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6858000" cy="9906000" type="A4"/>
  <p:notesSz cx="6858000" cy="9144000"/>
  <p:defaultTextStyle>
    <a:defPPr>
      <a:defRPr lang="en-US"/>
    </a:defPPr>
    <a:lvl1pPr marL="0" algn="l" defTabSz="91433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91433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1" algn="l" defTabSz="91433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5" algn="l" defTabSz="91433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0" algn="l" defTabSz="91433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26" algn="l" defTabSz="91433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0" algn="l" defTabSz="91433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56" algn="l" defTabSz="91433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1" algn="l" defTabSz="91433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kki Davies" initials="ND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D8E3"/>
    <a:srgbClr val="61D6FF"/>
    <a:srgbClr val="0DC6D9"/>
    <a:srgbClr val="FFFEE5"/>
    <a:srgbClr val="FFFCBD"/>
    <a:srgbClr val="FFD469"/>
    <a:srgbClr val="65ACFB"/>
    <a:srgbClr val="F8FE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860" autoAdjust="0"/>
  </p:normalViewPr>
  <p:slideViewPr>
    <p:cSldViewPr>
      <p:cViewPr>
        <p:scale>
          <a:sx n="70" d="100"/>
          <a:sy n="70" d="100"/>
        </p:scale>
        <p:origin x="1680" y="-154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12D764-B856-43BB-AD66-A331A6B2B67A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AF8CD-8D0C-4F57-83BE-6F1F8F1646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409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3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91433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31" algn="l" defTabSz="91433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95" algn="l" defTabSz="91433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60" algn="l" defTabSz="91433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26" algn="l" defTabSz="91433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90" algn="l" defTabSz="91433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56" algn="l" defTabSz="91433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21" algn="l" defTabSz="91433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43138" y="685800"/>
            <a:ext cx="23717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AF8CD-8D0C-4F57-83BE-6F1F8F16461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931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7F21C-19EE-4685-920B-55153F34CF0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9625-BBE4-49F9-B2E5-7E4F325E1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35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7F21C-19EE-4685-920B-55153F34CF0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9625-BBE4-49F9-B2E5-7E4F325E1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04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1" y="396701"/>
            <a:ext cx="1543050" cy="84522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96701"/>
            <a:ext cx="4514850" cy="84522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7F21C-19EE-4685-920B-55153F34CF0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9625-BBE4-49F9-B2E5-7E4F325E1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76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7F21C-19EE-4685-920B-55153F34CF0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9625-BBE4-49F9-B2E5-7E4F325E1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90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9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5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7F21C-19EE-4685-920B-55153F34CF0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9625-BBE4-49F9-B2E5-7E4F325E1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219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311403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1" y="2311403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7F21C-19EE-4685-920B-55153F34CF0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9625-BBE4-49F9-B2E5-7E4F325E1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852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5" indent="0">
              <a:buNone/>
              <a:defRPr sz="2000" b="1"/>
            </a:lvl2pPr>
            <a:lvl3pPr marL="914331" indent="0">
              <a:buNone/>
              <a:defRPr sz="1800" b="1"/>
            </a:lvl3pPr>
            <a:lvl4pPr marL="1371495" indent="0">
              <a:buNone/>
              <a:defRPr sz="1600" b="1"/>
            </a:lvl4pPr>
            <a:lvl5pPr marL="1828660" indent="0">
              <a:buNone/>
              <a:defRPr sz="1600" b="1"/>
            </a:lvl5pPr>
            <a:lvl6pPr marL="2285826" indent="0">
              <a:buNone/>
              <a:defRPr sz="1600" b="1"/>
            </a:lvl6pPr>
            <a:lvl7pPr marL="2742990" indent="0">
              <a:buNone/>
              <a:defRPr sz="1600" b="1"/>
            </a:lvl7pPr>
            <a:lvl8pPr marL="3200156" indent="0">
              <a:buNone/>
              <a:defRPr sz="1600" b="1"/>
            </a:lvl8pPr>
            <a:lvl9pPr marL="365732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1" y="2217386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5" indent="0">
              <a:buNone/>
              <a:defRPr sz="2000" b="1"/>
            </a:lvl2pPr>
            <a:lvl3pPr marL="914331" indent="0">
              <a:buNone/>
              <a:defRPr sz="1800" b="1"/>
            </a:lvl3pPr>
            <a:lvl4pPr marL="1371495" indent="0">
              <a:buNone/>
              <a:defRPr sz="1600" b="1"/>
            </a:lvl4pPr>
            <a:lvl5pPr marL="1828660" indent="0">
              <a:buNone/>
              <a:defRPr sz="1600" b="1"/>
            </a:lvl5pPr>
            <a:lvl6pPr marL="2285826" indent="0">
              <a:buNone/>
              <a:defRPr sz="1600" b="1"/>
            </a:lvl6pPr>
            <a:lvl7pPr marL="2742990" indent="0">
              <a:buNone/>
              <a:defRPr sz="1600" b="1"/>
            </a:lvl7pPr>
            <a:lvl8pPr marL="3200156" indent="0">
              <a:buNone/>
              <a:defRPr sz="1600" b="1"/>
            </a:lvl8pPr>
            <a:lvl9pPr marL="365732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7F21C-19EE-4685-920B-55153F34CF0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9625-BBE4-49F9-B2E5-7E4F325E1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25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7F21C-19EE-4685-920B-55153F34CF0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9625-BBE4-49F9-B2E5-7E4F325E1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524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7F21C-19EE-4685-920B-55153F34CF0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9625-BBE4-49F9-B2E5-7E4F325E1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246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7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165" indent="0">
              <a:buNone/>
              <a:defRPr sz="1200"/>
            </a:lvl2pPr>
            <a:lvl3pPr marL="914331" indent="0">
              <a:buNone/>
              <a:defRPr sz="1000"/>
            </a:lvl3pPr>
            <a:lvl4pPr marL="1371495" indent="0">
              <a:buNone/>
              <a:defRPr sz="900"/>
            </a:lvl4pPr>
            <a:lvl5pPr marL="1828660" indent="0">
              <a:buNone/>
              <a:defRPr sz="900"/>
            </a:lvl5pPr>
            <a:lvl6pPr marL="2285826" indent="0">
              <a:buNone/>
              <a:defRPr sz="900"/>
            </a:lvl6pPr>
            <a:lvl7pPr marL="2742990" indent="0">
              <a:buNone/>
              <a:defRPr sz="900"/>
            </a:lvl7pPr>
            <a:lvl8pPr marL="3200156" indent="0">
              <a:buNone/>
              <a:defRPr sz="900"/>
            </a:lvl8pPr>
            <a:lvl9pPr marL="365732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7F21C-19EE-4685-920B-55153F34CF0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9625-BBE4-49F9-B2E5-7E4F325E1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822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2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165" indent="0">
              <a:buNone/>
              <a:defRPr sz="2800"/>
            </a:lvl2pPr>
            <a:lvl3pPr marL="914331" indent="0">
              <a:buNone/>
              <a:defRPr sz="2400"/>
            </a:lvl3pPr>
            <a:lvl4pPr marL="1371495" indent="0">
              <a:buNone/>
              <a:defRPr sz="2000"/>
            </a:lvl4pPr>
            <a:lvl5pPr marL="1828660" indent="0">
              <a:buNone/>
              <a:defRPr sz="2000"/>
            </a:lvl5pPr>
            <a:lvl6pPr marL="2285826" indent="0">
              <a:buNone/>
              <a:defRPr sz="2000"/>
            </a:lvl6pPr>
            <a:lvl7pPr marL="2742990" indent="0">
              <a:buNone/>
              <a:defRPr sz="2000"/>
            </a:lvl7pPr>
            <a:lvl8pPr marL="3200156" indent="0">
              <a:buNone/>
              <a:defRPr sz="2000"/>
            </a:lvl8pPr>
            <a:lvl9pPr marL="3657321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4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165" indent="0">
              <a:buNone/>
              <a:defRPr sz="1200"/>
            </a:lvl2pPr>
            <a:lvl3pPr marL="914331" indent="0">
              <a:buNone/>
              <a:defRPr sz="1000"/>
            </a:lvl3pPr>
            <a:lvl4pPr marL="1371495" indent="0">
              <a:buNone/>
              <a:defRPr sz="900"/>
            </a:lvl4pPr>
            <a:lvl5pPr marL="1828660" indent="0">
              <a:buNone/>
              <a:defRPr sz="900"/>
            </a:lvl5pPr>
            <a:lvl6pPr marL="2285826" indent="0">
              <a:buNone/>
              <a:defRPr sz="900"/>
            </a:lvl6pPr>
            <a:lvl7pPr marL="2742990" indent="0">
              <a:buNone/>
              <a:defRPr sz="900"/>
            </a:lvl7pPr>
            <a:lvl8pPr marL="3200156" indent="0">
              <a:buNone/>
              <a:defRPr sz="900"/>
            </a:lvl8pPr>
            <a:lvl9pPr marL="365732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7F21C-19EE-4685-920B-55153F34CF0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9625-BBE4-49F9-B2E5-7E4F325E1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764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33" tIns="45717" rIns="91433" bIns="45717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2"/>
          </a:xfrm>
          <a:prstGeom prst="rect">
            <a:avLst/>
          </a:prstGeom>
        </p:spPr>
        <p:txBody>
          <a:bodyPr vert="horz" lIns="91433" tIns="45717" rIns="91433" bIns="4571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2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7F21C-19EE-4685-920B-55153F34CF03}" type="datetimeFigureOut">
              <a:rPr lang="en-GB" smtClean="0"/>
              <a:t>05/07/2019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2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2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D9625-BBE4-49F9-B2E5-7E4F325E19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52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31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4" indent="-342874" algn="l" defTabSz="914331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94" indent="-285728" algn="l" defTabSz="914331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3" indent="-228582" algn="l" defTabSz="914331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78" indent="-228582" algn="l" defTabSz="914331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3" indent="-228582" algn="l" defTabSz="914331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08" indent="-228582" algn="l" defTabSz="91433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3" indent="-228582" algn="l" defTabSz="91433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39" indent="-228582" algn="l" defTabSz="91433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03" indent="-228582" algn="l" defTabSz="91433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5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1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5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0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26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0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56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1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mailto:bwccg.medicines@nhs.net" TargetMode="External"/><Relationship Id="rId10" Type="http://schemas.openxmlformats.org/officeDocument/2006/relationships/image" Target="../media/image5.png"/><Relationship Id="rId4" Type="http://schemas.openxmlformats.org/officeDocument/2006/relationships/hyperlink" Target="http://www.e-bug.eu/" TargetMode="External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"/>
            <a:ext cx="7004754" cy="9905999"/>
          </a:xfrm>
          <a:prstGeom prst="rect">
            <a:avLst/>
          </a:prstGeom>
        </p:spPr>
      </p:pic>
      <p:sp>
        <p:nvSpPr>
          <p:cNvPr id="52" name="Rectangle 51"/>
          <p:cNvSpPr/>
          <p:nvPr/>
        </p:nvSpPr>
        <p:spPr>
          <a:xfrm>
            <a:off x="38419" y="6075820"/>
            <a:ext cx="7003932" cy="1726686"/>
          </a:xfrm>
          <a:prstGeom prst="rect">
            <a:avLst/>
          </a:prstGeom>
          <a:solidFill>
            <a:srgbClr val="73D8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endParaRPr lang="en-GB" dirty="0"/>
          </a:p>
        </p:txBody>
      </p:sp>
      <p:sp>
        <p:nvSpPr>
          <p:cNvPr id="1037" name="Rectangle 1036"/>
          <p:cNvSpPr/>
          <p:nvPr/>
        </p:nvSpPr>
        <p:spPr>
          <a:xfrm>
            <a:off x="1851" y="3704861"/>
            <a:ext cx="7002904" cy="2184243"/>
          </a:xfrm>
          <a:prstGeom prst="rect">
            <a:avLst/>
          </a:prstGeom>
          <a:solidFill>
            <a:srgbClr val="FFD4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8419" y="4215497"/>
            <a:ext cx="7062989" cy="1169545"/>
          </a:xfrm>
          <a:prstGeom prst="rect">
            <a:avLst/>
          </a:prstGeom>
        </p:spPr>
        <p:txBody>
          <a:bodyPr wrap="square" lIns="91433" tIns="45717" rIns="91433" bIns="45717">
            <a:spAutoFit/>
          </a:bodyPr>
          <a:lstStyle/>
          <a:p>
            <a:pPr marL="285728" indent="-285728">
              <a:buFont typeface="Arial" panose="020B0604020202020204" pitchFamily="34" charset="0"/>
              <a:buChar char="•"/>
            </a:pPr>
            <a:r>
              <a:rPr lang="en-GB" sz="1400" dirty="0"/>
              <a:t>Free half day face-to-face Train the Trainer sessions for primary and secondary educators.</a:t>
            </a:r>
          </a:p>
          <a:p>
            <a:pPr marL="285728" indent="-285728">
              <a:buFont typeface="Arial" panose="020B0604020202020204" pitchFamily="34" charset="0"/>
              <a:buChar char="•"/>
            </a:pPr>
            <a:r>
              <a:rPr lang="en-GB" sz="1400" dirty="0"/>
              <a:t>A fun and engaging training session with presentations, interactive e-Bug activity demonstrations, and discussions. </a:t>
            </a:r>
          </a:p>
          <a:p>
            <a:pPr marL="285728" indent="-285728">
              <a:buFont typeface="Arial" panose="020B0604020202020204" pitchFamily="34" charset="0"/>
              <a:buChar char="•"/>
            </a:pPr>
            <a:r>
              <a:rPr lang="en-GB" sz="1400" dirty="0"/>
              <a:t>Free educational resource for classroom and home use: interactive lesson plans and quizzes, complementary online games, disease fact sheets etc.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88640" y="7889067"/>
            <a:ext cx="3600401" cy="1600432"/>
          </a:xfrm>
          <a:prstGeom prst="rect">
            <a:avLst/>
          </a:prstGeom>
        </p:spPr>
        <p:txBody>
          <a:bodyPr wrap="square" lIns="91433" tIns="45717" rIns="91433" bIns="45717">
            <a:spAutoFit/>
          </a:bodyPr>
          <a:lstStyle/>
          <a:p>
            <a:pPr algn="just"/>
            <a:r>
              <a:rPr lang="en-GB" sz="1400" dirty="0"/>
              <a:t>We are looking to coordinate a train the trainer session for up to 40 participants.</a:t>
            </a:r>
          </a:p>
          <a:p>
            <a:pPr algn="just"/>
            <a:r>
              <a:rPr lang="en-GB" sz="1400" dirty="0"/>
              <a:t>Find out more at </a:t>
            </a:r>
            <a:r>
              <a:rPr lang="en-GB" sz="1400" dirty="0">
                <a:hlinkClick r:id="rId4"/>
              </a:rPr>
              <a:t>http://www.e-bug.eu/</a:t>
            </a:r>
            <a:r>
              <a:rPr lang="en-GB" sz="1400" dirty="0"/>
              <a:t> </a:t>
            </a:r>
          </a:p>
          <a:p>
            <a:pPr algn="just"/>
            <a:endParaRPr lang="en-GB" sz="1400" dirty="0"/>
          </a:p>
          <a:p>
            <a:pPr algn="just"/>
            <a:r>
              <a:rPr lang="en-GB" sz="1400" b="1" dirty="0"/>
              <a:t>When?	</a:t>
            </a:r>
            <a:r>
              <a:rPr lang="en-GB" sz="1400" dirty="0"/>
              <a:t>9</a:t>
            </a:r>
            <a:r>
              <a:rPr lang="en-GB" sz="1400" baseline="30000" dirty="0"/>
              <a:t>th</a:t>
            </a:r>
            <a:r>
              <a:rPr lang="en-GB" sz="1400" dirty="0"/>
              <a:t> Sept 2019. 12:30-15:30</a:t>
            </a:r>
          </a:p>
          <a:p>
            <a:r>
              <a:rPr lang="en-GB" sz="1400" b="1" dirty="0"/>
              <a:t>Where?	</a:t>
            </a:r>
            <a:r>
              <a:rPr lang="en-GB" sz="1400" dirty="0"/>
              <a:t>Shaw House, Church Road, 	Newbury, Berkshire, RG14 2DR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086422" y="7905329"/>
            <a:ext cx="2558658" cy="1600432"/>
          </a:xfrm>
          <a:prstGeom prst="rect">
            <a:avLst/>
          </a:prstGeom>
        </p:spPr>
        <p:txBody>
          <a:bodyPr wrap="square" lIns="91433" tIns="45717" rIns="91433" bIns="45717">
            <a:spAutoFit/>
          </a:bodyPr>
          <a:lstStyle/>
          <a:p>
            <a:pPr algn="just"/>
            <a:r>
              <a:rPr lang="en-GB" sz="1400" b="1" dirty="0"/>
              <a:t>If you or your school would be interested in participating in an e-bug train the trainer session in Berkshire, please register your interest by responding to </a:t>
            </a:r>
            <a:r>
              <a:rPr lang="en-GB" sz="1400" b="1" u="sng" dirty="0">
                <a:hlinkClick r:id="rId5"/>
              </a:rPr>
              <a:t>bwccg.medicines@nhs.net</a:t>
            </a:r>
            <a:r>
              <a:rPr lang="en-GB" sz="1400" b="1" dirty="0"/>
              <a:t> by 26th July 2019.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175441" y="437982"/>
            <a:ext cx="2822934" cy="338548"/>
          </a:xfrm>
          <a:prstGeom prst="rect">
            <a:avLst/>
          </a:prstGeom>
        </p:spPr>
        <p:txBody>
          <a:bodyPr wrap="square" lIns="91433" tIns="45717" rIns="91433" bIns="45717">
            <a:spAutoFit/>
          </a:bodyPr>
          <a:lstStyle/>
          <a:p>
            <a:r>
              <a:rPr lang="en-GB" sz="1600" b="1" dirty="0"/>
              <a:t>FOR EDUCATORS IN BERKSHIRE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700808" y="844233"/>
            <a:ext cx="3888432" cy="923330"/>
          </a:xfrm>
          <a:prstGeom prst="rect">
            <a:avLst/>
          </a:prstGeom>
        </p:spPr>
        <p:txBody>
          <a:bodyPr wrap="square" lIns="91433" tIns="45717" rIns="91433" bIns="45717">
            <a:spAutoFit/>
          </a:bodyPr>
          <a:lstStyle/>
          <a:p>
            <a:pPr algn="ctr"/>
            <a:r>
              <a:rPr lang="en-GB" b="1" dirty="0"/>
              <a:t>DO YOU WANT TO be part of the global movement to educate children and young people about: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34591" y="3210374"/>
            <a:ext cx="2258306" cy="307771"/>
          </a:xfrm>
          <a:prstGeom prst="rect">
            <a:avLst/>
          </a:prstGeom>
        </p:spPr>
        <p:txBody>
          <a:bodyPr wrap="square" lIns="91433" tIns="45717" rIns="91433" bIns="45717">
            <a:spAutoFit/>
          </a:bodyPr>
          <a:lstStyle/>
          <a:p>
            <a:r>
              <a:rPr lang="en-GB" sz="1400" b="1" dirty="0"/>
              <a:t>Maintaining good hygiene</a:t>
            </a:r>
          </a:p>
        </p:txBody>
      </p:sp>
      <p:sp>
        <p:nvSpPr>
          <p:cNvPr id="1024" name="Rectangle 1023"/>
          <p:cNvSpPr/>
          <p:nvPr/>
        </p:nvSpPr>
        <p:spPr>
          <a:xfrm>
            <a:off x="2542816" y="3207494"/>
            <a:ext cx="2207864" cy="307771"/>
          </a:xfrm>
          <a:prstGeom prst="rect">
            <a:avLst/>
          </a:prstGeom>
        </p:spPr>
        <p:txBody>
          <a:bodyPr wrap="square" lIns="91433" tIns="45717" rIns="91433" bIns="45717">
            <a:spAutoFit/>
          </a:bodyPr>
          <a:lstStyle/>
          <a:p>
            <a:r>
              <a:rPr lang="en-GB" sz="1400" b="1" dirty="0"/>
              <a:t>Reducing infection spread</a:t>
            </a:r>
          </a:p>
        </p:txBody>
      </p:sp>
      <p:sp>
        <p:nvSpPr>
          <p:cNvPr id="1025" name="Rectangle 1024"/>
          <p:cNvSpPr/>
          <p:nvPr/>
        </p:nvSpPr>
        <p:spPr>
          <a:xfrm>
            <a:off x="4869161" y="3210374"/>
            <a:ext cx="1849723" cy="307771"/>
          </a:xfrm>
          <a:prstGeom prst="rect">
            <a:avLst/>
          </a:prstGeom>
        </p:spPr>
        <p:txBody>
          <a:bodyPr wrap="none" lIns="91433" tIns="45717" rIns="91433" bIns="45717">
            <a:spAutoFit/>
          </a:bodyPr>
          <a:lstStyle/>
          <a:p>
            <a:r>
              <a:rPr lang="en-GB" sz="1400" b="1" dirty="0"/>
              <a:t>Correct antibiotics use</a:t>
            </a:r>
          </a:p>
        </p:txBody>
      </p:sp>
      <p:pic>
        <p:nvPicPr>
          <p:cNvPr id="1028" name="Picture 102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2504" y="2076996"/>
            <a:ext cx="812800" cy="1031875"/>
          </a:xfrm>
          <a:prstGeom prst="rect">
            <a:avLst/>
          </a:prstGeom>
        </p:spPr>
      </p:pic>
      <p:sp>
        <p:nvSpPr>
          <p:cNvPr id="1034" name="Rectangle 1033"/>
          <p:cNvSpPr/>
          <p:nvPr/>
        </p:nvSpPr>
        <p:spPr>
          <a:xfrm>
            <a:off x="396244" y="5461261"/>
            <a:ext cx="6381328" cy="276993"/>
          </a:xfrm>
          <a:prstGeom prst="rect">
            <a:avLst/>
          </a:prstGeom>
        </p:spPr>
        <p:txBody>
          <a:bodyPr wrap="square" lIns="91433" tIns="45717" rIns="91433" bIns="45717">
            <a:spAutoFit/>
          </a:bodyPr>
          <a:lstStyle/>
          <a:p>
            <a:r>
              <a:rPr lang="en-GB" sz="1200" b="1" dirty="0"/>
              <a:t>The e-Bug resources  support the  Science curriculum and the new Health education guidance.</a:t>
            </a:r>
          </a:p>
        </p:txBody>
      </p:sp>
      <p:pic>
        <p:nvPicPr>
          <p:cNvPr id="1036" name="Picture 103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3883" y="2066679"/>
            <a:ext cx="946050" cy="1024888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61290" y1="19466" x2="61290" y2="19466"/>
                        <a14:foregroundMark x1="53763" y1="11832" x2="53763" y2="11832"/>
                        <a14:foregroundMark x1="54839" y1="43511" x2="54839" y2="43511"/>
                        <a14:foregroundMark x1="44624" y1="27481" x2="44624" y2="27481"/>
                        <a14:foregroundMark x1="69355" y1="31298" x2="69355" y2="31298"/>
                        <a14:foregroundMark x1="13441" y1="84351" x2="13441" y2="84351"/>
                        <a14:foregroundMark x1="54839" y1="82824" x2="54839" y2="82824"/>
                        <a14:foregroundMark x1="34946" y1="85115" x2="34946" y2="85115"/>
                        <a14:foregroundMark x1="75269" y1="90458" x2="75269" y2="90458"/>
                        <a14:foregroundMark x1="93548" y1="91221" x2="93548" y2="91221"/>
                        <a14:foregroundMark x1="3226" y1="79771" x2="3226" y2="79771"/>
                        <a14:foregroundMark x1="18280" y1="75191" x2="18280" y2="75191"/>
                        <a14:foregroundMark x1="29570" y1="78244" x2="29570" y2="78244"/>
                        <a14:foregroundMark x1="29570" y1="96183" x2="29570" y2="96183"/>
                        <a14:foregroundMark x1="13441" y1="96183" x2="13441" y2="96183"/>
                        <a14:foregroundMark x1="4301" y1="91985" x2="4301" y2="91985"/>
                        <a14:backgroundMark x1="15591" y1="6489" x2="15591" y2="64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1" y="490725"/>
            <a:ext cx="939413" cy="1393334"/>
          </a:xfrm>
          <a:prstGeom prst="rect">
            <a:avLst/>
          </a:prstGeom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</p:pic>
      <p:sp>
        <p:nvSpPr>
          <p:cNvPr id="47" name="TextBox 46"/>
          <p:cNvSpPr txBox="1"/>
          <p:nvPr/>
        </p:nvSpPr>
        <p:spPr>
          <a:xfrm>
            <a:off x="67306" y="3733986"/>
            <a:ext cx="3640726" cy="369326"/>
          </a:xfrm>
          <a:prstGeom prst="rect">
            <a:avLst/>
          </a:prstGeom>
          <a:noFill/>
        </p:spPr>
        <p:txBody>
          <a:bodyPr wrap="none" lIns="91433" tIns="45717" rIns="91433" bIns="45717" rtlCol="0">
            <a:spAutoFit/>
          </a:bodyPr>
          <a:lstStyle/>
          <a:p>
            <a:r>
              <a:rPr lang="en-GB" dirty="0">
                <a:latin typeface="Bauhaus 93" panose="04030905020B02020C02" pitchFamily="82" charset="0"/>
              </a:rPr>
              <a:t>e-Bug Approved Educator Training</a:t>
            </a:r>
          </a:p>
        </p:txBody>
      </p:sp>
      <p:sp>
        <p:nvSpPr>
          <p:cNvPr id="1040" name="Rectangle 1039"/>
          <p:cNvSpPr/>
          <p:nvPr/>
        </p:nvSpPr>
        <p:spPr>
          <a:xfrm>
            <a:off x="188641" y="6537177"/>
            <a:ext cx="6346913" cy="954101"/>
          </a:xfrm>
          <a:prstGeom prst="rect">
            <a:avLst/>
          </a:prstGeom>
        </p:spPr>
        <p:txBody>
          <a:bodyPr wrap="square" lIns="91433" tIns="45717" rIns="91433" bIns="45717">
            <a:spAutoFit/>
          </a:bodyPr>
          <a:lstStyle/>
          <a:p>
            <a:pPr marL="285728" indent="-285728">
              <a:buFont typeface="Arial" panose="020B0604020202020204" pitchFamily="34" charset="0"/>
              <a:buChar char="•"/>
            </a:pPr>
            <a:r>
              <a:rPr lang="en-GB" sz="1400" dirty="0"/>
              <a:t>Become equipped with skills, knowledge and confidence to teach about important health topics using e-Bug resources</a:t>
            </a:r>
          </a:p>
          <a:p>
            <a:pPr marL="285728" indent="-285728">
              <a:buFont typeface="Arial" panose="020B0604020202020204" pitchFamily="34" charset="0"/>
              <a:buChar char="•"/>
            </a:pPr>
            <a:r>
              <a:rPr lang="en-GB" sz="1400" dirty="0"/>
              <a:t>Become an “Approved e-Bug Educators”</a:t>
            </a:r>
          </a:p>
          <a:p>
            <a:pPr marL="285728" indent="-285728">
              <a:buFont typeface="Arial" panose="020B0604020202020204" pitchFamily="34" charset="0"/>
              <a:buChar char="•"/>
            </a:pPr>
            <a:r>
              <a:rPr lang="en-GB" sz="1400" dirty="0"/>
              <a:t>Award of CPD certificate</a:t>
            </a:r>
          </a:p>
        </p:txBody>
      </p:sp>
      <p:sp>
        <p:nvSpPr>
          <p:cNvPr id="1041" name="Rectangle 1040"/>
          <p:cNvSpPr/>
          <p:nvPr/>
        </p:nvSpPr>
        <p:spPr>
          <a:xfrm>
            <a:off x="-297" y="6095836"/>
            <a:ext cx="2452964" cy="369332"/>
          </a:xfrm>
          <a:prstGeom prst="rect">
            <a:avLst/>
          </a:prstGeom>
        </p:spPr>
        <p:txBody>
          <a:bodyPr wrap="square" lIns="91433" tIns="45717" rIns="91433" bIns="45717">
            <a:spAutoFit/>
          </a:bodyPr>
          <a:lstStyle/>
          <a:p>
            <a:r>
              <a:rPr lang="en-GB" dirty="0">
                <a:latin typeface="Bauhaus 93" panose="04030905020B02020C02" pitchFamily="82" charset="0"/>
              </a:rPr>
              <a:t>What’s in it for you?</a:t>
            </a:r>
          </a:p>
        </p:txBody>
      </p:sp>
      <p:sp>
        <p:nvSpPr>
          <p:cNvPr id="4" name="Star: 6 Points 3">
            <a:extLst>
              <a:ext uri="{FF2B5EF4-FFF2-40B4-BE49-F238E27FC236}">
                <a16:creationId xmlns:a16="http://schemas.microsoft.com/office/drawing/2014/main" id="{9E6B0FA9-1F5C-42FB-9C3F-E4D5B4D5C16B}"/>
              </a:ext>
            </a:extLst>
          </p:cNvPr>
          <p:cNvSpPr/>
          <p:nvPr/>
        </p:nvSpPr>
        <p:spPr>
          <a:xfrm>
            <a:off x="5064547" y="6327604"/>
            <a:ext cx="2016224" cy="1872208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Registration extended!!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705" y="2125858"/>
            <a:ext cx="862294" cy="93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87109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554</TotalTime>
  <Words>211</Words>
  <Application>Microsoft Office PowerPoint</Application>
  <PresentationFormat>A4 Paper (210x297 mm)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Bauhaus 93</vt:lpstr>
      <vt:lpstr>Calibri</vt:lpstr>
      <vt:lpstr>Blank</vt:lpstr>
      <vt:lpstr>PowerPoint Presentation</vt:lpstr>
    </vt:vector>
  </TitlesOfParts>
  <Company>Bracknell Forest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Jasmine Gan</dc:creator>
  <cp:lastModifiedBy>Jo Jefferies</cp:lastModifiedBy>
  <cp:revision>61</cp:revision>
  <dcterms:created xsi:type="dcterms:W3CDTF">2019-04-09T09:18:09Z</dcterms:created>
  <dcterms:modified xsi:type="dcterms:W3CDTF">2019-07-05T12:39:42Z</dcterms:modified>
</cp:coreProperties>
</file>