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7" r:id="rId7"/>
    <p:sldId id="270" r:id="rId8"/>
    <p:sldId id="268" r:id="rId9"/>
    <p:sldId id="290" r:id="rId10"/>
    <p:sldId id="273" r:id="rId11"/>
    <p:sldId id="291" r:id="rId12"/>
    <p:sldId id="276" r:id="rId13"/>
    <p:sldId id="278" r:id="rId14"/>
    <p:sldId id="285" r:id="rId15"/>
    <p:sldId id="286" r:id="rId16"/>
    <p:sldId id="287" r:id="rId17"/>
    <p:sldId id="288" r:id="rId18"/>
    <p:sldId id="289" r:id="rId19"/>
    <p:sldId id="264" r:id="rId20"/>
    <p:sldId id="257" r:id="rId21"/>
    <p:sldId id="282" r:id="rId22"/>
    <p:sldId id="258" r:id="rId23"/>
    <p:sldId id="284" r:id="rId24"/>
    <p:sldId id="259" r:id="rId25"/>
    <p:sldId id="283" r:id="rId26"/>
    <p:sldId id="263" r:id="rId27"/>
    <p:sldId id="261" r:id="rId28"/>
    <p:sldId id="262" r:id="rId29"/>
    <p:sldId id="265" r:id="rId30"/>
    <p:sldId id="266" r:id="rId31"/>
    <p:sldId id="26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67D7E-1BB0-4EEA-A84A-9970A7AB0CEB}" v="27" dt="2020-06-08T23:26:51.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138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Thompson-McCormick" userId="c8e1bd3d-3d51-46cd-92e4-d71638302bc9" providerId="ADAL" clId="{74E67D7E-1BB0-4EEA-A84A-9970A7AB0CEB}"/>
    <pc:docChg chg="undo redo custSel addSld delSld modSld sldOrd">
      <pc:chgData name="Jonas Thompson-McCormick" userId="c8e1bd3d-3d51-46cd-92e4-d71638302bc9" providerId="ADAL" clId="{74E67D7E-1BB0-4EEA-A84A-9970A7AB0CEB}" dt="2020-06-08T23:27:33.587" v="528" actId="113"/>
      <pc:docMkLst>
        <pc:docMk/>
      </pc:docMkLst>
      <pc:sldChg chg="modSp">
        <pc:chgData name="Jonas Thompson-McCormick" userId="c8e1bd3d-3d51-46cd-92e4-d71638302bc9" providerId="ADAL" clId="{74E67D7E-1BB0-4EEA-A84A-9970A7AB0CEB}" dt="2020-06-08T22:27:24.618" v="328" actId="207"/>
        <pc:sldMkLst>
          <pc:docMk/>
          <pc:sldMk cId="4226796058" sldId="256"/>
        </pc:sldMkLst>
        <pc:spChg chg="mod">
          <ac:chgData name="Jonas Thompson-McCormick" userId="c8e1bd3d-3d51-46cd-92e4-d71638302bc9" providerId="ADAL" clId="{74E67D7E-1BB0-4EEA-A84A-9970A7AB0CEB}" dt="2020-06-08T22:27:24.618" v="328" actId="207"/>
          <ac:spMkLst>
            <pc:docMk/>
            <pc:sldMk cId="4226796058" sldId="256"/>
            <ac:spMk id="2" creationId="{00000000-0000-0000-0000-000000000000}"/>
          </ac:spMkLst>
        </pc:spChg>
      </pc:sldChg>
      <pc:sldChg chg="modSp">
        <pc:chgData name="Jonas Thompson-McCormick" userId="c8e1bd3d-3d51-46cd-92e4-d71638302bc9" providerId="ADAL" clId="{74E67D7E-1BB0-4EEA-A84A-9970A7AB0CEB}" dt="2020-06-08T22:20:54.583" v="270" actId="20577"/>
        <pc:sldMkLst>
          <pc:docMk/>
          <pc:sldMk cId="3585119352" sldId="260"/>
        </pc:sldMkLst>
        <pc:spChg chg="mod">
          <ac:chgData name="Jonas Thompson-McCormick" userId="c8e1bd3d-3d51-46cd-92e4-d71638302bc9" providerId="ADAL" clId="{74E67D7E-1BB0-4EEA-A84A-9970A7AB0CEB}" dt="2020-06-08T22:06:03.319" v="41" actId="113"/>
          <ac:spMkLst>
            <pc:docMk/>
            <pc:sldMk cId="3585119352" sldId="260"/>
            <ac:spMk id="2" creationId="{527DE7C0-FD54-42CB-AD2B-62E3E4649571}"/>
          </ac:spMkLst>
        </pc:spChg>
        <pc:spChg chg="mod">
          <ac:chgData name="Jonas Thompson-McCormick" userId="c8e1bd3d-3d51-46cd-92e4-d71638302bc9" providerId="ADAL" clId="{74E67D7E-1BB0-4EEA-A84A-9970A7AB0CEB}" dt="2020-06-08T22:20:54.583" v="270" actId="20577"/>
          <ac:spMkLst>
            <pc:docMk/>
            <pc:sldMk cId="3585119352" sldId="260"/>
            <ac:spMk id="3" creationId="{74E3FB93-D923-49DF-AA01-3A999DA9ECB5}"/>
          </ac:spMkLst>
        </pc:spChg>
      </pc:sldChg>
      <pc:sldChg chg="modSp">
        <pc:chgData name="Jonas Thompson-McCormick" userId="c8e1bd3d-3d51-46cd-92e4-d71638302bc9" providerId="ADAL" clId="{74E67D7E-1BB0-4EEA-A84A-9970A7AB0CEB}" dt="2020-06-08T22:06:09.655" v="42" actId="113"/>
        <pc:sldMkLst>
          <pc:docMk/>
          <pc:sldMk cId="613576770" sldId="267"/>
        </pc:sldMkLst>
        <pc:spChg chg="mod">
          <ac:chgData name="Jonas Thompson-McCormick" userId="c8e1bd3d-3d51-46cd-92e4-d71638302bc9" providerId="ADAL" clId="{74E67D7E-1BB0-4EEA-A84A-9970A7AB0CEB}" dt="2020-06-08T22:06:09.655" v="42" actId="113"/>
          <ac:spMkLst>
            <pc:docMk/>
            <pc:sldMk cId="613576770" sldId="267"/>
            <ac:spMk id="2" creationId="{25A961AF-E153-46AF-BE24-F006103C5ABE}"/>
          </ac:spMkLst>
        </pc:spChg>
      </pc:sldChg>
      <pc:sldChg chg="modSp">
        <pc:chgData name="Jonas Thompson-McCormick" userId="c8e1bd3d-3d51-46cd-92e4-d71638302bc9" providerId="ADAL" clId="{74E67D7E-1BB0-4EEA-A84A-9970A7AB0CEB}" dt="2020-06-08T22:45:28.712" v="499" actId="20577"/>
        <pc:sldMkLst>
          <pc:docMk/>
          <pc:sldMk cId="3195682285" sldId="268"/>
        </pc:sldMkLst>
        <pc:spChg chg="mod">
          <ac:chgData name="Jonas Thompson-McCormick" userId="c8e1bd3d-3d51-46cd-92e4-d71638302bc9" providerId="ADAL" clId="{74E67D7E-1BB0-4EEA-A84A-9970A7AB0CEB}" dt="2020-06-08T22:06:30.646" v="46" actId="113"/>
          <ac:spMkLst>
            <pc:docMk/>
            <pc:sldMk cId="3195682285" sldId="268"/>
            <ac:spMk id="2" creationId="{697572A9-9ECC-447A-A1D5-F1E2F2D136FE}"/>
          </ac:spMkLst>
        </pc:spChg>
        <pc:spChg chg="mod">
          <ac:chgData name="Jonas Thompson-McCormick" userId="c8e1bd3d-3d51-46cd-92e4-d71638302bc9" providerId="ADAL" clId="{74E67D7E-1BB0-4EEA-A84A-9970A7AB0CEB}" dt="2020-06-08T22:45:28.712" v="499" actId="20577"/>
          <ac:spMkLst>
            <pc:docMk/>
            <pc:sldMk cId="3195682285" sldId="268"/>
            <ac:spMk id="3" creationId="{E0004B0C-1F31-473B-9AA9-EE899C5FBF61}"/>
          </ac:spMkLst>
        </pc:spChg>
      </pc:sldChg>
      <pc:sldChg chg="modSp">
        <pc:chgData name="Jonas Thompson-McCormick" userId="c8e1bd3d-3d51-46cd-92e4-d71638302bc9" providerId="ADAL" clId="{74E67D7E-1BB0-4EEA-A84A-9970A7AB0CEB}" dt="2020-06-08T22:41:09.255" v="402" actId="20577"/>
        <pc:sldMkLst>
          <pc:docMk/>
          <pc:sldMk cId="2749773590" sldId="270"/>
        </pc:sldMkLst>
        <pc:spChg chg="mod">
          <ac:chgData name="Jonas Thompson-McCormick" userId="c8e1bd3d-3d51-46cd-92e4-d71638302bc9" providerId="ADAL" clId="{74E67D7E-1BB0-4EEA-A84A-9970A7AB0CEB}" dt="2020-06-08T22:06:25.223" v="45" actId="113"/>
          <ac:spMkLst>
            <pc:docMk/>
            <pc:sldMk cId="2749773590" sldId="270"/>
            <ac:spMk id="2" creationId="{BC029C61-8215-408C-9CD6-C40AB049FDBF}"/>
          </ac:spMkLst>
        </pc:spChg>
        <pc:spChg chg="mod">
          <ac:chgData name="Jonas Thompson-McCormick" userId="c8e1bd3d-3d51-46cd-92e4-d71638302bc9" providerId="ADAL" clId="{74E67D7E-1BB0-4EEA-A84A-9970A7AB0CEB}" dt="2020-06-08T22:41:09.255" v="402" actId="20577"/>
          <ac:spMkLst>
            <pc:docMk/>
            <pc:sldMk cId="2749773590" sldId="270"/>
            <ac:spMk id="3" creationId="{3CF899F6-03DC-4F34-B370-BFB0F12601AA}"/>
          </ac:spMkLst>
        </pc:spChg>
      </pc:sldChg>
      <pc:sldChg chg="modSp ord">
        <pc:chgData name="Jonas Thompson-McCormick" userId="c8e1bd3d-3d51-46cd-92e4-d71638302bc9" providerId="ADAL" clId="{74E67D7E-1BB0-4EEA-A84A-9970A7AB0CEB}" dt="2020-06-08T23:11:15.652" v="513" actId="20577"/>
        <pc:sldMkLst>
          <pc:docMk/>
          <pc:sldMk cId="2245887857" sldId="273"/>
        </pc:sldMkLst>
        <pc:spChg chg="mod">
          <ac:chgData name="Jonas Thompson-McCormick" userId="c8e1bd3d-3d51-46cd-92e4-d71638302bc9" providerId="ADAL" clId="{74E67D7E-1BB0-4EEA-A84A-9970A7AB0CEB}" dt="2020-06-08T22:18:14.628" v="213" actId="20577"/>
          <ac:spMkLst>
            <pc:docMk/>
            <pc:sldMk cId="2245887857" sldId="273"/>
            <ac:spMk id="2" creationId="{E987A318-47DF-4A02-BE10-EEE4455D9127}"/>
          </ac:spMkLst>
        </pc:spChg>
        <pc:spChg chg="mod">
          <ac:chgData name="Jonas Thompson-McCormick" userId="c8e1bd3d-3d51-46cd-92e4-d71638302bc9" providerId="ADAL" clId="{74E67D7E-1BB0-4EEA-A84A-9970A7AB0CEB}" dt="2020-06-08T23:11:15.652" v="513" actId="20577"/>
          <ac:spMkLst>
            <pc:docMk/>
            <pc:sldMk cId="2245887857" sldId="273"/>
            <ac:spMk id="3" creationId="{C8EA011D-367D-49AC-B4BF-6F795B9E8248}"/>
          </ac:spMkLst>
        </pc:spChg>
      </pc:sldChg>
      <pc:sldChg chg="del">
        <pc:chgData name="Jonas Thompson-McCormick" userId="c8e1bd3d-3d51-46cd-92e4-d71638302bc9" providerId="ADAL" clId="{74E67D7E-1BB0-4EEA-A84A-9970A7AB0CEB}" dt="2020-06-08T22:17:28.780" v="208" actId="2696"/>
        <pc:sldMkLst>
          <pc:docMk/>
          <pc:sldMk cId="1376295136" sldId="274"/>
        </pc:sldMkLst>
      </pc:sldChg>
      <pc:sldChg chg="modSp">
        <pc:chgData name="Jonas Thompson-McCormick" userId="c8e1bd3d-3d51-46cd-92e4-d71638302bc9" providerId="ADAL" clId="{74E67D7E-1BB0-4EEA-A84A-9970A7AB0CEB}" dt="2020-06-08T23:27:33.587" v="528" actId="113"/>
        <pc:sldMkLst>
          <pc:docMk/>
          <pc:sldMk cId="717016932" sldId="276"/>
        </pc:sldMkLst>
        <pc:spChg chg="mod">
          <ac:chgData name="Jonas Thompson-McCormick" userId="c8e1bd3d-3d51-46cd-92e4-d71638302bc9" providerId="ADAL" clId="{74E67D7E-1BB0-4EEA-A84A-9970A7AB0CEB}" dt="2020-06-08T23:27:12.413" v="526" actId="14100"/>
          <ac:spMkLst>
            <pc:docMk/>
            <pc:sldMk cId="717016932" sldId="276"/>
            <ac:spMk id="2" creationId="{9321257F-BF8E-4CFD-8F99-98387E479EC0}"/>
          </ac:spMkLst>
        </pc:spChg>
        <pc:spChg chg="mod">
          <ac:chgData name="Jonas Thompson-McCormick" userId="c8e1bd3d-3d51-46cd-92e4-d71638302bc9" providerId="ADAL" clId="{74E67D7E-1BB0-4EEA-A84A-9970A7AB0CEB}" dt="2020-06-08T23:27:33.587" v="528" actId="113"/>
          <ac:spMkLst>
            <pc:docMk/>
            <pc:sldMk cId="717016932" sldId="276"/>
            <ac:spMk id="3" creationId="{624F9B84-305B-4114-BB7B-784FF033BF30}"/>
          </ac:spMkLst>
        </pc:spChg>
      </pc:sldChg>
      <pc:sldChg chg="modSp">
        <pc:chgData name="Jonas Thompson-McCormick" userId="c8e1bd3d-3d51-46cd-92e4-d71638302bc9" providerId="ADAL" clId="{74E67D7E-1BB0-4EEA-A84A-9970A7AB0CEB}" dt="2020-06-08T22:29:31.517" v="332" actId="20577"/>
        <pc:sldMkLst>
          <pc:docMk/>
          <pc:sldMk cId="2560985411" sldId="278"/>
        </pc:sldMkLst>
        <pc:spChg chg="mod">
          <ac:chgData name="Jonas Thompson-McCormick" userId="c8e1bd3d-3d51-46cd-92e4-d71638302bc9" providerId="ADAL" clId="{74E67D7E-1BB0-4EEA-A84A-9970A7AB0CEB}" dt="2020-06-08T22:21:37.786" v="304" actId="20577"/>
          <ac:spMkLst>
            <pc:docMk/>
            <pc:sldMk cId="2560985411" sldId="278"/>
            <ac:spMk id="2" creationId="{6F12041B-4CCC-43EB-B448-7DA0D22E09B3}"/>
          </ac:spMkLst>
        </pc:spChg>
        <pc:spChg chg="mod">
          <ac:chgData name="Jonas Thompson-McCormick" userId="c8e1bd3d-3d51-46cd-92e4-d71638302bc9" providerId="ADAL" clId="{74E67D7E-1BB0-4EEA-A84A-9970A7AB0CEB}" dt="2020-06-08T22:29:31.517" v="332" actId="20577"/>
          <ac:spMkLst>
            <pc:docMk/>
            <pc:sldMk cId="2560985411" sldId="278"/>
            <ac:spMk id="3" creationId="{30B501A0-95F4-43FF-9D97-EB83FE30D6A4}"/>
          </ac:spMkLst>
        </pc:spChg>
      </pc:sldChg>
      <pc:sldChg chg="modSp">
        <pc:chgData name="Jonas Thompson-McCormick" userId="c8e1bd3d-3d51-46cd-92e4-d71638302bc9" providerId="ADAL" clId="{74E67D7E-1BB0-4EEA-A84A-9970A7AB0CEB}" dt="2020-06-08T22:33:40.844" v="341" actId="20577"/>
        <pc:sldMkLst>
          <pc:docMk/>
          <pc:sldMk cId="870962877" sldId="284"/>
        </pc:sldMkLst>
        <pc:spChg chg="mod">
          <ac:chgData name="Jonas Thompson-McCormick" userId="c8e1bd3d-3d51-46cd-92e4-d71638302bc9" providerId="ADAL" clId="{74E67D7E-1BB0-4EEA-A84A-9970A7AB0CEB}" dt="2020-06-08T22:33:40.844" v="341" actId="20577"/>
          <ac:spMkLst>
            <pc:docMk/>
            <pc:sldMk cId="870962877" sldId="284"/>
            <ac:spMk id="3" creationId="{4AD56E8F-EA50-424A-BC4B-7AD30437C084}"/>
          </ac:spMkLst>
        </pc:spChg>
      </pc:sldChg>
      <pc:sldChg chg="modSp">
        <pc:chgData name="Jonas Thompson-McCormick" userId="c8e1bd3d-3d51-46cd-92e4-d71638302bc9" providerId="ADAL" clId="{74E67D7E-1BB0-4EEA-A84A-9970A7AB0CEB}" dt="2020-06-08T22:38:29.743" v="398" actId="27636"/>
        <pc:sldMkLst>
          <pc:docMk/>
          <pc:sldMk cId="1190033416" sldId="285"/>
        </pc:sldMkLst>
        <pc:spChg chg="mod">
          <ac:chgData name="Jonas Thompson-McCormick" userId="c8e1bd3d-3d51-46cd-92e4-d71638302bc9" providerId="ADAL" clId="{74E67D7E-1BB0-4EEA-A84A-9970A7AB0CEB}" dt="2020-06-08T22:22:03.946" v="316" actId="20577"/>
          <ac:spMkLst>
            <pc:docMk/>
            <pc:sldMk cId="1190033416" sldId="285"/>
            <ac:spMk id="2" creationId="{F4F44BA9-F6C4-4C16-BE9F-5085D14A4900}"/>
          </ac:spMkLst>
        </pc:spChg>
        <pc:spChg chg="mod">
          <ac:chgData name="Jonas Thompson-McCormick" userId="c8e1bd3d-3d51-46cd-92e4-d71638302bc9" providerId="ADAL" clId="{74E67D7E-1BB0-4EEA-A84A-9970A7AB0CEB}" dt="2020-06-08T22:38:29.743" v="398" actId="27636"/>
          <ac:spMkLst>
            <pc:docMk/>
            <pc:sldMk cId="1190033416" sldId="285"/>
            <ac:spMk id="3" creationId="{67BD3693-184D-4EBB-87DE-1586AFA8466F}"/>
          </ac:spMkLst>
        </pc:spChg>
      </pc:sldChg>
      <pc:sldChg chg="modSp">
        <pc:chgData name="Jonas Thompson-McCormick" userId="c8e1bd3d-3d51-46cd-92e4-d71638302bc9" providerId="ADAL" clId="{74E67D7E-1BB0-4EEA-A84A-9970A7AB0CEB}" dt="2020-06-08T22:21:58.206" v="312" actId="20577"/>
        <pc:sldMkLst>
          <pc:docMk/>
          <pc:sldMk cId="1581486178" sldId="286"/>
        </pc:sldMkLst>
        <pc:spChg chg="mod">
          <ac:chgData name="Jonas Thompson-McCormick" userId="c8e1bd3d-3d51-46cd-92e4-d71638302bc9" providerId="ADAL" clId="{74E67D7E-1BB0-4EEA-A84A-9970A7AB0CEB}" dt="2020-06-08T22:21:58.206" v="312" actId="20577"/>
          <ac:spMkLst>
            <pc:docMk/>
            <pc:sldMk cId="1581486178" sldId="286"/>
            <ac:spMk id="2" creationId="{43658836-FCAE-4B6C-94C4-F7DA0768484D}"/>
          </ac:spMkLst>
        </pc:spChg>
        <pc:spChg chg="mod">
          <ac:chgData name="Jonas Thompson-McCormick" userId="c8e1bd3d-3d51-46cd-92e4-d71638302bc9" providerId="ADAL" clId="{74E67D7E-1BB0-4EEA-A84A-9970A7AB0CEB}" dt="2020-06-08T22:12:44.220" v="132" actId="20577"/>
          <ac:spMkLst>
            <pc:docMk/>
            <pc:sldMk cId="1581486178" sldId="286"/>
            <ac:spMk id="3" creationId="{1AA3DE81-211B-4102-B0BD-90E52207C1AD}"/>
          </ac:spMkLst>
        </pc:spChg>
      </pc:sldChg>
      <pc:sldChg chg="modSp">
        <pc:chgData name="Jonas Thompson-McCormick" userId="c8e1bd3d-3d51-46cd-92e4-d71638302bc9" providerId="ADAL" clId="{74E67D7E-1BB0-4EEA-A84A-9970A7AB0CEB}" dt="2020-06-08T22:22:08.333" v="317" actId="20577"/>
        <pc:sldMkLst>
          <pc:docMk/>
          <pc:sldMk cId="1795748906" sldId="287"/>
        </pc:sldMkLst>
        <pc:spChg chg="mod">
          <ac:chgData name="Jonas Thompson-McCormick" userId="c8e1bd3d-3d51-46cd-92e4-d71638302bc9" providerId="ADAL" clId="{74E67D7E-1BB0-4EEA-A84A-9970A7AB0CEB}" dt="2020-06-08T22:22:08.333" v="317" actId="20577"/>
          <ac:spMkLst>
            <pc:docMk/>
            <pc:sldMk cId="1795748906" sldId="287"/>
            <ac:spMk id="2" creationId="{3DA6F733-9FF8-460C-A2DD-41F2B3AA36A5}"/>
          </ac:spMkLst>
        </pc:spChg>
        <pc:spChg chg="mod">
          <ac:chgData name="Jonas Thompson-McCormick" userId="c8e1bd3d-3d51-46cd-92e4-d71638302bc9" providerId="ADAL" clId="{74E67D7E-1BB0-4EEA-A84A-9970A7AB0CEB}" dt="2020-06-08T22:14:51.135" v="166" actId="20577"/>
          <ac:spMkLst>
            <pc:docMk/>
            <pc:sldMk cId="1795748906" sldId="287"/>
            <ac:spMk id="3" creationId="{4DAC8AA0-1F58-4387-A385-AD44275FF134}"/>
          </ac:spMkLst>
        </pc:spChg>
      </pc:sldChg>
      <pc:sldChg chg="modSp">
        <pc:chgData name="Jonas Thompson-McCormick" userId="c8e1bd3d-3d51-46cd-92e4-d71638302bc9" providerId="ADAL" clId="{74E67D7E-1BB0-4EEA-A84A-9970A7AB0CEB}" dt="2020-06-08T22:43:12.084" v="467" actId="20577"/>
        <pc:sldMkLst>
          <pc:docMk/>
          <pc:sldMk cId="774767832" sldId="288"/>
        </pc:sldMkLst>
        <pc:spChg chg="mod">
          <ac:chgData name="Jonas Thompson-McCormick" userId="c8e1bd3d-3d51-46cd-92e4-d71638302bc9" providerId="ADAL" clId="{74E67D7E-1BB0-4EEA-A84A-9970A7AB0CEB}" dt="2020-06-08T22:22:27.133" v="324" actId="1076"/>
          <ac:spMkLst>
            <pc:docMk/>
            <pc:sldMk cId="774767832" sldId="288"/>
            <ac:spMk id="2" creationId="{2EF563C0-F9CD-43B8-B0BC-4BEEACDC00B5}"/>
          </ac:spMkLst>
        </pc:spChg>
        <pc:spChg chg="mod">
          <ac:chgData name="Jonas Thompson-McCormick" userId="c8e1bd3d-3d51-46cd-92e4-d71638302bc9" providerId="ADAL" clId="{74E67D7E-1BB0-4EEA-A84A-9970A7AB0CEB}" dt="2020-06-08T22:43:12.084" v="467" actId="20577"/>
          <ac:spMkLst>
            <pc:docMk/>
            <pc:sldMk cId="774767832" sldId="288"/>
            <ac:spMk id="3" creationId="{FCB0FC0C-D500-40BE-B9CD-CBA8F8D81B8F}"/>
          </ac:spMkLst>
        </pc:spChg>
      </pc:sldChg>
      <pc:sldChg chg="modSp">
        <pc:chgData name="Jonas Thompson-McCormick" userId="c8e1bd3d-3d51-46cd-92e4-d71638302bc9" providerId="ADAL" clId="{74E67D7E-1BB0-4EEA-A84A-9970A7AB0CEB}" dt="2020-06-08T22:26:55.360" v="327" actId="6549"/>
        <pc:sldMkLst>
          <pc:docMk/>
          <pc:sldMk cId="1506815840" sldId="289"/>
        </pc:sldMkLst>
        <pc:spChg chg="mod">
          <ac:chgData name="Jonas Thompson-McCormick" userId="c8e1bd3d-3d51-46cd-92e4-d71638302bc9" providerId="ADAL" clId="{74E67D7E-1BB0-4EEA-A84A-9970A7AB0CEB}" dt="2020-06-08T22:26:55.360" v="327" actId="6549"/>
          <ac:spMkLst>
            <pc:docMk/>
            <pc:sldMk cId="1506815840" sldId="289"/>
            <ac:spMk id="2" creationId="{1970386A-1C0C-40A8-99B6-B8659848F11F}"/>
          </ac:spMkLst>
        </pc:spChg>
        <pc:spChg chg="mod">
          <ac:chgData name="Jonas Thompson-McCormick" userId="c8e1bd3d-3d51-46cd-92e4-d71638302bc9" providerId="ADAL" clId="{74E67D7E-1BB0-4EEA-A84A-9970A7AB0CEB}" dt="2020-06-08T22:17:01.473" v="207" actId="113"/>
          <ac:spMkLst>
            <pc:docMk/>
            <pc:sldMk cId="1506815840" sldId="289"/>
            <ac:spMk id="3" creationId="{CAC13F4C-ED5D-44EA-ADEB-B8D90EF49F28}"/>
          </ac:spMkLst>
        </pc:spChg>
      </pc:sldChg>
      <pc:sldChg chg="addSp delSp modSp add">
        <pc:chgData name="Jonas Thompson-McCormick" userId="c8e1bd3d-3d51-46cd-92e4-d71638302bc9" providerId="ADAL" clId="{74E67D7E-1BB0-4EEA-A84A-9970A7AB0CEB}" dt="2020-06-08T22:28:22.019" v="330" actId="1076"/>
        <pc:sldMkLst>
          <pc:docMk/>
          <pc:sldMk cId="2148179615" sldId="290"/>
        </pc:sldMkLst>
        <pc:spChg chg="del">
          <ac:chgData name="Jonas Thompson-McCormick" userId="c8e1bd3d-3d51-46cd-92e4-d71638302bc9" providerId="ADAL" clId="{74E67D7E-1BB0-4EEA-A84A-9970A7AB0CEB}" dt="2020-06-08T22:02:40.223" v="12" actId="478"/>
          <ac:spMkLst>
            <pc:docMk/>
            <pc:sldMk cId="2148179615" sldId="290"/>
            <ac:spMk id="2" creationId="{32E33827-B9F9-4D9F-9313-21E9478D511E}"/>
          </ac:spMkLst>
        </pc:spChg>
        <pc:spChg chg="del">
          <ac:chgData name="Jonas Thompson-McCormick" userId="c8e1bd3d-3d51-46cd-92e4-d71638302bc9" providerId="ADAL" clId="{74E67D7E-1BB0-4EEA-A84A-9970A7AB0CEB}" dt="2020-06-08T22:02:42.809" v="13" actId="478"/>
          <ac:spMkLst>
            <pc:docMk/>
            <pc:sldMk cId="2148179615" sldId="290"/>
            <ac:spMk id="3" creationId="{4F2EF706-B539-41BA-8977-D3AE52201D15}"/>
          </ac:spMkLst>
        </pc:spChg>
        <pc:picChg chg="add mod">
          <ac:chgData name="Jonas Thompson-McCormick" userId="c8e1bd3d-3d51-46cd-92e4-d71638302bc9" providerId="ADAL" clId="{74E67D7E-1BB0-4EEA-A84A-9970A7AB0CEB}" dt="2020-06-08T22:28:22.019" v="330" actId="1076"/>
          <ac:picMkLst>
            <pc:docMk/>
            <pc:sldMk cId="2148179615" sldId="290"/>
            <ac:picMk id="4" creationId="{FE5F4A53-D803-4A3B-B41C-B4683E293C44}"/>
          </ac:picMkLst>
        </pc:picChg>
      </pc:sldChg>
      <pc:sldChg chg="addSp delSp modSp add">
        <pc:chgData name="Jonas Thompson-McCormick" userId="c8e1bd3d-3d51-46cd-92e4-d71638302bc9" providerId="ADAL" clId="{74E67D7E-1BB0-4EEA-A84A-9970A7AB0CEB}" dt="2020-06-08T22:28:44.841" v="331" actId="1076"/>
        <pc:sldMkLst>
          <pc:docMk/>
          <pc:sldMk cId="2998761981" sldId="291"/>
        </pc:sldMkLst>
        <pc:spChg chg="del">
          <ac:chgData name="Jonas Thompson-McCormick" userId="c8e1bd3d-3d51-46cd-92e4-d71638302bc9" providerId="ADAL" clId="{74E67D7E-1BB0-4EEA-A84A-9970A7AB0CEB}" dt="2020-06-08T22:21:10.961" v="272"/>
          <ac:spMkLst>
            <pc:docMk/>
            <pc:sldMk cId="2998761981" sldId="291"/>
            <ac:spMk id="2" creationId="{B7EB6505-68E9-4DE1-A30F-2075F26BDCB6}"/>
          </ac:spMkLst>
        </pc:spChg>
        <pc:spChg chg="del">
          <ac:chgData name="Jonas Thompson-McCormick" userId="c8e1bd3d-3d51-46cd-92e4-d71638302bc9" providerId="ADAL" clId="{74E67D7E-1BB0-4EEA-A84A-9970A7AB0CEB}" dt="2020-06-08T22:21:10.961" v="272"/>
          <ac:spMkLst>
            <pc:docMk/>
            <pc:sldMk cId="2998761981" sldId="291"/>
            <ac:spMk id="3" creationId="{4CBEC7C0-1B77-4B5A-A102-7487701A7760}"/>
          </ac:spMkLst>
        </pc:spChg>
        <pc:spChg chg="add mod">
          <ac:chgData name="Jonas Thompson-McCormick" userId="c8e1bd3d-3d51-46cd-92e4-d71638302bc9" providerId="ADAL" clId="{74E67D7E-1BB0-4EEA-A84A-9970A7AB0CEB}" dt="2020-06-08T22:28:44.841" v="331" actId="1076"/>
          <ac:spMkLst>
            <pc:docMk/>
            <pc:sldMk cId="2998761981" sldId="291"/>
            <ac:spMk id="4" creationId="{91F2F523-CAA2-47E4-810D-A7E59A3CECA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86435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37004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7987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71590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27F21C-19EE-4685-920B-55153F34CF03}"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425221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27F21C-19EE-4685-920B-55153F34CF03}"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337285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27F21C-19EE-4685-920B-55153F34CF03}" type="datetimeFigureOut">
              <a:rPr lang="en-GB" smtClean="0"/>
              <a:t>09/06/2020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75625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27F21C-19EE-4685-920B-55153F34CF03}" type="datetimeFigureOut">
              <a:rPr lang="en-GB" smtClean="0"/>
              <a:t>09/06/2020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26552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7F21C-19EE-4685-920B-55153F34CF03}" type="datetimeFigureOut">
              <a:rPr lang="en-GB" smtClean="0"/>
              <a:t>09/06/2020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57424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27F21C-19EE-4685-920B-55153F34CF03}"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155082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27F21C-19EE-4685-920B-55153F34CF03}"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1980764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7F21C-19EE-4685-920B-55153F34CF03}" type="datetimeFigureOut">
              <a:rPr lang="en-GB" smtClean="0"/>
              <a:t>09/06/2020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D9625-BBE4-49F9-B2E5-7E4F325E190A}" type="slidenum">
              <a:rPr lang="en-GB" smtClean="0"/>
              <a:t>‹#›</a:t>
            </a:fld>
            <a:endParaRPr lang="en-GB"/>
          </a:p>
        </p:txBody>
      </p:sp>
    </p:spTree>
    <p:extLst>
      <p:ext uri="{BB962C8B-B14F-4D97-AF65-F5344CB8AC3E}">
        <p14:creationId xmlns:p14="http://schemas.microsoft.com/office/powerpoint/2010/main" val="14835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gov.uk/government/publications/heatwave-plan-for-englan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v.uk/coronavir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88249/Heat_flier_Residents_2020.pdf" TargetMode="External"/><Relationship Id="rId2" Type="http://schemas.openxmlformats.org/officeDocument/2006/relationships/hyperlink" Target="https://assets.publishing.service.gov.uk/government/uploads/system/uploads/attachment_data/file/888252/Beat-the-Heat_Leaflet_Coping_with_heat_and_COVID-19.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goodsamapp.org/hom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429600/Heatwave-Care_Home_Managers.pdf" TargetMode="External"/><Relationship Id="rId3" Type="http://schemas.openxmlformats.org/officeDocument/2006/relationships/hyperlink" Target="https://assets.publishing.service.gov.uk/government/uploads/system/uploads/attachment_data/file/888252/Beat-the-Heat_Leaflet_Coping_with_heat_and_COVID-19.pdf" TargetMode="External"/><Relationship Id="rId7" Type="http://schemas.openxmlformats.org/officeDocument/2006/relationships/hyperlink" Target="https://assets.publishing.service.gov.uk/government/uploads/system/uploads/attachment_data/file/888249/Heat_flier_Residents_2020.pdf" TargetMode="External"/><Relationship Id="rId2" Type="http://schemas.openxmlformats.org/officeDocument/2006/relationships/hyperlink" Target="https://assets.publishing.service.gov.uk/government/uploads/system/uploads/attachment_data/file/888247/Beat_the_Heat_2020.pdf" TargetMode="External"/><Relationship Id="rId1" Type="http://schemas.openxmlformats.org/officeDocument/2006/relationships/slideLayout" Target="../slideLayouts/slideLayout2.xml"/><Relationship Id="rId6" Type="http://schemas.openxmlformats.org/officeDocument/2006/relationships/hyperlink" Target="https://www.gov.uk/coronavirus" TargetMode="External"/><Relationship Id="rId5" Type="http://schemas.openxmlformats.org/officeDocument/2006/relationships/hyperlink" Target="https://assets.publishing.service.gov.uk/government/uploads/system/uploads/attachment_data/file/729085/Heatwave_Plan_2014_EasyRead.pdf" TargetMode="External"/><Relationship Id="rId4" Type="http://schemas.openxmlformats.org/officeDocument/2006/relationships/hyperlink" Target="https://assets.publishing.service.gov.uk/government/uploads/system/uploads/attachment_data/file/525361/Beattheheatkeepcoolathomechecklist.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28850/Looking_After_Children_Heat_PHE_AC_AB_Publications_MP_JRM_FINAL.PDF" TargetMode="External"/><Relationship Id="rId2" Type="http://schemas.openxmlformats.org/officeDocument/2006/relationships/hyperlink" Target="https://assets.publishing.service.gov.uk/government/uploads/system/uploads/attachment_data/file/429627/Heatwave-Advice_for_Health_Professionals.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cheekyrascals.co.uk/child-window-safety-what-every-parent-should-know/" TargetMode="External"/><Relationship Id="rId3" Type="http://schemas.openxmlformats.org/officeDocument/2006/relationships/hyperlink" Target="https://www.healthresourceberkshire.org/product-tag/heatwave/" TargetMode="External"/><Relationship Id="rId7" Type="http://schemas.openxmlformats.org/officeDocument/2006/relationships/hyperlink" Target="https://www.rospa.com/leisure-safety/water/advice/children-young-people/" TargetMode="External"/><Relationship Id="rId2" Type="http://schemas.openxmlformats.org/officeDocument/2006/relationships/hyperlink" Target="https://www.nhs.uk/live-well/healthy-body/heatwave-how-to-cope-in-hot-weather/" TargetMode="External"/><Relationship Id="rId1" Type="http://schemas.openxmlformats.org/officeDocument/2006/relationships/slideLayout" Target="../slideLayouts/slideLayout2.xml"/><Relationship Id="rId6" Type="http://schemas.openxmlformats.org/officeDocument/2006/relationships/hyperlink" Target="https://www.nhs.uk/live-well/healthy-body/stay-gas-safe-this-summer/" TargetMode="External"/><Relationship Id="rId5" Type="http://schemas.openxmlformats.org/officeDocument/2006/relationships/hyperlink" Target="https://www.nhs.uk/live-well/healthy-body/sunscreen-and-sun-safety/" TargetMode="External"/><Relationship Id="rId4" Type="http://schemas.openxmlformats.org/officeDocument/2006/relationships/hyperlink" Target="https://www.nhs.uk/live-well/healthy-body/how-to-get-vitamin-d-from-sunlight/"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mailto:mustafa.kamara@wokingham.gov.uk" TargetMode="External"/><Relationship Id="rId3" Type="http://schemas.openxmlformats.org/officeDocument/2006/relationships/hyperlink" Target="mailto:holli.dalgliesh@rbwm.gov.uk" TargetMode="External"/><Relationship Id="rId7" Type="http://schemas.openxmlformats.org/officeDocument/2006/relationships/hyperlink" Target="mailto:april.peberdy@westberks.gov.uk" TargetMode="External"/><Relationship Id="rId2" Type="http://schemas.openxmlformats.org/officeDocument/2006/relationships/hyperlink" Target="mailto:Cynthia.Folarin@bracknell-forest.gov.uk" TargetMode="External"/><Relationship Id="rId1" Type="http://schemas.openxmlformats.org/officeDocument/2006/relationships/slideLayout" Target="../slideLayouts/slideLayout2.xml"/><Relationship Id="rId6" Type="http://schemas.openxmlformats.org/officeDocument/2006/relationships/hyperlink" Target="mailto:catherine.greaves@westberks.gov.uk" TargetMode="External"/><Relationship Id="rId5" Type="http://schemas.openxmlformats.org/officeDocument/2006/relationships/hyperlink" Target="mailto:Yasmine.illsley@reading.gov.uk" TargetMode="External"/><Relationship Id="rId10" Type="http://schemas.openxmlformats.org/officeDocument/2006/relationships/hyperlink" Target="mailto:Chris.Barrett@bracknell-forest.gov.uk" TargetMode="External"/><Relationship Id="rId4" Type="http://schemas.openxmlformats.org/officeDocument/2006/relationships/hyperlink" Target="mailto:timothy.howells@slough.gov.uk" TargetMode="External"/><Relationship Id="rId9" Type="http://schemas.openxmlformats.org/officeDocument/2006/relationships/hyperlink" Target="mailto:Jonas.Thompson-McCormick@bracknell-forest.gov.uk"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888668/Heatwave_plan_for_England_2020.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enquiries@metoffice.gov.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br>
              <a:rPr lang="en-GB" sz="2800" dirty="0">
                <a:solidFill>
                  <a:srgbClr val="00B050"/>
                </a:solidFill>
                <a:latin typeface="Arial" panose="020B0604020202020204" pitchFamily="34" charset="0"/>
                <a:cs typeface="Arial" panose="020B0604020202020204" pitchFamily="34" charset="0"/>
              </a:rPr>
            </a:br>
            <a:br>
              <a:rPr lang="en-GB" sz="2800" dirty="0">
                <a:solidFill>
                  <a:srgbClr val="00B050"/>
                </a:solidFill>
                <a:latin typeface="Arial" panose="020B0604020202020204" pitchFamily="34" charset="0"/>
                <a:cs typeface="Arial" panose="020B0604020202020204" pitchFamily="34" charset="0"/>
              </a:rPr>
            </a:br>
            <a:r>
              <a:rPr lang="en-GB" sz="2800" dirty="0">
                <a:solidFill>
                  <a:srgbClr val="00B050"/>
                </a:solidFill>
                <a:latin typeface="Arial" panose="020B0604020202020204" pitchFamily="34" charset="0"/>
                <a:cs typeface="Arial" panose="020B0604020202020204" pitchFamily="34" charset="0"/>
              </a:rPr>
              <a:t>Berkshire Heatwave and Summer preparedness during COVID-19</a:t>
            </a:r>
            <a:br>
              <a:rPr lang="en-GB" sz="2800" dirty="0">
                <a:solidFill>
                  <a:srgbClr val="00B050"/>
                </a:solidFill>
                <a:latin typeface="Arial" panose="020B0604020202020204" pitchFamily="34" charset="0"/>
                <a:cs typeface="Arial" panose="020B0604020202020204" pitchFamily="34" charset="0"/>
              </a:rPr>
            </a:br>
            <a:br>
              <a:rPr lang="en-GB" sz="2800" dirty="0">
                <a:solidFill>
                  <a:srgbClr val="00B050"/>
                </a:solidFill>
                <a:latin typeface="Arial" panose="020B0604020202020204" pitchFamily="34" charset="0"/>
                <a:cs typeface="Arial" panose="020B0604020202020204" pitchFamily="34" charset="0"/>
              </a:rPr>
            </a:br>
            <a:r>
              <a:rPr lang="en-GB" sz="2800" dirty="0">
                <a:solidFill>
                  <a:srgbClr val="FF0000"/>
                </a:solidFill>
                <a:latin typeface="Arial" panose="020B0604020202020204" pitchFamily="34" charset="0"/>
                <a:cs typeface="Arial" panose="020B0604020202020204" pitchFamily="34" charset="0"/>
              </a:rPr>
              <a:t>Actions to prevent harm</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For local authorities and partners</a:t>
            </a:r>
            <a:br>
              <a:rPr lang="en-GB" sz="2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June 2020</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Content from the Heatwave Plan for England resources:</a:t>
            </a:r>
            <a:br>
              <a:rPr lang="en-GB" sz="1800" dirty="0">
                <a:solidFill>
                  <a:srgbClr val="00B050"/>
                </a:solidFill>
                <a:latin typeface="Arial" panose="020B0604020202020204" pitchFamily="34" charset="0"/>
                <a:cs typeface="Arial" panose="020B0604020202020204" pitchFamily="34" charset="0"/>
              </a:rPr>
            </a:br>
            <a:r>
              <a:rPr lang="en-GB" sz="1800" dirty="0">
                <a:solidFill>
                  <a:srgbClr val="00B050"/>
                </a:solidFill>
                <a:latin typeface="Arial" panose="020B0604020202020204" pitchFamily="34" charset="0"/>
                <a:cs typeface="Arial" panose="020B0604020202020204" pitchFamily="34" charset="0"/>
                <a:hlinkClick r:id="rId2"/>
              </a:rPr>
              <a:t>https://www.gov.uk/government/publications/heatwave-plan-for-england</a:t>
            </a:r>
            <a:r>
              <a:rPr lang="en-GB" sz="1800" dirty="0">
                <a:solidFill>
                  <a:srgbClr val="00B050"/>
                </a:solidFill>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796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041B-4CCC-43EB-B448-7DA0D22E09B3}"/>
              </a:ext>
            </a:extLst>
          </p:cNvPr>
          <p:cNvSpPr>
            <a:spLocks noGrp="1"/>
          </p:cNvSpPr>
          <p:nvPr>
            <p:ph type="title"/>
          </p:nvPr>
        </p:nvSpPr>
        <p:spPr/>
        <p:txBody>
          <a:bodyPr/>
          <a:lstStyle/>
          <a:p>
            <a:r>
              <a:rPr lang="en-GB" dirty="0"/>
              <a:t>Potential risks</a:t>
            </a:r>
          </a:p>
        </p:txBody>
      </p:sp>
      <p:sp>
        <p:nvSpPr>
          <p:cNvPr id="3" name="Content Placeholder 2">
            <a:extLst>
              <a:ext uri="{FF2B5EF4-FFF2-40B4-BE49-F238E27FC236}">
                <a16:creationId xmlns:a16="http://schemas.microsoft.com/office/drawing/2014/main" id="{30B501A0-95F4-43FF-9D97-EB83FE30D6A4}"/>
              </a:ext>
            </a:extLst>
          </p:cNvPr>
          <p:cNvSpPr>
            <a:spLocks noGrp="1"/>
          </p:cNvSpPr>
          <p:nvPr>
            <p:ph idx="1"/>
          </p:nvPr>
        </p:nvSpPr>
        <p:spPr>
          <a:xfrm>
            <a:off x="457200" y="1417638"/>
            <a:ext cx="8229600" cy="5165724"/>
          </a:xfrm>
        </p:spPr>
        <p:txBody>
          <a:bodyPr>
            <a:normAutofit fontScale="77500" lnSpcReduction="20000"/>
          </a:bodyPr>
          <a:lstStyle/>
          <a:p>
            <a:r>
              <a:rPr lang="en-GB" b="1" dirty="0"/>
              <a:t>Potential increase in adverse outcomes amongst the same population groups affected by both high temperatures and COVID-19. </a:t>
            </a:r>
            <a:r>
              <a:rPr lang="en-GB" dirty="0"/>
              <a:t>For example, older people and those with comorbidities such as cardio-respiratory diseases </a:t>
            </a:r>
          </a:p>
          <a:p>
            <a:endParaRPr lang="en-GB" dirty="0"/>
          </a:p>
          <a:p>
            <a:r>
              <a:rPr lang="en-GB" b="1" dirty="0"/>
              <a:t>Increase in exposure to indoor overheating due to COVID-19 restrictions. </a:t>
            </a:r>
            <a:r>
              <a:rPr lang="en-GB" dirty="0"/>
              <a:t>For example, people who have been advised to stay at home </a:t>
            </a:r>
          </a:p>
          <a:p>
            <a:endParaRPr lang="en-GB" dirty="0"/>
          </a:p>
          <a:p>
            <a:r>
              <a:rPr lang="en-GB" b="1" dirty="0"/>
              <a:t>Reduced access to cool public spaces </a:t>
            </a:r>
            <a:r>
              <a:rPr lang="en-GB" dirty="0"/>
              <a:t>for respite due to COVID-19 restrictions</a:t>
            </a:r>
          </a:p>
          <a:p>
            <a:endParaRPr lang="en-GB" dirty="0"/>
          </a:p>
          <a:p>
            <a:r>
              <a:rPr lang="en-GB" b="1" dirty="0"/>
              <a:t>System-level risks related to concurrency of impacts. </a:t>
            </a:r>
            <a:r>
              <a:rPr lang="en-GB" dirty="0"/>
              <a:t>For example, increased demand on social care services to prevent both heat and COVID19 related harms</a:t>
            </a:r>
          </a:p>
        </p:txBody>
      </p:sp>
    </p:spTree>
    <p:extLst>
      <p:ext uri="{BB962C8B-B14F-4D97-AF65-F5344CB8AC3E}">
        <p14:creationId xmlns:p14="http://schemas.microsoft.com/office/powerpoint/2010/main" val="256098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4BA9-F6C4-4C16-BE9F-5085D14A4900}"/>
              </a:ext>
            </a:extLst>
          </p:cNvPr>
          <p:cNvSpPr>
            <a:spLocks noGrp="1"/>
          </p:cNvSpPr>
          <p:nvPr>
            <p:ph type="title"/>
          </p:nvPr>
        </p:nvSpPr>
        <p:spPr>
          <a:xfrm>
            <a:off x="457200" y="274638"/>
            <a:ext cx="8229600" cy="850106"/>
          </a:xfrm>
        </p:spPr>
        <p:txBody>
          <a:bodyPr/>
          <a:lstStyle/>
          <a:p>
            <a:r>
              <a:rPr lang="en-GB" dirty="0"/>
              <a:t>Individual vulnerability (1)</a:t>
            </a:r>
          </a:p>
        </p:txBody>
      </p:sp>
      <p:sp>
        <p:nvSpPr>
          <p:cNvPr id="3" name="Content Placeholder 2">
            <a:extLst>
              <a:ext uri="{FF2B5EF4-FFF2-40B4-BE49-F238E27FC236}">
                <a16:creationId xmlns:a16="http://schemas.microsoft.com/office/drawing/2014/main" id="{67BD3693-184D-4EBB-87DE-1586AFA8466F}"/>
              </a:ext>
            </a:extLst>
          </p:cNvPr>
          <p:cNvSpPr>
            <a:spLocks noGrp="1"/>
          </p:cNvSpPr>
          <p:nvPr>
            <p:ph idx="1"/>
          </p:nvPr>
        </p:nvSpPr>
        <p:spPr>
          <a:xfrm>
            <a:off x="457200" y="1412776"/>
            <a:ext cx="8229600" cy="5256584"/>
          </a:xfrm>
        </p:spPr>
        <p:txBody>
          <a:bodyPr>
            <a:normAutofit fontScale="92500" lnSpcReduction="10000"/>
          </a:bodyPr>
          <a:lstStyle/>
          <a:p>
            <a:pPr marL="0" indent="0">
              <a:buNone/>
            </a:pPr>
            <a:r>
              <a:rPr lang="en-GB" sz="1600" b="1" dirty="0"/>
              <a:t>EVERYBODY </a:t>
            </a:r>
            <a:r>
              <a:rPr lang="en-GB" sz="1600" dirty="0"/>
              <a:t>can be affected by high temperatures, but there are certain factors that increase an individual’s risk during a heatwave. These include: </a:t>
            </a:r>
          </a:p>
          <a:p>
            <a:endParaRPr lang="en-GB" sz="1600" dirty="0"/>
          </a:p>
          <a:p>
            <a:r>
              <a:rPr lang="en-GB" sz="1600" b="1" dirty="0"/>
              <a:t>Older age: </a:t>
            </a:r>
            <a:r>
              <a:rPr lang="en-GB" sz="1600" dirty="0"/>
              <a:t>especially those over 75 years old, or those living on their own and who are socially isolated, or those living in a care home</a:t>
            </a:r>
          </a:p>
          <a:p>
            <a:pPr marL="0" indent="0">
              <a:buNone/>
            </a:pPr>
            <a:endParaRPr lang="en-GB" sz="1600" dirty="0"/>
          </a:p>
          <a:p>
            <a:r>
              <a:rPr lang="en-GB" sz="1600" b="1" dirty="0"/>
              <a:t>Chronic and severe illness: </a:t>
            </a:r>
            <a:r>
              <a:rPr lang="en-GB" sz="1600" dirty="0"/>
              <a:t>including heart or lung conditions, diabetes,  renal insufficiency, Parkinson’s disease or severe mental illness</a:t>
            </a:r>
          </a:p>
          <a:p>
            <a:pPr marL="0" indent="0">
              <a:buNone/>
            </a:pPr>
            <a:endParaRPr lang="en-GB" sz="1600" dirty="0"/>
          </a:p>
          <a:p>
            <a:r>
              <a:rPr lang="en-GB" sz="1600" b="1" dirty="0"/>
              <a:t>Inability to adapt behaviour to keep cool: </a:t>
            </a:r>
            <a:r>
              <a:rPr lang="en-GB" sz="1600" dirty="0"/>
              <a:t>babies and the very young, having a disability, being bed bound, consuming too much alcohol, having  Alzheimer’s disease</a:t>
            </a:r>
          </a:p>
          <a:p>
            <a:endParaRPr lang="en-GB" sz="1600" dirty="0"/>
          </a:p>
          <a:p>
            <a:r>
              <a:rPr lang="en-GB" sz="1600" b="1" dirty="0"/>
              <a:t>Environmental factors and overexposure: </a:t>
            </a:r>
            <a:r>
              <a:rPr lang="en-GB" sz="1600" dirty="0"/>
              <a:t>living in a top floor flat, being homeless, activities or jobs that are in hot places or outdoors and include high levels of physical exertion</a:t>
            </a:r>
          </a:p>
          <a:p>
            <a:endParaRPr lang="en-GB" sz="1600" dirty="0"/>
          </a:p>
          <a:p>
            <a:r>
              <a:rPr lang="en-GB" sz="1600" b="1" dirty="0"/>
              <a:t>Other risk groups: </a:t>
            </a:r>
            <a:r>
              <a:rPr lang="en-GB" sz="1600" dirty="0"/>
              <a:t>older carers; tourists; people attending large events; people fasting over Ramadan</a:t>
            </a:r>
          </a:p>
          <a:p>
            <a:endParaRPr lang="en-GB" sz="1600" dirty="0"/>
          </a:p>
          <a:p>
            <a:r>
              <a:rPr lang="en-GB" sz="1600" dirty="0"/>
              <a:t>N.B. Although BAME people are not at increased risk per se, significant numbers of people from BAME communities live in urban areas and so may be adversely affected by the urban heat island effect</a:t>
            </a:r>
          </a:p>
        </p:txBody>
      </p:sp>
    </p:spTree>
    <p:extLst>
      <p:ext uri="{BB962C8B-B14F-4D97-AF65-F5344CB8AC3E}">
        <p14:creationId xmlns:p14="http://schemas.microsoft.com/office/powerpoint/2010/main" val="1190033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8836-FCAE-4B6C-94C4-F7DA0768484D}"/>
              </a:ext>
            </a:extLst>
          </p:cNvPr>
          <p:cNvSpPr>
            <a:spLocks noGrp="1"/>
          </p:cNvSpPr>
          <p:nvPr>
            <p:ph type="title"/>
          </p:nvPr>
        </p:nvSpPr>
        <p:spPr>
          <a:xfrm>
            <a:off x="457200" y="274638"/>
            <a:ext cx="8229600" cy="778098"/>
          </a:xfrm>
        </p:spPr>
        <p:txBody>
          <a:bodyPr>
            <a:noAutofit/>
          </a:bodyPr>
          <a:lstStyle/>
          <a:p>
            <a:r>
              <a:rPr lang="en-GB" sz="3600" dirty="0"/>
              <a:t>Individual vulnerability (2)</a:t>
            </a:r>
          </a:p>
        </p:txBody>
      </p:sp>
      <p:sp>
        <p:nvSpPr>
          <p:cNvPr id="3" name="Content Placeholder 2">
            <a:extLst>
              <a:ext uri="{FF2B5EF4-FFF2-40B4-BE49-F238E27FC236}">
                <a16:creationId xmlns:a16="http://schemas.microsoft.com/office/drawing/2014/main" id="{1AA3DE81-211B-4102-B0BD-90E52207C1AD}"/>
              </a:ext>
            </a:extLst>
          </p:cNvPr>
          <p:cNvSpPr>
            <a:spLocks noGrp="1"/>
          </p:cNvSpPr>
          <p:nvPr>
            <p:ph idx="1"/>
          </p:nvPr>
        </p:nvSpPr>
        <p:spPr>
          <a:xfrm>
            <a:off x="457200" y="1484784"/>
            <a:ext cx="8229600" cy="5098578"/>
          </a:xfrm>
        </p:spPr>
        <p:txBody>
          <a:bodyPr>
            <a:normAutofit fontScale="77500" lnSpcReduction="20000"/>
          </a:bodyPr>
          <a:lstStyle/>
          <a:p>
            <a:pPr marL="0" indent="0">
              <a:buNone/>
            </a:pPr>
            <a:r>
              <a:rPr lang="en-GB" dirty="0"/>
              <a:t>We still have much to learn about how coronavirus (COVID-19) affects the body, but both heat and COVID-19 infections put a strain on the heart and lungs, the kidneys and are linked with inflammation in the body.</a:t>
            </a:r>
          </a:p>
          <a:p>
            <a:endParaRPr lang="en-GB" dirty="0"/>
          </a:p>
          <a:p>
            <a:pPr marL="0" indent="0">
              <a:buNone/>
            </a:pPr>
            <a:r>
              <a:rPr lang="en-GB" dirty="0"/>
              <a:t>Clinical vulnerabilities that have been linked with worse outcomes from COVID-19 that are also risks for heat related harms are: </a:t>
            </a:r>
          </a:p>
          <a:p>
            <a:pPr marL="0" indent="0">
              <a:buNone/>
            </a:pPr>
            <a:r>
              <a:rPr lang="en-GB" dirty="0"/>
              <a:t>• High blood pressure</a:t>
            </a:r>
          </a:p>
          <a:p>
            <a:pPr marL="0" indent="0">
              <a:buNone/>
            </a:pPr>
            <a:r>
              <a:rPr lang="en-GB" dirty="0"/>
              <a:t>• Chronic obstructive pulmonary disease </a:t>
            </a:r>
          </a:p>
          <a:p>
            <a:pPr marL="0" indent="0">
              <a:buNone/>
            </a:pPr>
            <a:r>
              <a:rPr lang="en-GB" dirty="0"/>
              <a:t>• Heart and lung conditions (cardiovascular disease) </a:t>
            </a:r>
          </a:p>
          <a:p>
            <a:pPr marL="0" indent="0">
              <a:buNone/>
            </a:pPr>
            <a:r>
              <a:rPr lang="en-GB" dirty="0"/>
              <a:t>• Conditions that affect the flow of blood in the brain (cerebrovascular disease) </a:t>
            </a:r>
          </a:p>
          <a:p>
            <a:pPr marL="0" indent="0">
              <a:buNone/>
            </a:pPr>
            <a:r>
              <a:rPr lang="en-GB" dirty="0"/>
              <a:t>• Kidney disease</a:t>
            </a:r>
          </a:p>
        </p:txBody>
      </p:sp>
    </p:spTree>
    <p:extLst>
      <p:ext uri="{BB962C8B-B14F-4D97-AF65-F5344CB8AC3E}">
        <p14:creationId xmlns:p14="http://schemas.microsoft.com/office/powerpoint/2010/main" val="158148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F733-9FF8-460C-A2DD-41F2B3AA36A5}"/>
              </a:ext>
            </a:extLst>
          </p:cNvPr>
          <p:cNvSpPr>
            <a:spLocks noGrp="1"/>
          </p:cNvSpPr>
          <p:nvPr>
            <p:ph type="title"/>
          </p:nvPr>
        </p:nvSpPr>
        <p:spPr/>
        <p:txBody>
          <a:bodyPr/>
          <a:lstStyle/>
          <a:p>
            <a:r>
              <a:rPr lang="en-GB" dirty="0"/>
              <a:t>Environmental risks</a:t>
            </a:r>
          </a:p>
        </p:txBody>
      </p:sp>
      <p:sp>
        <p:nvSpPr>
          <p:cNvPr id="3" name="Content Placeholder 2">
            <a:extLst>
              <a:ext uri="{FF2B5EF4-FFF2-40B4-BE49-F238E27FC236}">
                <a16:creationId xmlns:a16="http://schemas.microsoft.com/office/drawing/2014/main" id="{4DAC8AA0-1F58-4387-A385-AD44275FF134}"/>
              </a:ext>
            </a:extLst>
          </p:cNvPr>
          <p:cNvSpPr>
            <a:spLocks noGrp="1"/>
          </p:cNvSpPr>
          <p:nvPr>
            <p:ph idx="1"/>
          </p:nvPr>
        </p:nvSpPr>
        <p:spPr/>
        <p:txBody>
          <a:bodyPr>
            <a:normAutofit fontScale="77500" lnSpcReduction="20000"/>
          </a:bodyPr>
          <a:lstStyle/>
          <a:p>
            <a:pPr marL="0" indent="0">
              <a:buNone/>
            </a:pPr>
            <a:r>
              <a:rPr lang="en-GB" dirty="0"/>
              <a:t>Environmental risk factors for increased exposure to heat include:</a:t>
            </a:r>
          </a:p>
          <a:p>
            <a:pPr marL="0" indent="0">
              <a:buNone/>
            </a:pPr>
            <a:endParaRPr lang="en-GB" dirty="0"/>
          </a:p>
          <a:p>
            <a:pPr marL="0" indent="0">
              <a:buNone/>
            </a:pPr>
            <a:r>
              <a:rPr lang="en-GB" b="1" dirty="0"/>
              <a:t>Living in urban areas</a:t>
            </a:r>
          </a:p>
          <a:p>
            <a:r>
              <a:rPr lang="en-GB" dirty="0"/>
              <a:t>This is due to the urban heat island effect and is important for those with limited green space nearby </a:t>
            </a:r>
          </a:p>
          <a:p>
            <a:pPr marL="0" indent="0">
              <a:buNone/>
            </a:pPr>
            <a:endParaRPr lang="en-GB" b="1" dirty="0"/>
          </a:p>
          <a:p>
            <a:pPr marL="0" indent="0">
              <a:buNone/>
            </a:pPr>
            <a:r>
              <a:rPr lang="en-GB" b="1" dirty="0"/>
              <a:t>Dwelling types prone to overheating </a:t>
            </a:r>
          </a:p>
          <a:p>
            <a:r>
              <a:rPr lang="en-GB" dirty="0"/>
              <a:t>Such as south-facing top-floor flats</a:t>
            </a:r>
          </a:p>
          <a:p>
            <a:pPr marL="0" indent="0">
              <a:buNone/>
            </a:pPr>
            <a:endParaRPr lang="en-GB" dirty="0"/>
          </a:p>
          <a:p>
            <a:pPr marL="0" indent="0">
              <a:buNone/>
            </a:pPr>
            <a:r>
              <a:rPr lang="en-GB" b="1" dirty="0"/>
              <a:t>Local air pollution </a:t>
            </a:r>
            <a:r>
              <a:rPr lang="en-GB" dirty="0"/>
              <a:t>(i.e. particulate matter) may exacerbate the health impacts of heat</a:t>
            </a:r>
          </a:p>
        </p:txBody>
      </p:sp>
    </p:spTree>
    <p:extLst>
      <p:ext uri="{BB962C8B-B14F-4D97-AF65-F5344CB8AC3E}">
        <p14:creationId xmlns:p14="http://schemas.microsoft.com/office/powerpoint/2010/main" val="1795748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63C0-F9CD-43B8-B0BC-4BEEACDC00B5}"/>
              </a:ext>
            </a:extLst>
          </p:cNvPr>
          <p:cNvSpPr>
            <a:spLocks noGrp="1"/>
          </p:cNvSpPr>
          <p:nvPr>
            <p:ph type="title"/>
          </p:nvPr>
        </p:nvSpPr>
        <p:spPr>
          <a:xfrm>
            <a:off x="457200" y="29605"/>
            <a:ext cx="8229600" cy="1066130"/>
          </a:xfrm>
        </p:spPr>
        <p:txBody>
          <a:bodyPr>
            <a:normAutofit/>
          </a:bodyPr>
          <a:lstStyle/>
          <a:p>
            <a:r>
              <a:rPr lang="en-GB" dirty="0"/>
              <a:t>Indoor overheating</a:t>
            </a:r>
          </a:p>
        </p:txBody>
      </p:sp>
      <p:sp>
        <p:nvSpPr>
          <p:cNvPr id="3" name="Content Placeholder 2">
            <a:extLst>
              <a:ext uri="{FF2B5EF4-FFF2-40B4-BE49-F238E27FC236}">
                <a16:creationId xmlns:a16="http://schemas.microsoft.com/office/drawing/2014/main" id="{FCB0FC0C-D500-40BE-B9CD-CBA8F8D81B8F}"/>
              </a:ext>
            </a:extLst>
          </p:cNvPr>
          <p:cNvSpPr>
            <a:spLocks noGrp="1"/>
          </p:cNvSpPr>
          <p:nvPr>
            <p:ph idx="1"/>
          </p:nvPr>
        </p:nvSpPr>
        <p:spPr>
          <a:xfrm>
            <a:off x="457200" y="1340768"/>
            <a:ext cx="8229600" cy="4954562"/>
          </a:xfrm>
        </p:spPr>
        <p:txBody>
          <a:bodyPr>
            <a:normAutofit fontScale="70000" lnSpcReduction="20000"/>
          </a:bodyPr>
          <a:lstStyle/>
          <a:p>
            <a:pPr marL="0" indent="0">
              <a:buNone/>
            </a:pPr>
            <a:r>
              <a:rPr lang="en-GB" b="1" dirty="0"/>
              <a:t>Many more people will be at home this summer</a:t>
            </a:r>
          </a:p>
          <a:p>
            <a:pPr marL="0" indent="0">
              <a:buNone/>
            </a:pPr>
            <a:endParaRPr lang="en-GB" dirty="0"/>
          </a:p>
          <a:p>
            <a:r>
              <a:rPr lang="en-GB" dirty="0"/>
              <a:t>To reduce the transmission of coronavirus (COVID-19) many people be will be working from home</a:t>
            </a:r>
          </a:p>
          <a:p>
            <a:endParaRPr lang="en-GB" dirty="0"/>
          </a:p>
          <a:p>
            <a:r>
              <a:rPr lang="en-GB" dirty="0"/>
              <a:t>Anyone with symptoms of COVID-19 will need to stay at home for at least 7 days, others may be advised to stay at home if they have been in close contact with someone who has COVID-19 or they are living in the same household as someone with COVID-19</a:t>
            </a:r>
          </a:p>
          <a:p>
            <a:endParaRPr lang="en-GB" dirty="0"/>
          </a:p>
          <a:p>
            <a:r>
              <a:rPr lang="en-GB" dirty="0"/>
              <a:t>People who are extremely clinically vulnerable have been advised to limit their contact with others and to stay at home to limit their risk</a:t>
            </a:r>
          </a:p>
          <a:p>
            <a:endParaRPr lang="en-GB" dirty="0"/>
          </a:p>
          <a:p>
            <a:r>
              <a:rPr lang="en-GB" dirty="0"/>
              <a:t>Latest Government advice can be found here: </a:t>
            </a:r>
            <a:r>
              <a:rPr lang="en-GB" dirty="0">
                <a:hlinkClick r:id="rId2"/>
              </a:rPr>
              <a:t>https://www.gov.uk/coronavirus</a:t>
            </a:r>
            <a:r>
              <a:rPr lang="en-GB" dirty="0"/>
              <a:t> </a:t>
            </a:r>
          </a:p>
        </p:txBody>
      </p:sp>
    </p:spTree>
    <p:extLst>
      <p:ext uri="{BB962C8B-B14F-4D97-AF65-F5344CB8AC3E}">
        <p14:creationId xmlns:p14="http://schemas.microsoft.com/office/powerpoint/2010/main" val="774767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386A-1C0C-40A8-99B6-B8659848F11F}"/>
              </a:ext>
            </a:extLst>
          </p:cNvPr>
          <p:cNvSpPr>
            <a:spLocks noGrp="1"/>
          </p:cNvSpPr>
          <p:nvPr>
            <p:ph type="title"/>
          </p:nvPr>
        </p:nvSpPr>
        <p:spPr/>
        <p:txBody>
          <a:bodyPr/>
          <a:lstStyle/>
          <a:p>
            <a:r>
              <a:rPr lang="en-GB"/>
              <a:t>Higher </a:t>
            </a:r>
            <a:r>
              <a:rPr lang="en-GB" dirty="0"/>
              <a:t>risk groups</a:t>
            </a:r>
          </a:p>
        </p:txBody>
      </p:sp>
      <p:sp>
        <p:nvSpPr>
          <p:cNvPr id="3" name="Content Placeholder 2">
            <a:extLst>
              <a:ext uri="{FF2B5EF4-FFF2-40B4-BE49-F238E27FC236}">
                <a16:creationId xmlns:a16="http://schemas.microsoft.com/office/drawing/2014/main" id="{CAC13F4C-ED5D-44EA-ADEB-B8D90EF49F28}"/>
              </a:ext>
            </a:extLst>
          </p:cNvPr>
          <p:cNvSpPr>
            <a:spLocks noGrp="1"/>
          </p:cNvSpPr>
          <p:nvPr>
            <p:ph idx="1"/>
          </p:nvPr>
        </p:nvSpPr>
        <p:spPr>
          <a:xfrm>
            <a:off x="457200" y="1447800"/>
            <a:ext cx="8229600" cy="5077544"/>
          </a:xfrm>
        </p:spPr>
        <p:txBody>
          <a:bodyPr>
            <a:normAutofit fontScale="70000" lnSpcReduction="20000"/>
          </a:bodyPr>
          <a:lstStyle/>
          <a:p>
            <a:pPr marL="0" indent="0">
              <a:buNone/>
            </a:pPr>
            <a:r>
              <a:rPr lang="en-GB" dirty="0"/>
              <a:t>Specific populations at increased risk of exposure to heat due to the context in which they live include: </a:t>
            </a:r>
          </a:p>
          <a:p>
            <a:pPr marL="0" indent="0">
              <a:buNone/>
            </a:pPr>
            <a:endParaRPr lang="en-GB" dirty="0"/>
          </a:p>
          <a:p>
            <a:r>
              <a:rPr lang="en-GB" b="1" dirty="0"/>
              <a:t>Homeless people </a:t>
            </a:r>
            <a:r>
              <a:rPr lang="en-GB" dirty="0"/>
              <a:t>(whether sleeping rough or in shelters)</a:t>
            </a:r>
          </a:p>
          <a:p>
            <a:r>
              <a:rPr lang="en-GB" b="1" dirty="0"/>
              <a:t>People resident in specific institutional settings </a:t>
            </a:r>
            <a:r>
              <a:rPr lang="en-GB" dirty="0"/>
              <a:t>(e.g. prisons, barracks, inpatient psychiatric units) </a:t>
            </a:r>
          </a:p>
          <a:p>
            <a:r>
              <a:rPr lang="en-GB" b="1" dirty="0"/>
              <a:t>Some occupations, workplaces and schools </a:t>
            </a:r>
            <a:r>
              <a:rPr lang="en-GB" dirty="0"/>
              <a:t>- particularly those involving significant manual exertional, heat generation (e.g. cooking, some manufacturing roles) and in buildings prone to overheating and without air conditioning.</a:t>
            </a:r>
          </a:p>
          <a:p>
            <a:pPr marL="0" indent="0">
              <a:buNone/>
            </a:pPr>
            <a:endParaRPr lang="en-GB" dirty="0"/>
          </a:p>
          <a:p>
            <a:pPr marL="0" indent="0">
              <a:buNone/>
            </a:pPr>
            <a:r>
              <a:rPr lang="en-GB" b="1" dirty="0"/>
              <a:t>Many of these settings have restrictions in place to reduce COVID-19 transmission – additional considerations will be needed to ensure that plans are in place should a heatwave occur</a:t>
            </a:r>
          </a:p>
        </p:txBody>
      </p:sp>
    </p:spTree>
    <p:extLst>
      <p:ext uri="{BB962C8B-B14F-4D97-AF65-F5344CB8AC3E}">
        <p14:creationId xmlns:p14="http://schemas.microsoft.com/office/powerpoint/2010/main" val="150681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EBE81-9412-4FA6-B672-008A80FD5191}"/>
              </a:ext>
            </a:extLst>
          </p:cNvPr>
          <p:cNvSpPr>
            <a:spLocks noGrp="1"/>
          </p:cNvSpPr>
          <p:nvPr>
            <p:ph type="title"/>
          </p:nvPr>
        </p:nvSpPr>
        <p:spPr>
          <a:xfrm>
            <a:off x="457200" y="2636912"/>
            <a:ext cx="8229600" cy="1296144"/>
          </a:xfrm>
        </p:spPr>
        <p:txBody>
          <a:bodyPr>
            <a:noAutofit/>
          </a:bodyPr>
          <a:lstStyle/>
          <a:p>
            <a:r>
              <a:rPr lang="en-GB" sz="3200" b="1" dirty="0"/>
              <a:t>Action tables from Heatwave plan for England</a:t>
            </a:r>
            <a:br>
              <a:rPr lang="en-GB" sz="3200" dirty="0"/>
            </a:br>
            <a:br>
              <a:rPr lang="en-GB" sz="3200" dirty="0"/>
            </a:br>
            <a:r>
              <a:rPr lang="en-GB" sz="3200" dirty="0"/>
              <a:t>Public Health England states the following action tables in the Heatwave Plan for England should continue to be followed </a:t>
            </a:r>
            <a:r>
              <a:rPr lang="en-GB" sz="3200" i="1" dirty="0">
                <a:solidFill>
                  <a:srgbClr val="00B050"/>
                </a:solidFill>
              </a:rPr>
              <a:t>with some additional considerations to mitigate and manage the concurrent COVID-19 risks</a:t>
            </a:r>
          </a:p>
        </p:txBody>
      </p:sp>
    </p:spTree>
    <p:extLst>
      <p:ext uri="{BB962C8B-B14F-4D97-AF65-F5344CB8AC3E}">
        <p14:creationId xmlns:p14="http://schemas.microsoft.com/office/powerpoint/2010/main" val="237984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274CE-E1B8-4F87-ACA0-56865FA64B42}"/>
              </a:ext>
            </a:extLst>
          </p:cNvPr>
          <p:cNvPicPr>
            <a:picLocks noChangeAspect="1"/>
          </p:cNvPicPr>
          <p:nvPr/>
        </p:nvPicPr>
        <p:blipFill rotWithShape="1">
          <a:blip r:embed="rId2"/>
          <a:srcRect l="7476" t="19201" r="24013" b="6601"/>
          <a:stretch/>
        </p:blipFill>
        <p:spPr>
          <a:xfrm>
            <a:off x="139432" y="1124744"/>
            <a:ext cx="8865135" cy="5400600"/>
          </a:xfrm>
          <a:prstGeom prst="rect">
            <a:avLst/>
          </a:prstGeom>
        </p:spPr>
      </p:pic>
      <p:sp>
        <p:nvSpPr>
          <p:cNvPr id="6" name="Title 5">
            <a:extLst>
              <a:ext uri="{FF2B5EF4-FFF2-40B4-BE49-F238E27FC236}">
                <a16:creationId xmlns:a16="http://schemas.microsoft.com/office/drawing/2014/main" id="{0E1DC244-A9BA-42AA-B682-6EAB54E30EC1}"/>
              </a:ext>
            </a:extLst>
          </p:cNvPr>
          <p:cNvSpPr>
            <a:spLocks noGrp="1"/>
          </p:cNvSpPr>
          <p:nvPr>
            <p:ph type="title"/>
          </p:nvPr>
        </p:nvSpPr>
        <p:spPr>
          <a:xfrm>
            <a:off x="457200" y="274638"/>
            <a:ext cx="8229600" cy="634082"/>
          </a:xfrm>
        </p:spPr>
        <p:txBody>
          <a:bodyPr>
            <a:normAutofit fontScale="90000"/>
          </a:bodyPr>
          <a:lstStyle/>
          <a:p>
            <a:r>
              <a:rPr lang="en-GB" sz="3600" dirty="0"/>
              <a:t>Action table for commissioners of health and social care (all settings) and Public Health</a:t>
            </a:r>
          </a:p>
        </p:txBody>
      </p:sp>
    </p:spTree>
    <p:extLst>
      <p:ext uri="{BB962C8B-B14F-4D97-AF65-F5344CB8AC3E}">
        <p14:creationId xmlns:p14="http://schemas.microsoft.com/office/powerpoint/2010/main" val="3580208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0F68-64A9-4F86-B332-13EE9F05301D}"/>
              </a:ext>
            </a:extLst>
          </p:cNvPr>
          <p:cNvSpPr>
            <a:spLocks noGrp="1"/>
          </p:cNvSpPr>
          <p:nvPr>
            <p:ph type="title"/>
          </p:nvPr>
        </p:nvSpPr>
        <p:spPr/>
        <p:txBody>
          <a:bodyPr>
            <a:noAutofit/>
          </a:bodyPr>
          <a:lstStyle/>
          <a:p>
            <a:r>
              <a:rPr lang="en-GB" sz="2800" b="1" dirty="0">
                <a:solidFill>
                  <a:srgbClr val="00B050"/>
                </a:solidFill>
              </a:rPr>
              <a:t>COVID-19</a:t>
            </a:r>
            <a:r>
              <a:rPr lang="en-GB" sz="2800" b="1" dirty="0"/>
              <a:t>: additional actions for commissioners of health and social care (all settings) and Public Health</a:t>
            </a:r>
          </a:p>
        </p:txBody>
      </p:sp>
      <p:sp>
        <p:nvSpPr>
          <p:cNvPr id="3" name="Content Placeholder 2">
            <a:extLst>
              <a:ext uri="{FF2B5EF4-FFF2-40B4-BE49-F238E27FC236}">
                <a16:creationId xmlns:a16="http://schemas.microsoft.com/office/drawing/2014/main" id="{4AD56E8F-EA50-424A-BC4B-7AD30437C084}"/>
              </a:ext>
            </a:extLst>
          </p:cNvPr>
          <p:cNvSpPr>
            <a:spLocks noGrp="1"/>
          </p:cNvSpPr>
          <p:nvPr>
            <p:ph idx="1"/>
          </p:nvPr>
        </p:nvSpPr>
        <p:spPr/>
        <p:txBody>
          <a:bodyPr>
            <a:normAutofit fontScale="70000" lnSpcReduction="20000"/>
          </a:bodyPr>
          <a:lstStyle/>
          <a:p>
            <a:r>
              <a:rPr lang="en-GB" dirty="0"/>
              <a:t>Work with partner agencies, providers and businesses to raise awareness about the concurrent risk of hot weather and COVID-19</a:t>
            </a:r>
          </a:p>
          <a:p>
            <a:r>
              <a:rPr lang="en-GB" dirty="0"/>
              <a:t>Encourage partners to sign up to the heat-health alert system</a:t>
            </a:r>
          </a:p>
          <a:p>
            <a:r>
              <a:rPr lang="en-GB" dirty="0"/>
              <a:t>Ensure care homes and hospitals are aware of the heatwave plan and are preparing for heatwave as a concurrent risk with COVID-19</a:t>
            </a:r>
          </a:p>
          <a:p>
            <a:r>
              <a:rPr lang="en-GB" dirty="0"/>
              <a:t>Engage the community and voluntary sector to support communities to help those most at risk, especially those who are socially isolated</a:t>
            </a:r>
          </a:p>
          <a:p>
            <a:r>
              <a:rPr lang="en-GB" dirty="0"/>
              <a:t>Ensure other institutional establishments (i.e. prisons, schools) are aware of heatwave guidance</a:t>
            </a:r>
          </a:p>
          <a:p>
            <a:r>
              <a:rPr lang="en-GB" dirty="0"/>
              <a:t>Work with local partners to facilitate equitable and flexible access to green public spaces during hot weather</a:t>
            </a:r>
          </a:p>
        </p:txBody>
      </p:sp>
    </p:spTree>
    <p:extLst>
      <p:ext uri="{BB962C8B-B14F-4D97-AF65-F5344CB8AC3E}">
        <p14:creationId xmlns:p14="http://schemas.microsoft.com/office/powerpoint/2010/main" val="2793228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4BDF46-8B8B-4799-9DF9-87F368F1719F}"/>
              </a:ext>
            </a:extLst>
          </p:cNvPr>
          <p:cNvPicPr>
            <a:picLocks noChangeAspect="1"/>
          </p:cNvPicPr>
          <p:nvPr/>
        </p:nvPicPr>
        <p:blipFill rotWithShape="1">
          <a:blip r:embed="rId2"/>
          <a:srcRect l="7476" t="17801" r="24013" b="8001"/>
          <a:stretch/>
        </p:blipFill>
        <p:spPr>
          <a:xfrm>
            <a:off x="107504" y="1143861"/>
            <a:ext cx="8928992" cy="5439501"/>
          </a:xfrm>
          <a:prstGeom prst="rect">
            <a:avLst/>
          </a:prstGeom>
        </p:spPr>
      </p:pic>
      <p:sp>
        <p:nvSpPr>
          <p:cNvPr id="5" name="Title 5">
            <a:extLst>
              <a:ext uri="{FF2B5EF4-FFF2-40B4-BE49-F238E27FC236}">
                <a16:creationId xmlns:a16="http://schemas.microsoft.com/office/drawing/2014/main" id="{A65CAB33-066F-4389-8C67-6788CD421DD4}"/>
              </a:ext>
            </a:extLst>
          </p:cNvPr>
          <p:cNvSpPr>
            <a:spLocks noGrp="1"/>
          </p:cNvSpPr>
          <p:nvPr>
            <p:ph type="title"/>
          </p:nvPr>
        </p:nvSpPr>
        <p:spPr>
          <a:xfrm>
            <a:off x="457200" y="274638"/>
            <a:ext cx="8229600" cy="634082"/>
          </a:xfrm>
        </p:spPr>
        <p:txBody>
          <a:bodyPr>
            <a:normAutofit fontScale="90000"/>
          </a:bodyPr>
          <a:lstStyle/>
          <a:p>
            <a:r>
              <a:rPr lang="en-GB" sz="3600" dirty="0"/>
              <a:t>Action table for providers</a:t>
            </a:r>
          </a:p>
        </p:txBody>
      </p:sp>
    </p:spTree>
    <p:extLst>
      <p:ext uri="{BB962C8B-B14F-4D97-AF65-F5344CB8AC3E}">
        <p14:creationId xmlns:p14="http://schemas.microsoft.com/office/powerpoint/2010/main" val="140428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E7C0-FD54-42CB-AD2B-62E3E4649571}"/>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id="{74E3FB93-D923-49DF-AA01-3A999DA9ECB5}"/>
              </a:ext>
            </a:extLst>
          </p:cNvPr>
          <p:cNvSpPr>
            <a:spLocks noGrp="1"/>
          </p:cNvSpPr>
          <p:nvPr>
            <p:ph idx="1"/>
          </p:nvPr>
        </p:nvSpPr>
        <p:spPr/>
        <p:txBody>
          <a:bodyPr>
            <a:normAutofit lnSpcReduction="10000"/>
          </a:bodyPr>
          <a:lstStyle/>
          <a:p>
            <a:r>
              <a:rPr lang="en-GB" dirty="0"/>
              <a:t>Key contacts for advice</a:t>
            </a:r>
          </a:p>
          <a:p>
            <a:r>
              <a:rPr lang="en-GB" dirty="0"/>
              <a:t>Heatwave Plan for England</a:t>
            </a:r>
          </a:p>
          <a:p>
            <a:r>
              <a:rPr lang="en-GB" dirty="0"/>
              <a:t>Why is heatwave planning important?</a:t>
            </a:r>
          </a:p>
          <a:p>
            <a:r>
              <a:rPr lang="en-GB" dirty="0"/>
              <a:t>Heat-Health Watch alert service</a:t>
            </a:r>
          </a:p>
          <a:p>
            <a:r>
              <a:rPr lang="en-GB" dirty="0"/>
              <a:t>Heat and COVID-19</a:t>
            </a:r>
          </a:p>
          <a:p>
            <a:r>
              <a:rPr lang="en-GB" dirty="0"/>
              <a:t>Action tables from Heatwave Plan for England</a:t>
            </a:r>
          </a:p>
          <a:p>
            <a:r>
              <a:rPr lang="en-GB" dirty="0"/>
              <a:t>Key public health messages</a:t>
            </a:r>
          </a:p>
          <a:p>
            <a:r>
              <a:rPr lang="en-GB" dirty="0"/>
              <a:t>Links to guidance and resources</a:t>
            </a:r>
          </a:p>
          <a:p>
            <a:endParaRPr lang="en-GB" dirty="0"/>
          </a:p>
          <a:p>
            <a:endParaRPr lang="en-GB" dirty="0"/>
          </a:p>
        </p:txBody>
      </p:sp>
    </p:spTree>
    <p:extLst>
      <p:ext uri="{BB962C8B-B14F-4D97-AF65-F5344CB8AC3E}">
        <p14:creationId xmlns:p14="http://schemas.microsoft.com/office/powerpoint/2010/main" val="3585119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0F68-64A9-4F86-B332-13EE9F05301D}"/>
              </a:ext>
            </a:extLst>
          </p:cNvPr>
          <p:cNvSpPr>
            <a:spLocks noGrp="1"/>
          </p:cNvSpPr>
          <p:nvPr>
            <p:ph type="title"/>
          </p:nvPr>
        </p:nvSpPr>
        <p:spPr/>
        <p:txBody>
          <a:bodyPr>
            <a:noAutofit/>
          </a:bodyPr>
          <a:lstStyle/>
          <a:p>
            <a:r>
              <a:rPr lang="en-GB" sz="2800" b="1" dirty="0">
                <a:solidFill>
                  <a:srgbClr val="00B050"/>
                </a:solidFill>
              </a:rPr>
              <a:t>COVID-19</a:t>
            </a:r>
            <a:r>
              <a:rPr lang="en-GB" sz="2800" b="1" dirty="0"/>
              <a:t>: additional actions for providers of health and social care staff in all settings (community, hospitals and care homes)</a:t>
            </a:r>
          </a:p>
        </p:txBody>
      </p:sp>
      <p:sp>
        <p:nvSpPr>
          <p:cNvPr id="3" name="Content Placeholder 2">
            <a:extLst>
              <a:ext uri="{FF2B5EF4-FFF2-40B4-BE49-F238E27FC236}">
                <a16:creationId xmlns:a16="http://schemas.microsoft.com/office/drawing/2014/main" id="{4AD56E8F-EA50-424A-BC4B-7AD30437C084}"/>
              </a:ext>
            </a:extLst>
          </p:cNvPr>
          <p:cNvSpPr>
            <a:spLocks noGrp="1"/>
          </p:cNvSpPr>
          <p:nvPr>
            <p:ph idx="1"/>
          </p:nvPr>
        </p:nvSpPr>
        <p:spPr>
          <a:xfrm>
            <a:off x="457200" y="1600200"/>
            <a:ext cx="8229600" cy="5069160"/>
          </a:xfrm>
        </p:spPr>
        <p:txBody>
          <a:bodyPr>
            <a:normAutofit fontScale="70000" lnSpcReduction="20000"/>
          </a:bodyPr>
          <a:lstStyle/>
          <a:p>
            <a:r>
              <a:rPr lang="en-GB" dirty="0"/>
              <a:t>More residents of care homes and people receiving personal care than usual may be at risk from heat due to COVID ill-health and COVID restrictions. Review who may be at high risk</a:t>
            </a:r>
          </a:p>
          <a:p>
            <a:r>
              <a:rPr lang="en-GB" dirty="0"/>
              <a:t>People receiving care may need additional support to cope with the hot weather. Review your usual plans for surge capacity in hot weather in light of possible COVID-19 related staff absence and to ensure staff welfare</a:t>
            </a:r>
          </a:p>
          <a:p>
            <a:r>
              <a:rPr lang="en-GB" dirty="0"/>
              <a:t>Communicate alerts to staff and ensure they know what to do when the weather gets hot – use the </a:t>
            </a:r>
            <a:r>
              <a:rPr lang="en-GB" dirty="0">
                <a:hlinkClick r:id="rId2"/>
              </a:rPr>
              <a:t>PHE COVID-19 ‘Beat the Heat’ leaflet</a:t>
            </a:r>
            <a:r>
              <a:rPr lang="en-GB" dirty="0"/>
              <a:t> and </a:t>
            </a:r>
            <a:r>
              <a:rPr lang="en-GB" dirty="0">
                <a:hlinkClick r:id="rId3"/>
              </a:rPr>
              <a:t>checklist for Care Homes (page 2)</a:t>
            </a:r>
            <a:endParaRPr lang="en-GB" dirty="0"/>
          </a:p>
          <a:p>
            <a:r>
              <a:rPr lang="en-GB" dirty="0"/>
              <a:t>Care home managers may wish to remind staff that face masks should be changed when they get damp, staff may need to change their masks more often in hot weather</a:t>
            </a:r>
          </a:p>
          <a:p>
            <a:r>
              <a:rPr lang="en-GB" dirty="0"/>
              <a:t>Fans should only be used in single rooms for residents who do not have COVID-19 and have not been a close contact of a confirmed case</a:t>
            </a:r>
          </a:p>
        </p:txBody>
      </p:sp>
    </p:spTree>
    <p:extLst>
      <p:ext uri="{BB962C8B-B14F-4D97-AF65-F5344CB8AC3E}">
        <p14:creationId xmlns:p14="http://schemas.microsoft.com/office/powerpoint/2010/main" val="870962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B7772-CBE2-41B6-A74F-3BF9AEFC7A68}"/>
              </a:ext>
            </a:extLst>
          </p:cNvPr>
          <p:cNvPicPr>
            <a:picLocks noChangeAspect="1"/>
          </p:cNvPicPr>
          <p:nvPr/>
        </p:nvPicPr>
        <p:blipFill rotWithShape="1">
          <a:blip r:embed="rId2"/>
          <a:srcRect l="7476" t="23400" r="23225" b="6600"/>
          <a:stretch/>
        </p:blipFill>
        <p:spPr>
          <a:xfrm>
            <a:off x="125760" y="1124744"/>
            <a:ext cx="8892480" cy="5052545"/>
          </a:xfrm>
          <a:prstGeom prst="rect">
            <a:avLst/>
          </a:prstGeom>
        </p:spPr>
      </p:pic>
      <p:sp>
        <p:nvSpPr>
          <p:cNvPr id="5" name="Title 5">
            <a:extLst>
              <a:ext uri="{FF2B5EF4-FFF2-40B4-BE49-F238E27FC236}">
                <a16:creationId xmlns:a16="http://schemas.microsoft.com/office/drawing/2014/main" id="{0016160B-3B61-4228-AFAE-6DA6541BAA77}"/>
              </a:ext>
            </a:extLst>
          </p:cNvPr>
          <p:cNvSpPr>
            <a:spLocks noGrp="1"/>
          </p:cNvSpPr>
          <p:nvPr>
            <p:ph type="title"/>
          </p:nvPr>
        </p:nvSpPr>
        <p:spPr>
          <a:xfrm>
            <a:off x="457200" y="274638"/>
            <a:ext cx="8229600" cy="634082"/>
          </a:xfrm>
        </p:spPr>
        <p:txBody>
          <a:bodyPr>
            <a:noAutofit/>
          </a:bodyPr>
          <a:lstStyle/>
          <a:p>
            <a:r>
              <a:rPr lang="en-GB" sz="3200" dirty="0"/>
              <a:t>Action table for community and voluntary sector and individuals</a:t>
            </a:r>
          </a:p>
        </p:txBody>
      </p:sp>
    </p:spTree>
    <p:extLst>
      <p:ext uri="{BB962C8B-B14F-4D97-AF65-F5344CB8AC3E}">
        <p14:creationId xmlns:p14="http://schemas.microsoft.com/office/powerpoint/2010/main" val="2766011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0F68-64A9-4F86-B332-13EE9F05301D}"/>
              </a:ext>
            </a:extLst>
          </p:cNvPr>
          <p:cNvSpPr>
            <a:spLocks noGrp="1"/>
          </p:cNvSpPr>
          <p:nvPr>
            <p:ph type="title"/>
          </p:nvPr>
        </p:nvSpPr>
        <p:spPr/>
        <p:txBody>
          <a:bodyPr>
            <a:noAutofit/>
          </a:bodyPr>
          <a:lstStyle/>
          <a:p>
            <a:r>
              <a:rPr lang="en-GB" sz="2800" b="1" dirty="0">
                <a:solidFill>
                  <a:srgbClr val="00B050"/>
                </a:solidFill>
              </a:rPr>
              <a:t>COVID-19</a:t>
            </a:r>
            <a:r>
              <a:rPr lang="en-GB" sz="2800" b="1" dirty="0"/>
              <a:t>: additional actions for community and voluntary sector and individuals</a:t>
            </a:r>
          </a:p>
        </p:txBody>
      </p:sp>
      <p:sp>
        <p:nvSpPr>
          <p:cNvPr id="3" name="Content Placeholder 2">
            <a:extLst>
              <a:ext uri="{FF2B5EF4-FFF2-40B4-BE49-F238E27FC236}">
                <a16:creationId xmlns:a16="http://schemas.microsoft.com/office/drawing/2014/main" id="{4AD56E8F-EA50-424A-BC4B-7AD30437C084}"/>
              </a:ext>
            </a:extLst>
          </p:cNvPr>
          <p:cNvSpPr>
            <a:spLocks noGrp="1"/>
          </p:cNvSpPr>
          <p:nvPr>
            <p:ph idx="1"/>
          </p:nvPr>
        </p:nvSpPr>
        <p:spPr>
          <a:xfrm>
            <a:off x="457200" y="1600200"/>
            <a:ext cx="8229600" cy="4983162"/>
          </a:xfrm>
        </p:spPr>
        <p:txBody>
          <a:bodyPr>
            <a:normAutofit fontScale="85000" lnSpcReduction="10000"/>
          </a:bodyPr>
          <a:lstStyle/>
          <a:p>
            <a:r>
              <a:rPr lang="en-GB" dirty="0"/>
              <a:t>Have plans in place to be able to check on others safely in advance of the hot weather (i.e. over the phone)</a:t>
            </a:r>
          </a:p>
          <a:p>
            <a:r>
              <a:rPr lang="en-GB" dirty="0"/>
              <a:t>Follow the advice on the PHE resource ‘Coping with heat and COVID-19’</a:t>
            </a:r>
          </a:p>
          <a:p>
            <a:r>
              <a:rPr lang="en-GB" dirty="0"/>
              <a:t>Encourage those who may find it more difficult to cope in hot weather to request help through the volunteer networks, for example, </a:t>
            </a:r>
            <a:r>
              <a:rPr lang="en-GB" dirty="0">
                <a:hlinkClick r:id="rId2"/>
              </a:rPr>
              <a:t>https://www.goodsamapp.org/home</a:t>
            </a:r>
            <a:endParaRPr lang="en-GB" dirty="0"/>
          </a:p>
          <a:p>
            <a:r>
              <a:rPr lang="en-GB" dirty="0"/>
              <a:t>Advise those at risk that they should continue to seek medical help if they are feeling unwell and that plans are in place to deliver services safely despite COVID-19</a:t>
            </a:r>
          </a:p>
          <a:p>
            <a:endParaRPr lang="en-GB" dirty="0"/>
          </a:p>
        </p:txBody>
      </p:sp>
    </p:spTree>
    <p:extLst>
      <p:ext uri="{BB962C8B-B14F-4D97-AF65-F5344CB8AC3E}">
        <p14:creationId xmlns:p14="http://schemas.microsoft.com/office/powerpoint/2010/main" val="1910771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E0985C-A3F1-48AB-BCA8-D39665800584}"/>
              </a:ext>
            </a:extLst>
          </p:cNvPr>
          <p:cNvSpPr>
            <a:spLocks noGrp="1"/>
          </p:cNvSpPr>
          <p:nvPr>
            <p:ph type="title"/>
          </p:nvPr>
        </p:nvSpPr>
        <p:spPr>
          <a:xfrm>
            <a:off x="457200" y="2420888"/>
            <a:ext cx="8229600" cy="1143000"/>
          </a:xfrm>
        </p:spPr>
        <p:txBody>
          <a:bodyPr/>
          <a:lstStyle/>
          <a:p>
            <a:r>
              <a:rPr lang="en-GB" dirty="0"/>
              <a:t>Key public health messages</a:t>
            </a:r>
          </a:p>
        </p:txBody>
      </p:sp>
    </p:spTree>
    <p:extLst>
      <p:ext uri="{BB962C8B-B14F-4D97-AF65-F5344CB8AC3E}">
        <p14:creationId xmlns:p14="http://schemas.microsoft.com/office/powerpoint/2010/main" val="3699538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A02243-F114-4300-9E13-A21A7A077D1F}"/>
              </a:ext>
            </a:extLst>
          </p:cNvPr>
          <p:cNvPicPr>
            <a:picLocks noChangeAspect="1"/>
          </p:cNvPicPr>
          <p:nvPr/>
        </p:nvPicPr>
        <p:blipFill>
          <a:blip r:embed="rId2"/>
          <a:stretch>
            <a:fillRect/>
          </a:stretch>
        </p:blipFill>
        <p:spPr>
          <a:xfrm>
            <a:off x="4561650" y="3221000"/>
            <a:ext cx="20700" cy="416000"/>
          </a:xfrm>
          <a:prstGeom prst="rect">
            <a:avLst/>
          </a:prstGeom>
        </p:spPr>
      </p:pic>
      <p:pic>
        <p:nvPicPr>
          <p:cNvPr id="8" name="Picture 7">
            <a:extLst>
              <a:ext uri="{FF2B5EF4-FFF2-40B4-BE49-F238E27FC236}">
                <a16:creationId xmlns:a16="http://schemas.microsoft.com/office/drawing/2014/main" id="{608A02B6-7EBD-4A13-8B92-87E354C8856A}"/>
              </a:ext>
            </a:extLst>
          </p:cNvPr>
          <p:cNvPicPr>
            <a:picLocks noChangeAspect="1"/>
          </p:cNvPicPr>
          <p:nvPr/>
        </p:nvPicPr>
        <p:blipFill rotWithShape="1">
          <a:blip r:embed="rId3"/>
          <a:srcRect l="24013" t="24800" r="40550" b="8001"/>
          <a:stretch/>
        </p:blipFill>
        <p:spPr>
          <a:xfrm>
            <a:off x="1477005" y="116632"/>
            <a:ext cx="6210690" cy="6624736"/>
          </a:xfrm>
          <a:prstGeom prst="rect">
            <a:avLst/>
          </a:prstGeom>
        </p:spPr>
      </p:pic>
    </p:spTree>
    <p:extLst>
      <p:ext uri="{BB962C8B-B14F-4D97-AF65-F5344CB8AC3E}">
        <p14:creationId xmlns:p14="http://schemas.microsoft.com/office/powerpoint/2010/main" val="2519202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0B9CBC-89CB-4BBE-A13B-892D3B01BE0E}"/>
              </a:ext>
            </a:extLst>
          </p:cNvPr>
          <p:cNvPicPr>
            <a:picLocks noChangeAspect="1"/>
          </p:cNvPicPr>
          <p:nvPr/>
        </p:nvPicPr>
        <p:blipFill rotWithShape="1">
          <a:blip r:embed="rId2"/>
          <a:srcRect l="24801" t="19201" r="40550" b="10800"/>
          <a:stretch/>
        </p:blipFill>
        <p:spPr>
          <a:xfrm>
            <a:off x="1687360" y="151000"/>
            <a:ext cx="5769280" cy="6556000"/>
          </a:xfrm>
          <a:prstGeom prst="rect">
            <a:avLst/>
          </a:prstGeom>
        </p:spPr>
      </p:pic>
    </p:spTree>
    <p:extLst>
      <p:ext uri="{BB962C8B-B14F-4D97-AF65-F5344CB8AC3E}">
        <p14:creationId xmlns:p14="http://schemas.microsoft.com/office/powerpoint/2010/main" val="2355175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22CF-FDA2-4487-A0F6-24A47F56158E}"/>
              </a:ext>
            </a:extLst>
          </p:cNvPr>
          <p:cNvSpPr>
            <a:spLocks noGrp="1"/>
          </p:cNvSpPr>
          <p:nvPr>
            <p:ph type="title"/>
          </p:nvPr>
        </p:nvSpPr>
        <p:spPr/>
        <p:txBody>
          <a:bodyPr/>
          <a:lstStyle/>
          <a:p>
            <a:r>
              <a:rPr lang="en-GB" dirty="0"/>
              <a:t>Guidance and resources</a:t>
            </a:r>
          </a:p>
        </p:txBody>
      </p:sp>
      <p:sp>
        <p:nvSpPr>
          <p:cNvPr id="3" name="Content Placeholder 2">
            <a:extLst>
              <a:ext uri="{FF2B5EF4-FFF2-40B4-BE49-F238E27FC236}">
                <a16:creationId xmlns:a16="http://schemas.microsoft.com/office/drawing/2014/main" id="{C1FB2868-202F-4D3B-816B-BD9E822175D2}"/>
              </a:ext>
            </a:extLst>
          </p:cNvPr>
          <p:cNvSpPr>
            <a:spLocks noGrp="1"/>
          </p:cNvSpPr>
          <p:nvPr>
            <p:ph idx="1"/>
          </p:nvPr>
        </p:nvSpPr>
        <p:spPr/>
        <p:txBody>
          <a:bodyPr>
            <a:normAutofit fontScale="77500" lnSpcReduction="20000"/>
          </a:bodyPr>
          <a:lstStyle/>
          <a:p>
            <a:pPr marL="0" indent="0">
              <a:buNone/>
            </a:pPr>
            <a:r>
              <a:rPr lang="en-GB" b="1" dirty="0"/>
              <a:t>For everyone:</a:t>
            </a:r>
          </a:p>
          <a:p>
            <a:r>
              <a:rPr lang="en-GB" dirty="0">
                <a:hlinkClick r:id="rId2"/>
              </a:rPr>
              <a:t>Beat the Heat: Coping with heat and COVID-19 (poster)</a:t>
            </a:r>
            <a:endParaRPr lang="en-GB" dirty="0"/>
          </a:p>
          <a:p>
            <a:r>
              <a:rPr lang="en-GB" dirty="0">
                <a:hlinkClick r:id="rId3"/>
              </a:rPr>
              <a:t>Beat the heat: Coping with heat and COVID-19 (leaflet)</a:t>
            </a:r>
            <a:endParaRPr lang="en-GB" dirty="0"/>
          </a:p>
          <a:p>
            <a:r>
              <a:rPr lang="en-GB" dirty="0">
                <a:hlinkClick r:id="rId4"/>
              </a:rPr>
              <a:t>Beat the heat: keep cool at home (checklist)</a:t>
            </a:r>
            <a:endParaRPr lang="en-GB" dirty="0"/>
          </a:p>
          <a:p>
            <a:r>
              <a:rPr lang="en-GB" dirty="0">
                <a:hlinkClick r:id="rId5"/>
              </a:rPr>
              <a:t>Heatwave Plan for England: easy read version</a:t>
            </a:r>
            <a:endParaRPr lang="en-GB" dirty="0"/>
          </a:p>
          <a:p>
            <a:r>
              <a:rPr lang="en-GB" dirty="0">
                <a:hlinkClick r:id="rId6"/>
              </a:rPr>
              <a:t>Specific advice and guidance on coronavirus (COVID-19)</a:t>
            </a:r>
            <a:endParaRPr lang="en-GB" dirty="0"/>
          </a:p>
          <a:p>
            <a:endParaRPr lang="en-GB" dirty="0"/>
          </a:p>
          <a:p>
            <a:pPr marL="0" indent="0">
              <a:buNone/>
            </a:pPr>
            <a:r>
              <a:rPr lang="en-GB" b="1" dirty="0"/>
              <a:t>For care homes and domiciliary care:</a:t>
            </a:r>
          </a:p>
          <a:p>
            <a:r>
              <a:rPr lang="en-GB" dirty="0">
                <a:hlinkClick r:id="rId7"/>
              </a:rPr>
              <a:t>Beat the Heat Keep residents safe and well during COVID-19</a:t>
            </a:r>
            <a:r>
              <a:rPr lang="en-GB" dirty="0"/>
              <a:t> – including a checklist for staff in on page 2</a:t>
            </a:r>
          </a:p>
          <a:p>
            <a:r>
              <a:rPr lang="en-GB" dirty="0">
                <a:hlinkClick r:id="rId8"/>
              </a:rPr>
              <a:t>Advice for care home managers and staff: supporting vulnerable people before and during a heatwave</a:t>
            </a:r>
            <a:endParaRPr lang="en-GB" dirty="0"/>
          </a:p>
        </p:txBody>
      </p:sp>
    </p:spTree>
    <p:extLst>
      <p:ext uri="{BB962C8B-B14F-4D97-AF65-F5344CB8AC3E}">
        <p14:creationId xmlns:p14="http://schemas.microsoft.com/office/powerpoint/2010/main" val="3679485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A4D1-24B4-4385-86B6-26DE1F12D12B}"/>
              </a:ext>
            </a:extLst>
          </p:cNvPr>
          <p:cNvSpPr>
            <a:spLocks noGrp="1"/>
          </p:cNvSpPr>
          <p:nvPr>
            <p:ph type="title"/>
          </p:nvPr>
        </p:nvSpPr>
        <p:spPr/>
        <p:txBody>
          <a:bodyPr/>
          <a:lstStyle/>
          <a:p>
            <a:r>
              <a:rPr lang="en-GB" dirty="0"/>
              <a:t>Guidance and resources</a:t>
            </a:r>
          </a:p>
        </p:txBody>
      </p:sp>
      <p:sp>
        <p:nvSpPr>
          <p:cNvPr id="3" name="Content Placeholder 2">
            <a:extLst>
              <a:ext uri="{FF2B5EF4-FFF2-40B4-BE49-F238E27FC236}">
                <a16:creationId xmlns:a16="http://schemas.microsoft.com/office/drawing/2014/main" id="{066FE837-0018-4C86-A3A7-E911701AAB13}"/>
              </a:ext>
            </a:extLst>
          </p:cNvPr>
          <p:cNvSpPr>
            <a:spLocks noGrp="1"/>
          </p:cNvSpPr>
          <p:nvPr>
            <p:ph idx="1"/>
          </p:nvPr>
        </p:nvSpPr>
        <p:spPr/>
        <p:txBody>
          <a:bodyPr>
            <a:normAutofit fontScale="92500" lnSpcReduction="20000"/>
          </a:bodyPr>
          <a:lstStyle/>
          <a:p>
            <a:pPr marL="0" indent="0">
              <a:buNone/>
            </a:pPr>
            <a:r>
              <a:rPr lang="en-GB" b="1" dirty="0"/>
              <a:t>For health and social care professionals:</a:t>
            </a:r>
          </a:p>
          <a:p>
            <a:r>
              <a:rPr lang="en-GB" dirty="0">
                <a:hlinkClick r:id="rId2"/>
              </a:rPr>
              <a:t>Advice for health and social care professionals: supporting vulnerable people before and during a heatwave</a:t>
            </a:r>
            <a:endParaRPr lang="en-GB" dirty="0"/>
          </a:p>
          <a:p>
            <a:endParaRPr lang="en-GB" dirty="0"/>
          </a:p>
          <a:p>
            <a:pPr marL="0" indent="0">
              <a:buNone/>
            </a:pPr>
            <a:r>
              <a:rPr lang="en-GB" b="1" dirty="0"/>
              <a:t>For schools, early years settings and professionals (school nurse, community health practitioner, family health visitor):</a:t>
            </a:r>
          </a:p>
          <a:p>
            <a:r>
              <a:rPr lang="en-GB" dirty="0">
                <a:hlinkClick r:id="rId3"/>
              </a:rPr>
              <a:t>Looking after children and those in early years settings during heatwaves: guidance for teachers and professionals</a:t>
            </a:r>
            <a:endParaRPr lang="en-GB" dirty="0"/>
          </a:p>
        </p:txBody>
      </p:sp>
    </p:spTree>
    <p:extLst>
      <p:ext uri="{BB962C8B-B14F-4D97-AF65-F5344CB8AC3E}">
        <p14:creationId xmlns:p14="http://schemas.microsoft.com/office/powerpoint/2010/main" val="109322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58D0-AF8F-4BBB-8E82-87D3DFECFD21}"/>
              </a:ext>
            </a:extLst>
          </p:cNvPr>
          <p:cNvSpPr>
            <a:spLocks noGrp="1"/>
          </p:cNvSpPr>
          <p:nvPr>
            <p:ph type="title"/>
          </p:nvPr>
        </p:nvSpPr>
        <p:spPr/>
        <p:txBody>
          <a:bodyPr/>
          <a:lstStyle/>
          <a:p>
            <a:r>
              <a:rPr lang="en-GB" dirty="0"/>
              <a:t>NHS summer health advice</a:t>
            </a:r>
          </a:p>
        </p:txBody>
      </p:sp>
      <p:sp>
        <p:nvSpPr>
          <p:cNvPr id="3" name="Content Placeholder 2">
            <a:extLst>
              <a:ext uri="{FF2B5EF4-FFF2-40B4-BE49-F238E27FC236}">
                <a16:creationId xmlns:a16="http://schemas.microsoft.com/office/drawing/2014/main" id="{1CA78EB3-71B8-4AFF-8D5A-1E9CB4F90F2C}"/>
              </a:ext>
            </a:extLst>
          </p:cNvPr>
          <p:cNvSpPr>
            <a:spLocks noGrp="1"/>
          </p:cNvSpPr>
          <p:nvPr>
            <p:ph idx="1"/>
          </p:nvPr>
        </p:nvSpPr>
        <p:spPr/>
        <p:txBody>
          <a:bodyPr>
            <a:normAutofit/>
          </a:bodyPr>
          <a:lstStyle/>
          <a:p>
            <a:r>
              <a:rPr lang="en-GB" dirty="0">
                <a:hlinkClick r:id="rId2"/>
              </a:rPr>
              <a:t>Heatwave: how to cope in hot weather</a:t>
            </a:r>
            <a:endParaRPr lang="en-GB" dirty="0"/>
          </a:p>
          <a:p>
            <a:r>
              <a:rPr lang="en-GB" u="sng" dirty="0">
                <a:hlinkClick r:id="rId3"/>
              </a:rPr>
              <a:t>Hydration leaflet and poster</a:t>
            </a:r>
            <a:endParaRPr lang="en-GB" dirty="0"/>
          </a:p>
          <a:p>
            <a:r>
              <a:rPr lang="en-GB" dirty="0">
                <a:hlinkClick r:id="rId4"/>
              </a:rPr>
              <a:t>How to get vitamin D from sunlight</a:t>
            </a:r>
            <a:endParaRPr lang="en-GB" dirty="0"/>
          </a:p>
          <a:p>
            <a:r>
              <a:rPr lang="en-GB" dirty="0">
                <a:hlinkClick r:id="rId5"/>
              </a:rPr>
              <a:t>Sunscreen and sun safety</a:t>
            </a:r>
            <a:endParaRPr lang="en-GB" dirty="0"/>
          </a:p>
          <a:p>
            <a:r>
              <a:rPr lang="en-GB" dirty="0">
                <a:hlinkClick r:id="rId6"/>
              </a:rPr>
              <a:t>Stay gas safe this summer</a:t>
            </a:r>
            <a:endParaRPr lang="en-GB" dirty="0"/>
          </a:p>
          <a:p>
            <a:r>
              <a:rPr lang="en-GB" dirty="0">
                <a:hlinkClick r:id="rId7"/>
              </a:rPr>
              <a:t>Water safety for children and young people</a:t>
            </a:r>
            <a:endParaRPr lang="en-GB" dirty="0"/>
          </a:p>
          <a:p>
            <a:r>
              <a:rPr lang="en-GB" u="sng" dirty="0">
                <a:hlinkClick r:id="rId8"/>
              </a:rPr>
              <a:t>Window safety for children</a:t>
            </a:r>
            <a:endParaRPr lang="en-GB" dirty="0"/>
          </a:p>
        </p:txBody>
      </p:sp>
    </p:spTree>
    <p:extLst>
      <p:ext uri="{BB962C8B-B14F-4D97-AF65-F5344CB8AC3E}">
        <p14:creationId xmlns:p14="http://schemas.microsoft.com/office/powerpoint/2010/main" val="353868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61AF-E153-46AF-BE24-F006103C5ABE}"/>
              </a:ext>
            </a:extLst>
          </p:cNvPr>
          <p:cNvSpPr>
            <a:spLocks noGrp="1"/>
          </p:cNvSpPr>
          <p:nvPr>
            <p:ph type="title"/>
          </p:nvPr>
        </p:nvSpPr>
        <p:spPr>
          <a:xfrm>
            <a:off x="456211" y="404664"/>
            <a:ext cx="8229600" cy="634082"/>
          </a:xfrm>
        </p:spPr>
        <p:txBody>
          <a:bodyPr>
            <a:noAutofit/>
          </a:bodyPr>
          <a:lstStyle/>
          <a:p>
            <a:r>
              <a:rPr lang="en-GB" sz="3200" dirty="0"/>
              <a:t>Key contacts for advice</a:t>
            </a:r>
          </a:p>
        </p:txBody>
      </p:sp>
      <p:graphicFrame>
        <p:nvGraphicFramePr>
          <p:cNvPr id="4" name="Table 4">
            <a:extLst>
              <a:ext uri="{FF2B5EF4-FFF2-40B4-BE49-F238E27FC236}">
                <a16:creationId xmlns:a16="http://schemas.microsoft.com/office/drawing/2014/main" id="{4374E0F9-1477-46E8-B786-A870F599FB73}"/>
              </a:ext>
            </a:extLst>
          </p:cNvPr>
          <p:cNvGraphicFramePr>
            <a:graphicFrameLocks noGrp="1"/>
          </p:cNvGraphicFramePr>
          <p:nvPr>
            <p:ph idx="1"/>
            <p:extLst>
              <p:ext uri="{D42A27DB-BD31-4B8C-83A1-F6EECF244321}">
                <p14:modId xmlns:p14="http://schemas.microsoft.com/office/powerpoint/2010/main" val="1316007509"/>
              </p:ext>
            </p:extLst>
          </p:nvPr>
        </p:nvGraphicFramePr>
        <p:xfrm>
          <a:off x="456211" y="1407160"/>
          <a:ext cx="8229600" cy="45872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910006538"/>
                    </a:ext>
                  </a:extLst>
                </a:gridCol>
                <a:gridCol w="4114800">
                  <a:extLst>
                    <a:ext uri="{9D8B030D-6E8A-4147-A177-3AD203B41FA5}">
                      <a16:colId xmlns:a16="http://schemas.microsoft.com/office/drawing/2014/main" val="3274017404"/>
                    </a:ext>
                  </a:extLst>
                </a:gridCol>
              </a:tblGrid>
              <a:tr h="370840">
                <a:tc>
                  <a:txBody>
                    <a:bodyPr/>
                    <a:lstStyle/>
                    <a:p>
                      <a:r>
                        <a:rPr lang="en-GB" sz="1800" dirty="0"/>
                        <a:t>Organisation</a:t>
                      </a:r>
                    </a:p>
                  </a:txBody>
                  <a:tcPr/>
                </a:tc>
                <a:tc>
                  <a:txBody>
                    <a:bodyPr/>
                    <a:lstStyle/>
                    <a:p>
                      <a:r>
                        <a:rPr lang="en-GB" sz="1800" dirty="0"/>
                        <a:t>Email address</a:t>
                      </a:r>
                    </a:p>
                  </a:txBody>
                  <a:tcPr/>
                </a:tc>
                <a:extLst>
                  <a:ext uri="{0D108BD9-81ED-4DB2-BD59-A6C34878D82A}">
                    <a16:rowId xmlns:a16="http://schemas.microsoft.com/office/drawing/2014/main" val="3818906082"/>
                  </a:ext>
                </a:extLst>
              </a:tr>
              <a:tr h="370840">
                <a:tc>
                  <a:txBody>
                    <a:bodyPr/>
                    <a:lstStyle/>
                    <a:p>
                      <a:r>
                        <a:rPr lang="en-GB" sz="1800" dirty="0"/>
                        <a:t>Bracknell Forest Council Public Health</a:t>
                      </a:r>
                    </a:p>
                  </a:txBody>
                  <a:tcPr/>
                </a:tc>
                <a:tc>
                  <a:txBody>
                    <a:bodyPr/>
                    <a:lstStyle/>
                    <a:p>
                      <a:r>
                        <a:rPr lang="en-GB" sz="1800" dirty="0">
                          <a:hlinkClick r:id="rId2"/>
                        </a:rPr>
                        <a:t>Katherine.Davies@bracknell-forest.gov.uk</a:t>
                      </a:r>
                    </a:p>
                    <a:p>
                      <a:r>
                        <a:rPr lang="en-GB" sz="1800" dirty="0">
                          <a:hlinkClick r:id="rId2"/>
                        </a:rPr>
                        <a:t>Cynthia.Folarin@bracknell-forest.gov.uk</a:t>
                      </a:r>
                      <a:r>
                        <a:rPr lang="en-GB" sz="1800" dirty="0"/>
                        <a:t> </a:t>
                      </a:r>
                    </a:p>
                  </a:txBody>
                  <a:tcPr/>
                </a:tc>
                <a:extLst>
                  <a:ext uri="{0D108BD9-81ED-4DB2-BD59-A6C34878D82A}">
                    <a16:rowId xmlns:a16="http://schemas.microsoft.com/office/drawing/2014/main" val="21806920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Royal Borough of Windsor and Maidenhead Council Public Health</a:t>
                      </a:r>
                    </a:p>
                  </a:txBody>
                  <a:tcPr/>
                </a:tc>
                <a:tc>
                  <a:txBody>
                    <a:bodyPr/>
                    <a:lstStyle/>
                    <a:p>
                      <a:r>
                        <a:rPr lang="en-GB" sz="1800" dirty="0">
                          <a:hlinkClick r:id="rId3"/>
                        </a:rPr>
                        <a:t>holli.dalgliesh@rbwm.gov.uk</a:t>
                      </a:r>
                      <a:r>
                        <a:rPr lang="en-GB" sz="1800" dirty="0"/>
                        <a:t> </a:t>
                      </a:r>
                    </a:p>
                  </a:txBody>
                  <a:tcPr/>
                </a:tc>
                <a:extLst>
                  <a:ext uri="{0D108BD9-81ED-4DB2-BD59-A6C34878D82A}">
                    <a16:rowId xmlns:a16="http://schemas.microsoft.com/office/drawing/2014/main" val="42887817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Slough Borough Council Public Health</a:t>
                      </a:r>
                    </a:p>
                  </a:txBody>
                  <a:tcPr/>
                </a:tc>
                <a:tc>
                  <a:txBody>
                    <a:bodyPr/>
                    <a:lstStyle/>
                    <a:p>
                      <a:r>
                        <a:rPr lang="en-GB" sz="1800" dirty="0">
                          <a:hlinkClick r:id="rId4"/>
                        </a:rPr>
                        <a:t>timothy.howells@slough.gov.uk</a:t>
                      </a:r>
                      <a:r>
                        <a:rPr lang="en-GB" sz="1800" dirty="0"/>
                        <a:t> </a:t>
                      </a:r>
                    </a:p>
                  </a:txBody>
                  <a:tcPr/>
                </a:tc>
                <a:extLst>
                  <a:ext uri="{0D108BD9-81ED-4DB2-BD59-A6C34878D82A}">
                    <a16:rowId xmlns:a16="http://schemas.microsoft.com/office/drawing/2014/main" val="17416989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Reading Borough Council Public Health</a:t>
                      </a:r>
                    </a:p>
                  </a:txBody>
                  <a:tcPr/>
                </a:tc>
                <a:tc>
                  <a:txBody>
                    <a:bodyPr/>
                    <a:lstStyle/>
                    <a:p>
                      <a:r>
                        <a:rPr lang="en-GB" sz="1800" dirty="0">
                          <a:hlinkClick r:id="rId5"/>
                        </a:rPr>
                        <a:t>Yasmine.illsley@reading.gov.uk</a:t>
                      </a:r>
                      <a:r>
                        <a:rPr lang="en-GB" sz="1800" dirty="0"/>
                        <a:t> </a:t>
                      </a:r>
                    </a:p>
                  </a:txBody>
                  <a:tcPr/>
                </a:tc>
                <a:extLst>
                  <a:ext uri="{0D108BD9-81ED-4DB2-BD59-A6C34878D82A}">
                    <a16:rowId xmlns:a16="http://schemas.microsoft.com/office/drawing/2014/main" val="20243936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West Berkshire Council Public Health</a:t>
                      </a:r>
                    </a:p>
                  </a:txBody>
                  <a:tcPr/>
                </a:tc>
                <a:tc>
                  <a:txBody>
                    <a:bodyPr/>
                    <a:lstStyle/>
                    <a:p>
                      <a:r>
                        <a:rPr lang="en-GB" sz="1800" dirty="0">
                          <a:hlinkClick r:id="rId6"/>
                        </a:rPr>
                        <a:t>catherine.greaves@westberks.gov.uk</a:t>
                      </a:r>
                      <a:r>
                        <a:rPr lang="en-GB" sz="1800" dirty="0"/>
                        <a:t> </a:t>
                      </a:r>
                    </a:p>
                    <a:p>
                      <a:r>
                        <a:rPr lang="en-GB" sz="1800" dirty="0">
                          <a:hlinkClick r:id="rId7"/>
                        </a:rPr>
                        <a:t>april.peberdy@westberks.gov.uk</a:t>
                      </a:r>
                      <a:r>
                        <a:rPr lang="en-GB" sz="1800" dirty="0"/>
                        <a:t> </a:t>
                      </a:r>
                    </a:p>
                  </a:txBody>
                  <a:tcPr/>
                </a:tc>
                <a:extLst>
                  <a:ext uri="{0D108BD9-81ED-4DB2-BD59-A6C34878D82A}">
                    <a16:rowId xmlns:a16="http://schemas.microsoft.com/office/drawing/2014/main" val="28802506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Wokingham Borough Council Public Health</a:t>
                      </a:r>
                    </a:p>
                  </a:txBody>
                  <a:tcPr/>
                </a:tc>
                <a:tc>
                  <a:txBody>
                    <a:bodyPr/>
                    <a:lstStyle/>
                    <a:p>
                      <a:r>
                        <a:rPr lang="en-GB" sz="1800" dirty="0">
                          <a:hlinkClick r:id="rId8"/>
                        </a:rPr>
                        <a:t>mustafa.kamara@wokingham.gov.uk</a:t>
                      </a:r>
                      <a:r>
                        <a:rPr lang="en-GB" sz="1800" dirty="0"/>
                        <a:t> </a:t>
                      </a:r>
                    </a:p>
                  </a:txBody>
                  <a:tcPr/>
                </a:tc>
                <a:extLst>
                  <a:ext uri="{0D108BD9-81ED-4DB2-BD59-A6C34878D82A}">
                    <a16:rowId xmlns:a16="http://schemas.microsoft.com/office/drawing/2014/main" val="12985383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Shared Public Health Team for Berkshire</a:t>
                      </a:r>
                    </a:p>
                  </a:txBody>
                  <a:tcPr/>
                </a:tc>
                <a:tc>
                  <a:txBody>
                    <a:bodyPr/>
                    <a:lstStyle/>
                    <a:p>
                      <a:r>
                        <a:rPr lang="en-GB" sz="1800" dirty="0">
                          <a:hlinkClick r:id="rId9"/>
                        </a:rPr>
                        <a:t>Jonas.Thompson-McCormick@bracknell-forest.gov.uk</a:t>
                      </a:r>
                      <a:endParaRPr lang="en-GB" sz="1800" dirty="0"/>
                    </a:p>
                    <a:p>
                      <a:r>
                        <a:rPr lang="en-GB" sz="1800" dirty="0">
                          <a:hlinkClick r:id="rId10"/>
                        </a:rPr>
                        <a:t>Chris.Barrett@bracknell-forest.gov.uk</a:t>
                      </a:r>
                      <a:r>
                        <a:rPr lang="en-GB" sz="1800" dirty="0"/>
                        <a:t> </a:t>
                      </a:r>
                    </a:p>
                  </a:txBody>
                  <a:tcPr/>
                </a:tc>
                <a:extLst>
                  <a:ext uri="{0D108BD9-81ED-4DB2-BD59-A6C34878D82A}">
                    <a16:rowId xmlns:a16="http://schemas.microsoft.com/office/drawing/2014/main" val="2254105318"/>
                  </a:ext>
                </a:extLst>
              </a:tr>
            </a:tbl>
          </a:graphicData>
        </a:graphic>
      </p:graphicFrame>
    </p:spTree>
    <p:extLst>
      <p:ext uri="{BB962C8B-B14F-4D97-AF65-F5344CB8AC3E}">
        <p14:creationId xmlns:p14="http://schemas.microsoft.com/office/powerpoint/2010/main" val="61357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9C61-8215-408C-9CD6-C40AB049FD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Heatwave Plan for England</a:t>
            </a:r>
            <a:endParaRPr lang="en-GB" dirty="0"/>
          </a:p>
        </p:txBody>
      </p:sp>
      <p:sp>
        <p:nvSpPr>
          <p:cNvPr id="3" name="Content Placeholder 2">
            <a:extLst>
              <a:ext uri="{FF2B5EF4-FFF2-40B4-BE49-F238E27FC236}">
                <a16:creationId xmlns:a16="http://schemas.microsoft.com/office/drawing/2014/main" id="{3CF899F6-03DC-4F34-B370-BFB0F12601AA}"/>
              </a:ext>
            </a:extLst>
          </p:cNvPr>
          <p:cNvSpPr>
            <a:spLocks noGrp="1"/>
          </p:cNvSpPr>
          <p:nvPr>
            <p:ph idx="1"/>
          </p:nvPr>
        </p:nvSpPr>
        <p:spPr/>
        <p:txBody>
          <a:bodyPr>
            <a:normAutofit fontScale="92500" lnSpcReduction="20000"/>
          </a:bodyPr>
          <a:lstStyle/>
          <a:p>
            <a:r>
              <a:rPr lang="en-GB" dirty="0"/>
              <a:t>The Heatwave Plan for England becomes operational between 1</a:t>
            </a:r>
            <a:r>
              <a:rPr lang="en-GB" baseline="30000" dirty="0"/>
              <a:t>st</a:t>
            </a:r>
            <a:r>
              <a:rPr lang="en-GB" dirty="0"/>
              <a:t> June and 15</a:t>
            </a:r>
            <a:r>
              <a:rPr lang="en-GB" baseline="30000" dirty="0"/>
              <a:t>th</a:t>
            </a:r>
            <a:r>
              <a:rPr lang="en-GB" dirty="0"/>
              <a:t> September to raise both public and professional awareness of the health impacts of hot weather, including severe heat.</a:t>
            </a:r>
          </a:p>
          <a:p>
            <a:endParaRPr lang="en-GB" dirty="0"/>
          </a:p>
          <a:p>
            <a:r>
              <a:rPr lang="en-GB" dirty="0"/>
              <a:t>The </a:t>
            </a:r>
            <a:r>
              <a:rPr lang="en-GB" dirty="0">
                <a:hlinkClick r:id="rId2"/>
              </a:rPr>
              <a:t>Heatwave Plan for England </a:t>
            </a:r>
            <a:r>
              <a:rPr lang="en-GB" dirty="0"/>
              <a:t>provides guidance to NHS, social care and local authorities on how to prepare for and respond to a heatwave which can affect everybody’s health, but particularly the most vulnerable people in society.</a:t>
            </a:r>
          </a:p>
        </p:txBody>
      </p:sp>
    </p:spTree>
    <p:extLst>
      <p:ext uri="{BB962C8B-B14F-4D97-AF65-F5344CB8AC3E}">
        <p14:creationId xmlns:p14="http://schemas.microsoft.com/office/powerpoint/2010/main" val="274977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72A9-9ECC-447A-A1D5-F1E2F2D136FE}"/>
              </a:ext>
            </a:extLst>
          </p:cNvPr>
          <p:cNvSpPr>
            <a:spLocks noGrp="1"/>
          </p:cNvSpPr>
          <p:nvPr>
            <p:ph type="title"/>
          </p:nvPr>
        </p:nvSpPr>
        <p:spPr/>
        <p:txBody>
          <a:bodyPr>
            <a:normAutofit fontScale="90000"/>
          </a:bodyPr>
          <a:lstStyle/>
          <a:p>
            <a:r>
              <a:rPr lang="en-GB" dirty="0"/>
              <a:t>Why is heatwave planning important?</a:t>
            </a:r>
          </a:p>
        </p:txBody>
      </p:sp>
      <p:sp>
        <p:nvSpPr>
          <p:cNvPr id="3" name="Content Placeholder 2">
            <a:extLst>
              <a:ext uri="{FF2B5EF4-FFF2-40B4-BE49-F238E27FC236}">
                <a16:creationId xmlns:a16="http://schemas.microsoft.com/office/drawing/2014/main" id="{E0004B0C-1F31-473B-9AA9-EE899C5FBF61}"/>
              </a:ext>
            </a:extLst>
          </p:cNvPr>
          <p:cNvSpPr>
            <a:spLocks noGrp="1"/>
          </p:cNvSpPr>
          <p:nvPr>
            <p:ph idx="1"/>
          </p:nvPr>
        </p:nvSpPr>
        <p:spPr/>
        <p:txBody>
          <a:bodyPr>
            <a:normAutofit fontScale="70000" lnSpcReduction="20000"/>
          </a:bodyPr>
          <a:lstStyle/>
          <a:p>
            <a:r>
              <a:rPr lang="en-GB" dirty="0"/>
              <a:t>There are around 2,000 heat-related deaths per year in the UK</a:t>
            </a:r>
          </a:p>
          <a:p>
            <a:r>
              <a:rPr lang="en-GB" dirty="0"/>
              <a:t>Death rates rise soon after temperature increases, with many deaths occurring </a:t>
            </a:r>
            <a:r>
              <a:rPr lang="en-GB" b="1" dirty="0"/>
              <a:t>in the first two days</a:t>
            </a:r>
          </a:p>
          <a:p>
            <a:r>
              <a:rPr lang="en-GB" dirty="0"/>
              <a:t>The impact of heat on mortality is not reflected in admissions, supporting the idea that many heat-related deaths occur</a:t>
            </a:r>
            <a:r>
              <a:rPr lang="en-GB" b="1" dirty="0"/>
              <a:t> before people come to medical attention</a:t>
            </a:r>
          </a:p>
          <a:p>
            <a:r>
              <a:rPr lang="en-GB" dirty="0"/>
              <a:t>This emphasises the importance of long-term year round planning actions by LA and Health sector </a:t>
            </a:r>
          </a:p>
          <a:p>
            <a:r>
              <a:rPr lang="en-GB" dirty="0"/>
              <a:t>1 in 5 homes in England are prone to overheating; few (~ 1-3%) have air conditioning</a:t>
            </a:r>
          </a:p>
          <a:p>
            <a:r>
              <a:rPr lang="en-GB" dirty="0"/>
              <a:t>A range of mild to severe health impacts can result from exposure to high temperatures</a:t>
            </a:r>
          </a:p>
          <a:p>
            <a:r>
              <a:rPr lang="en-GB" dirty="0"/>
              <a:t>The main causes of illness and death during a heatwave are exacerbation of </a:t>
            </a:r>
            <a:r>
              <a:rPr lang="en-GB" b="1" dirty="0"/>
              <a:t>respiratory and cardiovascular illness</a:t>
            </a:r>
          </a:p>
          <a:p>
            <a:endParaRPr lang="en-GB" dirty="0"/>
          </a:p>
        </p:txBody>
      </p:sp>
    </p:spTree>
    <p:extLst>
      <p:ext uri="{BB962C8B-B14F-4D97-AF65-F5344CB8AC3E}">
        <p14:creationId xmlns:p14="http://schemas.microsoft.com/office/powerpoint/2010/main" val="319568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5F4A53-D803-4A3B-B41C-B4683E293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50658"/>
            <a:ext cx="8208912" cy="6156684"/>
          </a:xfrm>
          <a:prstGeom prst="rect">
            <a:avLst/>
          </a:prstGeom>
        </p:spPr>
      </p:pic>
    </p:spTree>
    <p:extLst>
      <p:ext uri="{BB962C8B-B14F-4D97-AF65-F5344CB8AC3E}">
        <p14:creationId xmlns:p14="http://schemas.microsoft.com/office/powerpoint/2010/main" val="214817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A318-47DF-4A02-BE10-EEE4455D9127}"/>
              </a:ext>
            </a:extLst>
          </p:cNvPr>
          <p:cNvSpPr>
            <a:spLocks noGrp="1"/>
          </p:cNvSpPr>
          <p:nvPr>
            <p:ph type="title"/>
          </p:nvPr>
        </p:nvSpPr>
        <p:spPr/>
        <p:txBody>
          <a:bodyPr>
            <a:normAutofit/>
          </a:bodyPr>
          <a:lstStyle/>
          <a:p>
            <a:r>
              <a:rPr lang="en-GB" dirty="0"/>
              <a:t>Heat-Health Watch alert service</a:t>
            </a:r>
          </a:p>
        </p:txBody>
      </p:sp>
      <p:sp>
        <p:nvSpPr>
          <p:cNvPr id="3" name="Content Placeholder 2">
            <a:extLst>
              <a:ext uri="{FF2B5EF4-FFF2-40B4-BE49-F238E27FC236}">
                <a16:creationId xmlns:a16="http://schemas.microsoft.com/office/drawing/2014/main" id="{C8EA011D-367D-49AC-B4BF-6F795B9E8248}"/>
              </a:ext>
            </a:extLst>
          </p:cNvPr>
          <p:cNvSpPr>
            <a:spLocks noGrp="1"/>
          </p:cNvSpPr>
          <p:nvPr>
            <p:ph idx="1"/>
          </p:nvPr>
        </p:nvSpPr>
        <p:spPr>
          <a:xfrm>
            <a:off x="457200" y="1600200"/>
            <a:ext cx="8229600" cy="5069160"/>
          </a:xfrm>
        </p:spPr>
        <p:txBody>
          <a:bodyPr>
            <a:normAutofit fontScale="92500" lnSpcReduction="20000"/>
          </a:bodyPr>
          <a:lstStyle/>
          <a:p>
            <a:pPr marL="0" indent="0">
              <a:buNone/>
            </a:pPr>
            <a:r>
              <a:rPr lang="en-GB" sz="2000" dirty="0"/>
              <a:t>Heat-Health Watch alerts are cascaded to a wide range of partners. There are five levels:</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The triggering threshold temperatures for South East England are 31</a:t>
            </a:r>
            <a:r>
              <a:rPr lang="en-GB" sz="2000" baseline="30000" dirty="0"/>
              <a:t>0</a:t>
            </a:r>
            <a:r>
              <a:rPr lang="en-GB" sz="2000" dirty="0"/>
              <a:t>C by day and 16</a:t>
            </a:r>
            <a:r>
              <a:rPr lang="en-GB" sz="2000" baseline="30000" dirty="0"/>
              <a:t>0</a:t>
            </a:r>
            <a:r>
              <a:rPr lang="en-GB" sz="2000" dirty="0"/>
              <a:t>C by night.</a:t>
            </a:r>
          </a:p>
          <a:p>
            <a:pPr marL="0" indent="0">
              <a:buNone/>
            </a:pPr>
            <a:endParaRPr lang="en-GB" sz="2000" dirty="0"/>
          </a:p>
          <a:p>
            <a:pPr marL="0" indent="0">
              <a:buNone/>
            </a:pPr>
            <a:r>
              <a:rPr lang="en-GB" sz="2000" dirty="0"/>
              <a:t>The distribution list for the Heat-Health Watch alerts is managed by the Met Office. For new registrations contact </a:t>
            </a:r>
            <a:r>
              <a:rPr lang="en-GB" sz="2000" dirty="0">
                <a:hlinkClick r:id="rId2"/>
              </a:rPr>
              <a:t>enquiries@metoffice.gov.uk</a:t>
            </a:r>
            <a:r>
              <a:rPr lang="en-GB" sz="2000" dirty="0"/>
              <a:t> Existing users need not re-register.</a:t>
            </a:r>
          </a:p>
        </p:txBody>
      </p:sp>
      <p:graphicFrame>
        <p:nvGraphicFramePr>
          <p:cNvPr id="5" name="Table 4">
            <a:extLst>
              <a:ext uri="{FF2B5EF4-FFF2-40B4-BE49-F238E27FC236}">
                <a16:creationId xmlns:a16="http://schemas.microsoft.com/office/drawing/2014/main" id="{463F643C-235D-474A-91F7-FA0D8142E186}"/>
              </a:ext>
            </a:extLst>
          </p:cNvPr>
          <p:cNvGraphicFramePr>
            <a:graphicFrameLocks noGrp="1"/>
          </p:cNvGraphicFramePr>
          <p:nvPr>
            <p:extLst>
              <p:ext uri="{D42A27DB-BD31-4B8C-83A1-F6EECF244321}">
                <p14:modId xmlns:p14="http://schemas.microsoft.com/office/powerpoint/2010/main" val="1499209024"/>
              </p:ext>
            </p:extLst>
          </p:nvPr>
        </p:nvGraphicFramePr>
        <p:xfrm>
          <a:off x="2129790" y="2276872"/>
          <a:ext cx="4884420" cy="2465643"/>
        </p:xfrm>
        <a:graphic>
          <a:graphicData uri="http://schemas.openxmlformats.org/drawingml/2006/table">
            <a:tbl>
              <a:tblPr/>
              <a:tblGrid>
                <a:gridCol w="702999">
                  <a:extLst>
                    <a:ext uri="{9D8B030D-6E8A-4147-A177-3AD203B41FA5}">
                      <a16:colId xmlns:a16="http://schemas.microsoft.com/office/drawing/2014/main" val="3948881179"/>
                    </a:ext>
                  </a:extLst>
                </a:gridCol>
                <a:gridCol w="4181421">
                  <a:extLst>
                    <a:ext uri="{9D8B030D-6E8A-4147-A177-3AD203B41FA5}">
                      <a16:colId xmlns:a16="http://schemas.microsoft.com/office/drawing/2014/main" val="1885653588"/>
                    </a:ext>
                  </a:extLst>
                </a:gridCol>
              </a:tblGrid>
              <a:tr h="335280">
                <a:tc>
                  <a:txBody>
                    <a:bodyPr/>
                    <a:lstStyle/>
                    <a:p>
                      <a:pP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Level 0</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48DD4"/>
                      </a:solidFill>
                      <a:prstDash val="solid"/>
                      <a:round/>
                      <a:headEnd type="none" w="med" len="med"/>
                      <a:tailEnd type="none" w="med" len="med"/>
                    </a:lnL>
                    <a:lnR w="19050" cap="flat" cmpd="sng" algn="ctr">
                      <a:solidFill>
                        <a:srgbClr val="548DD4"/>
                      </a:solidFill>
                      <a:prstDash val="solid"/>
                      <a:round/>
                      <a:headEnd type="none" w="med" len="med"/>
                      <a:tailEnd type="none" w="med" len="med"/>
                    </a:lnR>
                    <a:lnT w="19050" cap="flat" cmpd="sng" algn="ctr">
                      <a:solidFill>
                        <a:srgbClr val="548DD4"/>
                      </a:solidFill>
                      <a:prstDash val="solid"/>
                      <a:round/>
                      <a:headEnd type="none" w="med" len="med"/>
                      <a:tailEnd type="none" w="med" len="med"/>
                    </a:lnT>
                    <a:lnB w="19050" cap="flat" cmpd="sng" algn="ctr">
                      <a:solidFill>
                        <a:srgbClr val="548DD4"/>
                      </a:solidFill>
                      <a:prstDash val="solid"/>
                      <a:round/>
                      <a:headEnd type="none" w="med" len="med"/>
                      <a:tailEnd type="none" w="med" len="med"/>
                    </a:lnB>
                    <a:solidFill>
                      <a:srgbClr val="33CCCC"/>
                    </a:solidFill>
                  </a:tcPr>
                </a:tc>
                <a:tc>
                  <a:txBody>
                    <a:bodyPr/>
                    <a:lstStyle/>
                    <a:p>
                      <a:pP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Long-term planning</a:t>
                      </a: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2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 year</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48DD4"/>
                      </a:solidFill>
                      <a:prstDash val="solid"/>
                      <a:round/>
                      <a:headEnd type="none" w="med" len="med"/>
                      <a:tailEnd type="none" w="med" len="med"/>
                    </a:lnL>
                    <a:lnR w="19050" cap="flat" cmpd="sng" algn="ctr">
                      <a:solidFill>
                        <a:srgbClr val="548DD4"/>
                      </a:solidFill>
                      <a:prstDash val="solid"/>
                      <a:round/>
                      <a:headEnd type="none" w="med" len="med"/>
                      <a:tailEnd type="none" w="med" len="med"/>
                    </a:lnR>
                    <a:lnT w="19050" cap="flat" cmpd="sng" algn="ctr">
                      <a:solidFill>
                        <a:srgbClr val="548DD4"/>
                      </a:solidFill>
                      <a:prstDash val="solid"/>
                      <a:round/>
                      <a:headEnd type="none" w="med" len="med"/>
                      <a:tailEnd type="none" w="med" len="med"/>
                    </a:lnT>
                    <a:lnB w="19050" cap="flat" cmpd="sng" algn="ctr">
                      <a:solidFill>
                        <a:srgbClr val="548DD4"/>
                      </a:solidFill>
                      <a:prstDash val="solid"/>
                      <a:round/>
                      <a:headEnd type="none" w="med" len="med"/>
                      <a:tailEnd type="none" w="med" len="med"/>
                    </a:lnB>
                    <a:solidFill>
                      <a:srgbClr val="33CCCC"/>
                    </a:solidFill>
                  </a:tcPr>
                </a:tc>
                <a:extLst>
                  <a:ext uri="{0D108BD9-81ED-4DB2-BD59-A6C34878D82A}">
                    <a16:rowId xmlns:a16="http://schemas.microsoft.com/office/drawing/2014/main" val="2124860820"/>
                  </a:ext>
                </a:extLst>
              </a:tr>
              <a:tr h="411480">
                <a:tc>
                  <a:txBody>
                    <a:bodyPr/>
                    <a:lstStyle/>
                    <a:p>
                      <a:pP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48DD4"/>
                      </a:solidFill>
                      <a:prstDash val="solid"/>
                      <a:round/>
                      <a:headEnd type="none" w="med" len="med"/>
                      <a:tailEnd type="none" w="med" len="med"/>
                    </a:lnL>
                    <a:lnR w="19050" cap="flat" cmpd="sng" algn="ctr">
                      <a:solidFill>
                        <a:srgbClr val="548DD4"/>
                      </a:solidFill>
                      <a:prstDash val="solid"/>
                      <a:round/>
                      <a:headEnd type="none" w="med" len="med"/>
                      <a:tailEnd type="none" w="med" len="med"/>
                    </a:lnR>
                    <a:lnT w="19050" cap="flat" cmpd="sng" algn="ctr">
                      <a:solidFill>
                        <a:srgbClr val="548DD4"/>
                      </a:solidFill>
                      <a:prstDash val="solid"/>
                      <a:round/>
                      <a:headEnd type="none" w="med" len="med"/>
                      <a:tailEnd type="none" w="med" len="med"/>
                    </a:lnT>
                    <a:lnB w="19050" cap="flat" cmpd="sng" algn="ctr">
                      <a:solidFill>
                        <a:srgbClr val="548DD4"/>
                      </a:solidFill>
                      <a:prstDash val="solid"/>
                      <a:round/>
                      <a:headEnd type="none" w="med" len="med"/>
                      <a:tailEnd type="none" w="med" len="med"/>
                    </a:lnB>
                    <a:solidFill>
                      <a:srgbClr val="A8D08D"/>
                    </a:solidFill>
                  </a:tcPr>
                </a:tc>
                <a:tc>
                  <a:txBody>
                    <a:bodyPr/>
                    <a:lstStyle/>
                    <a:p>
                      <a:pPr>
                        <a:lnSpc>
                          <a:spcPct val="107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Heatwave and Summer Preparedness</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programme</a:t>
                      </a:r>
                      <a:r>
                        <a:rPr lang="en-GB" sz="1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a:t>
                      </a:r>
                      <a:r>
                        <a:rPr lang="en-GB" sz="12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June – 15</a:t>
                      </a:r>
                      <a:r>
                        <a:rPr lang="en-GB" sz="12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September </a:t>
                      </a:r>
                    </a:p>
                  </a:txBody>
                  <a:tcPr marL="68580" marR="68580" marT="0" marB="0" anchor="ctr">
                    <a:lnL w="19050" cap="flat" cmpd="sng" algn="ctr">
                      <a:solidFill>
                        <a:srgbClr val="548DD4"/>
                      </a:solidFill>
                      <a:prstDash val="solid"/>
                      <a:round/>
                      <a:headEnd type="none" w="med" len="med"/>
                      <a:tailEnd type="none" w="med" len="med"/>
                    </a:lnL>
                    <a:lnR w="19050" cap="flat" cmpd="sng" algn="ctr">
                      <a:solidFill>
                        <a:srgbClr val="548DD4"/>
                      </a:solidFill>
                      <a:prstDash val="solid"/>
                      <a:round/>
                      <a:headEnd type="none" w="med" len="med"/>
                      <a:tailEnd type="none" w="med" len="med"/>
                    </a:lnR>
                    <a:lnT w="19050" cap="flat" cmpd="sng" algn="ctr">
                      <a:solidFill>
                        <a:srgbClr val="548DD4"/>
                      </a:solidFill>
                      <a:prstDash val="solid"/>
                      <a:round/>
                      <a:headEnd type="none" w="med" len="med"/>
                      <a:tailEnd type="none" w="med" len="med"/>
                    </a:lnT>
                    <a:lnB w="19050" cap="flat" cmpd="sng" algn="ctr">
                      <a:solidFill>
                        <a:srgbClr val="548DD4"/>
                      </a:solidFill>
                      <a:prstDash val="solid"/>
                      <a:round/>
                      <a:headEnd type="none" w="med" len="med"/>
                      <a:tailEnd type="none" w="med" len="med"/>
                    </a:lnB>
                    <a:solidFill>
                      <a:srgbClr val="A8D08D"/>
                    </a:solidFill>
                  </a:tcPr>
                </a:tc>
                <a:extLst>
                  <a:ext uri="{0D108BD9-81ED-4DB2-BD59-A6C34878D82A}">
                    <a16:rowId xmlns:a16="http://schemas.microsoft.com/office/drawing/2014/main" val="3169587032"/>
                  </a:ext>
                </a:extLst>
              </a:tr>
              <a:tr h="335280">
                <a:tc>
                  <a:txBody>
                    <a:bodyPr/>
                    <a:lstStyle/>
                    <a:p>
                      <a:pP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Level 2</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48DD4"/>
                      </a:solidFill>
                      <a:prstDash val="solid"/>
                      <a:round/>
                      <a:headEnd type="none" w="med" len="med"/>
                      <a:tailEnd type="none" w="med" len="med"/>
                    </a:lnL>
                    <a:lnR w="19050" cap="flat" cmpd="sng" algn="ctr">
                      <a:solidFill>
                        <a:srgbClr val="548DD4"/>
                      </a:solidFill>
                      <a:prstDash val="solid"/>
                      <a:round/>
                      <a:headEnd type="none" w="med" len="med"/>
                      <a:tailEnd type="none" w="med" len="med"/>
                    </a:lnR>
                    <a:lnT w="19050" cap="flat" cmpd="sng" algn="ctr">
                      <a:solidFill>
                        <a:srgbClr val="548DD4"/>
                      </a:solidFill>
                      <a:prstDash val="solid"/>
                      <a:round/>
                      <a:headEnd type="none" w="med" len="med"/>
                      <a:tailEnd type="none" w="med" len="med"/>
                    </a:lnT>
                    <a:lnB w="19050" cap="flat" cmpd="sng" algn="ctr">
                      <a:solidFill>
                        <a:srgbClr val="548DD4"/>
                      </a:solidFill>
                      <a:prstDash val="solid"/>
                      <a:round/>
                      <a:headEnd type="none" w="med" len="med"/>
                      <a:tailEnd type="none" w="med" len="med"/>
                    </a:lnB>
                    <a:solidFill>
                      <a:srgbClr val="FFC000"/>
                    </a:solidFill>
                  </a:tcPr>
                </a:tc>
                <a:tc>
                  <a:txBody>
                    <a:bodyPr/>
                    <a:lstStyle/>
                    <a:p>
                      <a:pP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Heatwave is forecast</a:t>
                      </a: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Alert and readiness 60% risk of heatwave in the next 2–3 days</a:t>
                      </a:r>
                    </a:p>
                  </a:txBody>
                  <a:tcPr marL="68580" marR="68580" marT="0" marB="0" anchor="ctr">
                    <a:lnL w="19050" cap="flat" cmpd="sng" algn="ctr">
                      <a:solidFill>
                        <a:srgbClr val="548DD4"/>
                      </a:solidFill>
                      <a:prstDash val="solid"/>
                      <a:round/>
                      <a:headEnd type="none" w="med" len="med"/>
                      <a:tailEnd type="none" w="med" len="med"/>
                    </a:lnL>
                    <a:lnR w="19050" cap="flat" cmpd="sng" algn="ctr">
                      <a:solidFill>
                        <a:srgbClr val="548DD4"/>
                      </a:solidFill>
                      <a:prstDash val="solid"/>
                      <a:round/>
                      <a:headEnd type="none" w="med" len="med"/>
                      <a:tailEnd type="none" w="med" len="med"/>
                    </a:lnR>
                    <a:lnT w="19050" cap="flat" cmpd="sng" algn="ctr">
                      <a:solidFill>
                        <a:srgbClr val="548DD4"/>
                      </a:solidFill>
                      <a:prstDash val="solid"/>
                      <a:round/>
                      <a:headEnd type="none" w="med" len="med"/>
                      <a:tailEnd type="none" w="med" len="med"/>
                    </a:lnT>
                    <a:lnB w="19050" cap="flat" cmpd="sng" algn="ctr">
                      <a:solidFill>
                        <a:srgbClr val="548DD4"/>
                      </a:solidFill>
                      <a:prstDash val="solid"/>
                      <a:round/>
                      <a:headEnd type="none" w="med" len="med"/>
                      <a:tailEnd type="none" w="med" len="med"/>
                    </a:lnB>
                    <a:solidFill>
                      <a:srgbClr val="FFC000"/>
                    </a:solidFill>
                  </a:tcPr>
                </a:tc>
                <a:extLst>
                  <a:ext uri="{0D108BD9-81ED-4DB2-BD59-A6C34878D82A}">
                    <a16:rowId xmlns:a16="http://schemas.microsoft.com/office/drawing/2014/main" val="1134730218"/>
                  </a:ext>
                </a:extLst>
              </a:tr>
              <a:tr h="487680">
                <a:tc>
                  <a:txBody>
                    <a:bodyPr/>
                    <a:lstStyle/>
                    <a:p>
                      <a:pP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48DD4"/>
                      </a:solidFill>
                      <a:prstDash val="solid"/>
                      <a:round/>
                      <a:headEnd type="none" w="med" len="med"/>
                      <a:tailEnd type="none" w="med" len="med"/>
                    </a:lnL>
                    <a:lnR w="19050" cap="flat" cmpd="sng" algn="ctr">
                      <a:solidFill>
                        <a:srgbClr val="548DD4"/>
                      </a:solidFill>
                      <a:prstDash val="solid"/>
                      <a:round/>
                      <a:headEnd type="none" w="med" len="med"/>
                      <a:tailEnd type="none" w="med" len="med"/>
                    </a:lnR>
                    <a:lnT w="19050" cap="flat" cmpd="sng" algn="ctr">
                      <a:solidFill>
                        <a:srgbClr val="548DD4"/>
                      </a:solidFill>
                      <a:prstDash val="solid"/>
                      <a:round/>
                      <a:headEnd type="none" w="med" len="med"/>
                      <a:tailEnd type="none" w="med" len="med"/>
                    </a:lnT>
                    <a:lnB w="19050" cap="flat" cmpd="sng" algn="ctr">
                      <a:solidFill>
                        <a:srgbClr val="548DD4"/>
                      </a:solidFill>
                      <a:prstDash val="solid"/>
                      <a:round/>
                      <a:headEnd type="none" w="med" len="med"/>
                      <a:tailEnd type="none" w="med" len="med"/>
                    </a:lnB>
                    <a:solidFill>
                      <a:srgbClr val="F4B083"/>
                    </a:solidFill>
                  </a:tcPr>
                </a:tc>
                <a:tc>
                  <a:txBody>
                    <a:bodyPr/>
                    <a:lstStyle/>
                    <a:p>
                      <a:pP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Heatwave Action</a:t>
                      </a:r>
                      <a:r>
                        <a:rPr lang="en-GB" sz="12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Temperature reached in one or more Met Office National Severe Weather Warning Service regions </a:t>
                      </a:r>
                    </a:p>
                  </a:txBody>
                  <a:tcPr marL="68580" marR="68580" marT="0" marB="0" anchor="ctr">
                    <a:lnL w="19050" cap="flat" cmpd="sng" algn="ctr">
                      <a:solidFill>
                        <a:srgbClr val="548DD4"/>
                      </a:solidFill>
                      <a:prstDash val="solid"/>
                      <a:round/>
                      <a:headEnd type="none" w="med" len="med"/>
                      <a:tailEnd type="none" w="med" len="med"/>
                    </a:lnL>
                    <a:lnR w="19050" cap="flat" cmpd="sng" algn="ctr">
                      <a:solidFill>
                        <a:srgbClr val="548DD4"/>
                      </a:solidFill>
                      <a:prstDash val="solid"/>
                      <a:round/>
                      <a:headEnd type="none" w="med" len="med"/>
                      <a:tailEnd type="none" w="med" len="med"/>
                    </a:lnR>
                    <a:lnT w="19050" cap="flat" cmpd="sng" algn="ctr">
                      <a:solidFill>
                        <a:srgbClr val="548DD4"/>
                      </a:solidFill>
                      <a:prstDash val="solid"/>
                      <a:round/>
                      <a:headEnd type="none" w="med" len="med"/>
                      <a:tailEnd type="none" w="med" len="med"/>
                    </a:lnT>
                    <a:lnB w="19050" cap="flat" cmpd="sng" algn="ctr">
                      <a:solidFill>
                        <a:srgbClr val="548DD4"/>
                      </a:solidFill>
                      <a:prstDash val="solid"/>
                      <a:round/>
                      <a:headEnd type="none" w="med" len="med"/>
                      <a:tailEnd type="none" w="med" len="med"/>
                    </a:lnB>
                    <a:solidFill>
                      <a:srgbClr val="F4B083"/>
                    </a:solidFill>
                  </a:tcPr>
                </a:tc>
                <a:extLst>
                  <a:ext uri="{0D108BD9-81ED-4DB2-BD59-A6C34878D82A}">
                    <a16:rowId xmlns:a16="http://schemas.microsoft.com/office/drawing/2014/main" val="123576981"/>
                  </a:ext>
                </a:extLst>
              </a:tr>
              <a:tr h="487680">
                <a:tc>
                  <a:txBody>
                    <a:bodyPr/>
                    <a:lstStyle/>
                    <a:p>
                      <a:pP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48DD4"/>
                      </a:solidFill>
                      <a:prstDash val="solid"/>
                      <a:round/>
                      <a:headEnd type="none" w="med" len="med"/>
                      <a:tailEnd type="none" w="med" len="med"/>
                    </a:lnL>
                    <a:lnR w="19050" cap="flat" cmpd="sng" algn="ctr">
                      <a:solidFill>
                        <a:srgbClr val="548DD4"/>
                      </a:solidFill>
                      <a:prstDash val="solid"/>
                      <a:round/>
                      <a:headEnd type="none" w="med" len="med"/>
                      <a:tailEnd type="none" w="med" len="med"/>
                    </a:lnR>
                    <a:lnT w="19050" cap="flat" cmpd="sng" algn="ctr">
                      <a:solidFill>
                        <a:srgbClr val="548DD4"/>
                      </a:solidFill>
                      <a:prstDash val="solid"/>
                      <a:round/>
                      <a:headEnd type="none" w="med" len="med"/>
                      <a:tailEnd type="none" w="med" len="med"/>
                    </a:lnT>
                    <a:lnB w="19050" cap="flat" cmpd="sng" algn="ctr">
                      <a:solidFill>
                        <a:srgbClr val="548DD4"/>
                      </a:solidFill>
                      <a:prstDash val="solid"/>
                      <a:round/>
                      <a:headEnd type="none" w="med" len="med"/>
                      <a:tailEnd type="none" w="med" len="med"/>
                    </a:lnB>
                    <a:solidFill>
                      <a:srgbClr val="FF0000"/>
                    </a:solidFill>
                  </a:tcPr>
                </a:tc>
                <a:tc>
                  <a:txBody>
                    <a:bodyPr/>
                    <a:lstStyle/>
                    <a:p>
                      <a:pPr>
                        <a:lnSpc>
                          <a:spcPct val="107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Major incident</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Emergency response</a:t>
                      </a:r>
                    </a:p>
                    <a:p>
                      <a:pPr>
                        <a:lnSpc>
                          <a:spcPct val="107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Central Government will declare a Level 4 alert in the event of severe or prolonged heatwave affecting sectors other than health</a:t>
                      </a:r>
                    </a:p>
                  </a:txBody>
                  <a:tcPr marL="68580" marR="68580" marT="0" marB="0" anchor="ctr">
                    <a:lnL w="19050" cap="flat" cmpd="sng" algn="ctr">
                      <a:solidFill>
                        <a:srgbClr val="548DD4"/>
                      </a:solidFill>
                      <a:prstDash val="solid"/>
                      <a:round/>
                      <a:headEnd type="none" w="med" len="med"/>
                      <a:tailEnd type="none" w="med" len="med"/>
                    </a:lnL>
                    <a:lnR w="19050" cap="flat" cmpd="sng" algn="ctr">
                      <a:solidFill>
                        <a:srgbClr val="548DD4"/>
                      </a:solidFill>
                      <a:prstDash val="solid"/>
                      <a:round/>
                      <a:headEnd type="none" w="med" len="med"/>
                      <a:tailEnd type="none" w="med" len="med"/>
                    </a:lnR>
                    <a:lnT w="19050" cap="flat" cmpd="sng" algn="ctr">
                      <a:solidFill>
                        <a:srgbClr val="548DD4"/>
                      </a:solidFill>
                      <a:prstDash val="solid"/>
                      <a:round/>
                      <a:headEnd type="none" w="med" len="med"/>
                      <a:tailEnd type="none" w="med" len="med"/>
                    </a:lnT>
                    <a:lnB w="19050" cap="flat" cmpd="sng" algn="ctr">
                      <a:solidFill>
                        <a:srgbClr val="548DD4"/>
                      </a:solidFill>
                      <a:prstDash val="solid"/>
                      <a:round/>
                      <a:headEnd type="none" w="med" len="med"/>
                      <a:tailEnd type="none" w="med" len="med"/>
                    </a:lnB>
                    <a:solidFill>
                      <a:srgbClr val="FF0000"/>
                    </a:solidFill>
                  </a:tcPr>
                </a:tc>
                <a:extLst>
                  <a:ext uri="{0D108BD9-81ED-4DB2-BD59-A6C34878D82A}">
                    <a16:rowId xmlns:a16="http://schemas.microsoft.com/office/drawing/2014/main" val="3792382237"/>
                  </a:ext>
                </a:extLst>
              </a:tr>
            </a:tbl>
          </a:graphicData>
        </a:graphic>
      </p:graphicFrame>
    </p:spTree>
    <p:extLst>
      <p:ext uri="{BB962C8B-B14F-4D97-AF65-F5344CB8AC3E}">
        <p14:creationId xmlns:p14="http://schemas.microsoft.com/office/powerpoint/2010/main" val="224588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2F523-CAA2-47E4-810D-A7E59A3CECA2}"/>
              </a:ext>
            </a:extLst>
          </p:cNvPr>
          <p:cNvSpPr>
            <a:spLocks noGrp="1"/>
          </p:cNvSpPr>
          <p:nvPr>
            <p:ph type="title"/>
          </p:nvPr>
        </p:nvSpPr>
        <p:spPr>
          <a:xfrm>
            <a:off x="457200" y="2348880"/>
            <a:ext cx="8229600" cy="1143000"/>
          </a:xfrm>
        </p:spPr>
        <p:txBody>
          <a:bodyPr/>
          <a:lstStyle/>
          <a:p>
            <a:r>
              <a:rPr lang="en-GB" dirty="0"/>
              <a:t>Heat and COVID-19</a:t>
            </a:r>
          </a:p>
        </p:txBody>
      </p:sp>
    </p:spTree>
    <p:extLst>
      <p:ext uri="{BB962C8B-B14F-4D97-AF65-F5344CB8AC3E}">
        <p14:creationId xmlns:p14="http://schemas.microsoft.com/office/powerpoint/2010/main" val="299876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1257F-BF8E-4CFD-8F99-98387E479EC0}"/>
              </a:ext>
            </a:extLst>
          </p:cNvPr>
          <p:cNvSpPr>
            <a:spLocks noGrp="1"/>
          </p:cNvSpPr>
          <p:nvPr>
            <p:ph type="title"/>
          </p:nvPr>
        </p:nvSpPr>
        <p:spPr>
          <a:xfrm>
            <a:off x="457200" y="274638"/>
            <a:ext cx="8229600" cy="778098"/>
          </a:xfrm>
        </p:spPr>
        <p:txBody>
          <a:bodyPr>
            <a:normAutofit/>
          </a:bodyPr>
          <a:lstStyle/>
          <a:p>
            <a:r>
              <a:rPr lang="en-GB" dirty="0"/>
              <a:t>Headlines</a:t>
            </a:r>
          </a:p>
        </p:txBody>
      </p:sp>
      <p:sp>
        <p:nvSpPr>
          <p:cNvPr id="3" name="Content Placeholder 2">
            <a:extLst>
              <a:ext uri="{FF2B5EF4-FFF2-40B4-BE49-F238E27FC236}">
                <a16:creationId xmlns:a16="http://schemas.microsoft.com/office/drawing/2014/main" id="{624F9B84-305B-4114-BB7B-784FF033BF30}"/>
              </a:ext>
            </a:extLst>
          </p:cNvPr>
          <p:cNvSpPr>
            <a:spLocks noGrp="1"/>
          </p:cNvSpPr>
          <p:nvPr>
            <p:ph idx="1"/>
          </p:nvPr>
        </p:nvSpPr>
        <p:spPr>
          <a:xfrm>
            <a:off x="457200" y="1417638"/>
            <a:ext cx="8229600" cy="5251722"/>
          </a:xfrm>
        </p:spPr>
        <p:txBody>
          <a:bodyPr>
            <a:normAutofit fontScale="62500" lnSpcReduction="20000"/>
          </a:bodyPr>
          <a:lstStyle/>
          <a:p>
            <a:r>
              <a:rPr lang="en-GB" dirty="0"/>
              <a:t>COVID-19 </a:t>
            </a:r>
            <a:r>
              <a:rPr lang="en-GB" b="1" dirty="0"/>
              <a:t>amplifies</a:t>
            </a:r>
            <a:r>
              <a:rPr lang="en-GB" dirty="0"/>
              <a:t> the risks of hot weather</a:t>
            </a:r>
          </a:p>
          <a:p>
            <a:endParaRPr lang="en-GB" dirty="0"/>
          </a:p>
          <a:p>
            <a:r>
              <a:rPr lang="en-GB" b="1" dirty="0"/>
              <a:t>Fear</a:t>
            </a:r>
            <a:r>
              <a:rPr lang="en-GB" dirty="0"/>
              <a:t> of COVID-19 should not prevent action to tackle the risks from hot weather and heatwaves</a:t>
            </a:r>
          </a:p>
          <a:p>
            <a:endParaRPr lang="en-GB" dirty="0"/>
          </a:p>
          <a:p>
            <a:r>
              <a:rPr lang="en-GB" dirty="0"/>
              <a:t>It is </a:t>
            </a:r>
            <a:r>
              <a:rPr lang="en-GB" b="1" dirty="0"/>
              <a:t>critical</a:t>
            </a:r>
            <a:r>
              <a:rPr lang="en-GB" dirty="0"/>
              <a:t> that actions to prevent health harms from high temperatures </a:t>
            </a:r>
            <a:r>
              <a:rPr lang="en-GB" b="1" dirty="0"/>
              <a:t>continue</a:t>
            </a:r>
            <a:r>
              <a:rPr lang="en-GB" dirty="0"/>
              <a:t>, with necessary adaptations in line with coronavirus guidance to keep everyone </a:t>
            </a:r>
            <a:r>
              <a:rPr lang="en-GB" b="1" dirty="0"/>
              <a:t>safe</a:t>
            </a:r>
            <a:r>
              <a:rPr lang="en-GB" dirty="0"/>
              <a:t> (i.e. shielding and self-isolation advice)</a:t>
            </a:r>
          </a:p>
          <a:p>
            <a:endParaRPr lang="en-GB" dirty="0"/>
          </a:p>
          <a:p>
            <a:pPr lvl="0"/>
            <a:r>
              <a:rPr lang="en-GB" b="1" dirty="0"/>
              <a:t>Fans:</a:t>
            </a:r>
          </a:p>
          <a:p>
            <a:pPr lvl="1"/>
            <a:r>
              <a:rPr lang="en-GB" dirty="0"/>
              <a:t>In home: do not use a fan if anyone in the home is unwell with symptoms of coronavirus (COVID-19)</a:t>
            </a:r>
          </a:p>
          <a:p>
            <a:pPr lvl="1"/>
            <a:r>
              <a:rPr lang="en-GB" dirty="0"/>
              <a:t>Care homes: fans should only be used in single rooms for residents who do not have COVID-19 and have not been a close contact of a confirmed case</a:t>
            </a:r>
          </a:p>
          <a:p>
            <a:pPr lvl="1"/>
            <a:endParaRPr lang="en-GB" dirty="0"/>
          </a:p>
          <a:p>
            <a:pPr lvl="0"/>
            <a:r>
              <a:rPr lang="en-GB" dirty="0"/>
              <a:t>Our care homes and domiciliary care are particularly stretched due to COVID-19, and </a:t>
            </a:r>
            <a:r>
              <a:rPr lang="en-GB" b="1" dirty="0"/>
              <a:t>workforce planning </a:t>
            </a:r>
            <a:r>
              <a:rPr lang="en-GB" dirty="0"/>
              <a:t>is essential in order to continue to protect those who are dependent on others during a potential heatwave.</a:t>
            </a:r>
          </a:p>
        </p:txBody>
      </p:sp>
    </p:spTree>
    <p:extLst>
      <p:ext uri="{BB962C8B-B14F-4D97-AF65-F5344CB8AC3E}">
        <p14:creationId xmlns:p14="http://schemas.microsoft.com/office/powerpoint/2010/main" val="717016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F63EF6B112D24B8909134CA9124DFD" ma:contentTypeVersion="9" ma:contentTypeDescription="Create a new document." ma:contentTypeScope="" ma:versionID="d49136f4b2b1c130186469c38ed8c833">
  <xsd:schema xmlns:xsd="http://www.w3.org/2001/XMLSchema" xmlns:xs="http://www.w3.org/2001/XMLSchema" xmlns:p="http://schemas.microsoft.com/office/2006/metadata/properties" xmlns:ns3="90f89cd2-6b75-4b28-8ff3-58348a1926bf" targetNamespace="http://schemas.microsoft.com/office/2006/metadata/properties" ma:root="true" ma:fieldsID="cc2e57b784f4e860b158386b3f5b8ec5" ns3:_="">
    <xsd:import namespace="90f89cd2-6b75-4b28-8ff3-58348a1926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89cd2-6b75-4b28-8ff3-58348a192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4076F5-2E95-4214-B5F2-0E0DD6825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f89cd2-6b75-4b28-8ff3-58348a1926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2BB625-88F0-462B-B47A-0B11D24908C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0f89cd2-6b75-4b28-8ff3-58348a1926bf"/>
    <ds:schemaRef ds:uri="http://www.w3.org/XML/1998/namespace"/>
  </ds:schemaRefs>
</ds:datastoreItem>
</file>

<file path=customXml/itemProps3.xml><?xml version="1.0" encoding="utf-8"?>
<ds:datastoreItem xmlns:ds="http://schemas.openxmlformats.org/officeDocument/2006/customXml" ds:itemID="{26C0F063-5B9C-4DBD-AB06-654485C8BE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568</TotalTime>
  <Words>2051</Words>
  <Application>Microsoft Office PowerPoint</Application>
  <PresentationFormat>On-screen Show (4:3)</PresentationFormat>
  <Paragraphs>188</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  Berkshire Heatwave and Summer preparedness during COVID-19  Actions to prevent harm  For local authorities and partners  June 2020  Content from the Heatwave Plan for England resources: https://www.gov.uk/government/publications/heatwave-plan-for-england </vt:lpstr>
      <vt:lpstr>Contents</vt:lpstr>
      <vt:lpstr>Key contacts for advice</vt:lpstr>
      <vt:lpstr>Heatwave Plan for England</vt:lpstr>
      <vt:lpstr>Why is heatwave planning important?</vt:lpstr>
      <vt:lpstr>PowerPoint Presentation</vt:lpstr>
      <vt:lpstr>Heat-Health Watch alert service</vt:lpstr>
      <vt:lpstr>Heat and COVID-19</vt:lpstr>
      <vt:lpstr>Headlines</vt:lpstr>
      <vt:lpstr>Potential risks</vt:lpstr>
      <vt:lpstr>Individual vulnerability (1)</vt:lpstr>
      <vt:lpstr>Individual vulnerability (2)</vt:lpstr>
      <vt:lpstr>Environmental risks</vt:lpstr>
      <vt:lpstr>Indoor overheating</vt:lpstr>
      <vt:lpstr>Higher risk groups</vt:lpstr>
      <vt:lpstr>Action tables from Heatwave plan for England  Public Health England states the following action tables in the Heatwave Plan for England should continue to be followed with some additional considerations to mitigate and manage the concurrent COVID-19 risks</vt:lpstr>
      <vt:lpstr>Action table for commissioners of health and social care (all settings) and Public Health</vt:lpstr>
      <vt:lpstr>COVID-19: additional actions for commissioners of health and social care (all settings) and Public Health</vt:lpstr>
      <vt:lpstr>Action table for providers</vt:lpstr>
      <vt:lpstr>COVID-19: additional actions for providers of health and social care staff in all settings (community, hospitals and care homes)</vt:lpstr>
      <vt:lpstr>Action table for community and voluntary sector and individuals</vt:lpstr>
      <vt:lpstr>COVID-19: additional actions for community and voluntary sector and individuals</vt:lpstr>
      <vt:lpstr>Key public health messages</vt:lpstr>
      <vt:lpstr>PowerPoint Presentation</vt:lpstr>
      <vt:lpstr>PowerPoint Presentation</vt:lpstr>
      <vt:lpstr>Guidance and resources</vt:lpstr>
      <vt:lpstr>Guidance and resources</vt:lpstr>
      <vt:lpstr>NHS summer health advice</vt:lpstr>
    </vt:vector>
  </TitlesOfParts>
  <Company>Bracknell Forest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Berkshire Heatwave  Planning 2020</dc:title>
  <dc:creator>Jonas Thompson-McCormick</dc:creator>
  <cp:lastModifiedBy>Jonas Thompson-McCormick</cp:lastModifiedBy>
  <cp:revision>20</cp:revision>
  <dcterms:created xsi:type="dcterms:W3CDTF">2020-05-31T16:19:43Z</dcterms:created>
  <dcterms:modified xsi:type="dcterms:W3CDTF">2020-06-08T23:27:35Z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0x010100C8F63EF6B112D24B8909134CA9124DFD</vt:lpwstr>
  </property>
</Properties>
</file>