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6"/>
  </p:notesMasterIdLst>
  <p:sldIdLst>
    <p:sldId id="257" r:id="rId5"/>
    <p:sldId id="341" r:id="rId6"/>
    <p:sldId id="338" r:id="rId7"/>
    <p:sldId id="339" r:id="rId8"/>
    <p:sldId id="342" r:id="rId9"/>
    <p:sldId id="260" r:id="rId10"/>
    <p:sldId id="267" r:id="rId11"/>
    <p:sldId id="334" r:id="rId12"/>
    <p:sldId id="317" r:id="rId13"/>
    <p:sldId id="259" r:id="rId14"/>
    <p:sldId id="322" r:id="rId15"/>
    <p:sldId id="325" r:id="rId16"/>
    <p:sldId id="326" r:id="rId17"/>
    <p:sldId id="270" r:id="rId18"/>
    <p:sldId id="273" r:id="rId19"/>
    <p:sldId id="291" r:id="rId20"/>
    <p:sldId id="318" r:id="rId21"/>
    <p:sldId id="314" r:id="rId22"/>
    <p:sldId id="261" r:id="rId23"/>
    <p:sldId id="331" r:id="rId24"/>
    <p:sldId id="332" r:id="rId25"/>
    <p:sldId id="313" r:id="rId26"/>
    <p:sldId id="333" r:id="rId27"/>
    <p:sldId id="316" r:id="rId28"/>
    <p:sldId id="337" r:id="rId29"/>
    <p:sldId id="315" r:id="rId30"/>
    <p:sldId id="323" r:id="rId31"/>
    <p:sldId id="264" r:id="rId32"/>
    <p:sldId id="308" r:id="rId33"/>
    <p:sldId id="258" r:id="rId34"/>
    <p:sldId id="301" r:id="rId35"/>
    <p:sldId id="306" r:id="rId36"/>
    <p:sldId id="307" r:id="rId37"/>
    <p:sldId id="300" r:id="rId38"/>
    <p:sldId id="304" r:id="rId39"/>
    <p:sldId id="305" r:id="rId40"/>
    <p:sldId id="299" r:id="rId41"/>
    <p:sldId id="298" r:id="rId42"/>
    <p:sldId id="297" r:id="rId43"/>
    <p:sldId id="303" r:id="rId44"/>
    <p:sldId id="296" r:id="rId45"/>
    <p:sldId id="263" r:id="rId46"/>
    <p:sldId id="293" r:id="rId47"/>
    <p:sldId id="294" r:id="rId48"/>
    <p:sldId id="295" r:id="rId49"/>
    <p:sldId id="302" r:id="rId50"/>
    <p:sldId id="265" r:id="rId51"/>
    <p:sldId id="266" r:id="rId52"/>
    <p:sldId id="336" r:id="rId53"/>
    <p:sldId id="310" r:id="rId54"/>
    <p:sldId id="335"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AE37B8-2469-47E0-9A23-D97EF4A48BB8}" v="445" dt="2020-11-18T20:53:57.0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80800" autoAdjust="0"/>
  </p:normalViewPr>
  <p:slideViewPr>
    <p:cSldViewPr>
      <p:cViewPr varScale="1">
        <p:scale>
          <a:sx n="65" d="100"/>
          <a:sy n="65" d="100"/>
        </p:scale>
        <p:origin x="1987"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s Thompson-McCormick" userId="c8e1bd3d-3d51-46cd-92e4-d71638302bc9" providerId="ADAL" clId="{BCAE37B8-2469-47E0-9A23-D97EF4A48BB8}"/>
    <pc:docChg chg="undo redo custSel addSld delSld modSld sldOrd">
      <pc:chgData name="Jonas Thompson-McCormick" userId="c8e1bd3d-3d51-46cd-92e4-d71638302bc9" providerId="ADAL" clId="{BCAE37B8-2469-47E0-9A23-D97EF4A48BB8}" dt="2020-11-18T21:04:50.190" v="7778" actId="20577"/>
      <pc:docMkLst>
        <pc:docMk/>
      </pc:docMkLst>
      <pc:sldChg chg="modSp">
        <pc:chgData name="Jonas Thompson-McCormick" userId="c8e1bd3d-3d51-46cd-92e4-d71638302bc9" providerId="ADAL" clId="{BCAE37B8-2469-47E0-9A23-D97EF4A48BB8}" dt="2020-11-16T17:11:02.437" v="958" actId="20577"/>
        <pc:sldMkLst>
          <pc:docMk/>
          <pc:sldMk cId="4245299300" sldId="257"/>
        </pc:sldMkLst>
        <pc:spChg chg="mod">
          <ac:chgData name="Jonas Thompson-McCormick" userId="c8e1bd3d-3d51-46cd-92e4-d71638302bc9" providerId="ADAL" clId="{BCAE37B8-2469-47E0-9A23-D97EF4A48BB8}" dt="2020-11-16T17:11:02.437" v="958" actId="20577"/>
          <ac:spMkLst>
            <pc:docMk/>
            <pc:sldMk cId="4245299300" sldId="257"/>
            <ac:spMk id="2" creationId="{00000000-0000-0000-0000-000000000000}"/>
          </ac:spMkLst>
        </pc:spChg>
      </pc:sldChg>
      <pc:sldChg chg="modSp add modNotesTx">
        <pc:chgData name="Jonas Thompson-McCormick" userId="c8e1bd3d-3d51-46cd-92e4-d71638302bc9" providerId="ADAL" clId="{BCAE37B8-2469-47E0-9A23-D97EF4A48BB8}" dt="2020-11-16T23:58:34.901" v="4650" actId="404"/>
        <pc:sldMkLst>
          <pc:docMk/>
          <pc:sldMk cId="3292174678" sldId="258"/>
        </pc:sldMkLst>
        <pc:spChg chg="mod">
          <ac:chgData name="Jonas Thompson-McCormick" userId="c8e1bd3d-3d51-46cd-92e4-d71638302bc9" providerId="ADAL" clId="{BCAE37B8-2469-47E0-9A23-D97EF4A48BB8}" dt="2020-11-16T23:58:34.901" v="4650" actId="404"/>
          <ac:spMkLst>
            <pc:docMk/>
            <pc:sldMk cId="3292174678" sldId="258"/>
            <ac:spMk id="2" creationId="{FB9B6698-690A-46B0-AF0A-B7278D25895F}"/>
          </ac:spMkLst>
        </pc:spChg>
        <pc:picChg chg="mod modCrop">
          <ac:chgData name="Jonas Thompson-McCormick" userId="c8e1bd3d-3d51-46cd-92e4-d71638302bc9" providerId="ADAL" clId="{BCAE37B8-2469-47E0-9A23-D97EF4A48BB8}" dt="2020-11-16T22:01:55.361" v="2095" actId="1076"/>
          <ac:picMkLst>
            <pc:docMk/>
            <pc:sldMk cId="3292174678" sldId="258"/>
            <ac:picMk id="5" creationId="{FD8E99B7-8F7A-4EED-8AF6-2A50DF0E27A9}"/>
          </ac:picMkLst>
        </pc:picChg>
      </pc:sldChg>
      <pc:sldChg chg="modSp add ord modNotesTx">
        <pc:chgData name="Jonas Thompson-McCormick" userId="c8e1bd3d-3d51-46cd-92e4-d71638302bc9" providerId="ADAL" clId="{BCAE37B8-2469-47E0-9A23-D97EF4A48BB8}" dt="2020-11-16T23:54:40.486" v="4574" actId="404"/>
        <pc:sldMkLst>
          <pc:docMk/>
          <pc:sldMk cId="6363669" sldId="259"/>
        </pc:sldMkLst>
        <pc:spChg chg="mod">
          <ac:chgData name="Jonas Thompson-McCormick" userId="c8e1bd3d-3d51-46cd-92e4-d71638302bc9" providerId="ADAL" clId="{BCAE37B8-2469-47E0-9A23-D97EF4A48BB8}" dt="2020-11-16T23:54:40.486" v="4574" actId="404"/>
          <ac:spMkLst>
            <pc:docMk/>
            <pc:sldMk cId="6363669" sldId="259"/>
            <ac:spMk id="2" creationId="{7F0FF2CF-DA0B-48E3-9059-42C465074ED8}"/>
          </ac:spMkLst>
        </pc:spChg>
        <pc:picChg chg="mod modCrop">
          <ac:chgData name="Jonas Thompson-McCormick" userId="c8e1bd3d-3d51-46cd-92e4-d71638302bc9" providerId="ADAL" clId="{BCAE37B8-2469-47E0-9A23-D97EF4A48BB8}" dt="2020-11-16T21:20:32.524" v="1473" actId="1076"/>
          <ac:picMkLst>
            <pc:docMk/>
            <pc:sldMk cId="6363669" sldId="259"/>
            <ac:picMk id="5" creationId="{0F4F16FB-65B6-43D3-B5AE-A2F250664480}"/>
          </ac:picMkLst>
        </pc:picChg>
      </pc:sldChg>
      <pc:sldChg chg="modSp">
        <pc:chgData name="Jonas Thompson-McCormick" userId="c8e1bd3d-3d51-46cd-92e4-d71638302bc9" providerId="ADAL" clId="{BCAE37B8-2469-47E0-9A23-D97EF4A48BB8}" dt="2020-11-18T15:14:22.227" v="7432" actId="20577"/>
        <pc:sldMkLst>
          <pc:docMk/>
          <pc:sldMk cId="3585119352" sldId="260"/>
        </pc:sldMkLst>
        <pc:spChg chg="mod">
          <ac:chgData name="Jonas Thompson-McCormick" userId="c8e1bd3d-3d51-46cd-92e4-d71638302bc9" providerId="ADAL" clId="{BCAE37B8-2469-47E0-9A23-D97EF4A48BB8}" dt="2020-11-18T14:33:00.222" v="6790" actId="2711"/>
          <ac:spMkLst>
            <pc:docMk/>
            <pc:sldMk cId="3585119352" sldId="260"/>
            <ac:spMk id="2" creationId="{527DE7C0-FD54-42CB-AD2B-62E3E4649571}"/>
          </ac:spMkLst>
        </pc:spChg>
        <pc:spChg chg="mod">
          <ac:chgData name="Jonas Thompson-McCormick" userId="c8e1bd3d-3d51-46cd-92e4-d71638302bc9" providerId="ADAL" clId="{BCAE37B8-2469-47E0-9A23-D97EF4A48BB8}" dt="2020-11-18T15:14:22.227" v="7432" actId="20577"/>
          <ac:spMkLst>
            <pc:docMk/>
            <pc:sldMk cId="3585119352" sldId="260"/>
            <ac:spMk id="3" creationId="{74E3FB93-D923-49DF-AA01-3A999DA9ECB5}"/>
          </ac:spMkLst>
        </pc:spChg>
      </pc:sldChg>
      <pc:sldChg chg="modSp add ord">
        <pc:chgData name="Jonas Thompson-McCormick" userId="c8e1bd3d-3d51-46cd-92e4-d71638302bc9" providerId="ADAL" clId="{BCAE37B8-2469-47E0-9A23-D97EF4A48BB8}" dt="2020-11-16T23:56:28.695" v="4605" actId="404"/>
        <pc:sldMkLst>
          <pc:docMk/>
          <pc:sldMk cId="1172862892" sldId="261"/>
        </pc:sldMkLst>
        <pc:spChg chg="mod">
          <ac:chgData name="Jonas Thompson-McCormick" userId="c8e1bd3d-3d51-46cd-92e4-d71638302bc9" providerId="ADAL" clId="{BCAE37B8-2469-47E0-9A23-D97EF4A48BB8}" dt="2020-11-16T23:56:28.695" v="4605" actId="404"/>
          <ac:spMkLst>
            <pc:docMk/>
            <pc:sldMk cId="1172862892" sldId="261"/>
            <ac:spMk id="2" creationId="{1799F68A-7CD8-4970-9640-2F3F11F4B7F1}"/>
          </ac:spMkLst>
        </pc:spChg>
        <pc:picChg chg="mod modCrop">
          <ac:chgData name="Jonas Thompson-McCormick" userId="c8e1bd3d-3d51-46cd-92e4-d71638302bc9" providerId="ADAL" clId="{BCAE37B8-2469-47E0-9A23-D97EF4A48BB8}" dt="2020-11-16T21:54:50.549" v="2013" actId="1076"/>
          <ac:picMkLst>
            <pc:docMk/>
            <pc:sldMk cId="1172862892" sldId="261"/>
            <ac:picMk id="5" creationId="{9296931B-64DC-420D-AD5B-88AE4734A53A}"/>
          </ac:picMkLst>
        </pc:picChg>
      </pc:sldChg>
      <pc:sldChg chg="modSp">
        <pc:chgData name="Jonas Thompson-McCormick" userId="c8e1bd3d-3d51-46cd-92e4-d71638302bc9" providerId="ADAL" clId="{BCAE37B8-2469-47E0-9A23-D97EF4A48BB8}" dt="2020-11-18T19:39:13.490" v="7509" actId="20577"/>
        <pc:sldMkLst>
          <pc:docMk/>
          <pc:sldMk cId="3699538071" sldId="263"/>
        </pc:sldMkLst>
        <pc:spChg chg="mod">
          <ac:chgData name="Jonas Thompson-McCormick" userId="c8e1bd3d-3d51-46cd-92e4-d71638302bc9" providerId="ADAL" clId="{BCAE37B8-2469-47E0-9A23-D97EF4A48BB8}" dt="2020-11-18T19:39:13.490" v="7509" actId="20577"/>
          <ac:spMkLst>
            <pc:docMk/>
            <pc:sldMk cId="3699538071" sldId="263"/>
            <ac:spMk id="4" creationId="{81E0985C-A3F1-48AB-BCA8-D39665800584}"/>
          </ac:spMkLst>
        </pc:spChg>
      </pc:sldChg>
      <pc:sldChg chg="modSp modNotesTx">
        <pc:chgData name="Jonas Thompson-McCormick" userId="c8e1bd3d-3d51-46cd-92e4-d71638302bc9" providerId="ADAL" clId="{BCAE37B8-2469-47E0-9A23-D97EF4A48BB8}" dt="2020-11-16T23:11:48.593" v="3007" actId="20577"/>
        <pc:sldMkLst>
          <pc:docMk/>
          <pc:sldMk cId="2379845173" sldId="264"/>
        </pc:sldMkLst>
        <pc:spChg chg="mod">
          <ac:chgData name="Jonas Thompson-McCormick" userId="c8e1bd3d-3d51-46cd-92e4-d71638302bc9" providerId="ADAL" clId="{BCAE37B8-2469-47E0-9A23-D97EF4A48BB8}" dt="2020-11-16T23:11:48.593" v="3007" actId="20577"/>
          <ac:spMkLst>
            <pc:docMk/>
            <pc:sldMk cId="2379845173" sldId="264"/>
            <ac:spMk id="4" creationId="{BF8EBE81-9412-4FA6-B672-008A80FD5191}"/>
          </ac:spMkLst>
        </pc:spChg>
      </pc:sldChg>
      <pc:sldChg chg="modSp">
        <pc:chgData name="Jonas Thompson-McCormick" userId="c8e1bd3d-3d51-46cd-92e4-d71638302bc9" providerId="ADAL" clId="{BCAE37B8-2469-47E0-9A23-D97EF4A48BB8}" dt="2020-11-18T14:23:02.173" v="6627" actId="6549"/>
        <pc:sldMkLst>
          <pc:docMk/>
          <pc:sldMk cId="3679485441" sldId="265"/>
        </pc:sldMkLst>
        <pc:spChg chg="mod">
          <ac:chgData name="Jonas Thompson-McCormick" userId="c8e1bd3d-3d51-46cd-92e4-d71638302bc9" providerId="ADAL" clId="{BCAE37B8-2469-47E0-9A23-D97EF4A48BB8}" dt="2020-11-17T00:01:44.272" v="4688" actId="404"/>
          <ac:spMkLst>
            <pc:docMk/>
            <pc:sldMk cId="3679485441" sldId="265"/>
            <ac:spMk id="2" creationId="{09AF22CF-FDA2-4487-A0F6-24A47F56158E}"/>
          </ac:spMkLst>
        </pc:spChg>
        <pc:spChg chg="mod">
          <ac:chgData name="Jonas Thompson-McCormick" userId="c8e1bd3d-3d51-46cd-92e4-d71638302bc9" providerId="ADAL" clId="{BCAE37B8-2469-47E0-9A23-D97EF4A48BB8}" dt="2020-11-18T14:23:02.173" v="6627" actId="6549"/>
          <ac:spMkLst>
            <pc:docMk/>
            <pc:sldMk cId="3679485441" sldId="265"/>
            <ac:spMk id="3" creationId="{C1FB2868-202F-4D3B-816B-BD9E822175D2}"/>
          </ac:spMkLst>
        </pc:spChg>
      </pc:sldChg>
      <pc:sldChg chg="modSp">
        <pc:chgData name="Jonas Thompson-McCormick" userId="c8e1bd3d-3d51-46cd-92e4-d71638302bc9" providerId="ADAL" clId="{BCAE37B8-2469-47E0-9A23-D97EF4A48BB8}" dt="2020-11-18T20:40:08.852" v="7589" actId="20577"/>
        <pc:sldMkLst>
          <pc:docMk/>
          <pc:sldMk cId="109322623" sldId="266"/>
        </pc:sldMkLst>
        <pc:spChg chg="mod">
          <ac:chgData name="Jonas Thompson-McCormick" userId="c8e1bd3d-3d51-46cd-92e4-d71638302bc9" providerId="ADAL" clId="{BCAE37B8-2469-47E0-9A23-D97EF4A48BB8}" dt="2020-11-17T00:01:32.393" v="4686" actId="404"/>
          <ac:spMkLst>
            <pc:docMk/>
            <pc:sldMk cId="109322623" sldId="266"/>
            <ac:spMk id="2" creationId="{E2B9A4D1-24B4-4385-86B6-26DE1F12D12B}"/>
          </ac:spMkLst>
        </pc:spChg>
        <pc:spChg chg="mod">
          <ac:chgData name="Jonas Thompson-McCormick" userId="c8e1bd3d-3d51-46cd-92e4-d71638302bc9" providerId="ADAL" clId="{BCAE37B8-2469-47E0-9A23-D97EF4A48BB8}" dt="2020-11-18T20:40:08.852" v="7589" actId="20577"/>
          <ac:spMkLst>
            <pc:docMk/>
            <pc:sldMk cId="109322623" sldId="266"/>
            <ac:spMk id="3" creationId="{066FE837-0018-4C86-A3A7-E911701AAB13}"/>
          </ac:spMkLst>
        </pc:spChg>
      </pc:sldChg>
      <pc:sldChg chg="modSp">
        <pc:chgData name="Jonas Thompson-McCormick" userId="c8e1bd3d-3d51-46cd-92e4-d71638302bc9" providerId="ADAL" clId="{BCAE37B8-2469-47E0-9A23-D97EF4A48BB8}" dt="2020-11-17T14:29:08.214" v="6098" actId="20577"/>
        <pc:sldMkLst>
          <pc:docMk/>
          <pc:sldMk cId="613576770" sldId="267"/>
        </pc:sldMkLst>
        <pc:spChg chg="mod">
          <ac:chgData name="Jonas Thompson-McCormick" userId="c8e1bd3d-3d51-46cd-92e4-d71638302bc9" providerId="ADAL" clId="{BCAE37B8-2469-47E0-9A23-D97EF4A48BB8}" dt="2020-11-16T23:53:54.909" v="4567" actId="2711"/>
          <ac:spMkLst>
            <pc:docMk/>
            <pc:sldMk cId="613576770" sldId="267"/>
            <ac:spMk id="2" creationId="{25A961AF-E153-46AF-BE24-F006103C5ABE}"/>
          </ac:spMkLst>
        </pc:spChg>
        <pc:graphicFrameChg chg="mod modGraphic">
          <ac:chgData name="Jonas Thompson-McCormick" userId="c8e1bd3d-3d51-46cd-92e4-d71638302bc9" providerId="ADAL" clId="{BCAE37B8-2469-47E0-9A23-D97EF4A48BB8}" dt="2020-11-17T14:29:08.214" v="6098" actId="20577"/>
          <ac:graphicFrameMkLst>
            <pc:docMk/>
            <pc:sldMk cId="613576770" sldId="267"/>
            <ac:graphicFrameMk id="4" creationId="{4374E0F9-1477-46E8-B786-A870F599FB73}"/>
          </ac:graphicFrameMkLst>
        </pc:graphicFrameChg>
      </pc:sldChg>
      <pc:sldChg chg="modSp del ord modNotesTx">
        <pc:chgData name="Jonas Thompson-McCormick" userId="c8e1bd3d-3d51-46cd-92e4-d71638302bc9" providerId="ADAL" clId="{BCAE37B8-2469-47E0-9A23-D97EF4A48BB8}" dt="2020-11-15T23:24:38.297" v="632" actId="2696"/>
        <pc:sldMkLst>
          <pc:docMk/>
          <pc:sldMk cId="3195682285" sldId="268"/>
        </pc:sldMkLst>
        <pc:spChg chg="mod">
          <ac:chgData name="Jonas Thompson-McCormick" userId="c8e1bd3d-3d51-46cd-92e4-d71638302bc9" providerId="ADAL" clId="{BCAE37B8-2469-47E0-9A23-D97EF4A48BB8}" dt="2020-11-15T23:24:29.008" v="628"/>
          <ac:spMkLst>
            <pc:docMk/>
            <pc:sldMk cId="3195682285" sldId="268"/>
            <ac:spMk id="2" creationId="{697572A9-9ECC-447A-A1D5-F1E2F2D136FE}"/>
          </ac:spMkLst>
        </pc:spChg>
        <pc:spChg chg="mod">
          <ac:chgData name="Jonas Thompson-McCormick" userId="c8e1bd3d-3d51-46cd-92e4-d71638302bc9" providerId="ADAL" clId="{BCAE37B8-2469-47E0-9A23-D97EF4A48BB8}" dt="2020-11-15T23:24:14.743" v="624"/>
          <ac:spMkLst>
            <pc:docMk/>
            <pc:sldMk cId="3195682285" sldId="268"/>
            <ac:spMk id="3" creationId="{E0004B0C-1F31-473B-9AA9-EE899C5FBF61}"/>
          </ac:spMkLst>
        </pc:spChg>
      </pc:sldChg>
      <pc:sldChg chg="modSp ord">
        <pc:chgData name="Jonas Thompson-McCormick" userId="c8e1bd3d-3d51-46cd-92e4-d71638302bc9" providerId="ADAL" clId="{BCAE37B8-2469-47E0-9A23-D97EF4A48BB8}" dt="2020-11-16T23:55:29.613" v="4589" actId="404"/>
        <pc:sldMkLst>
          <pc:docMk/>
          <pc:sldMk cId="2749773590" sldId="270"/>
        </pc:sldMkLst>
        <pc:spChg chg="mod">
          <ac:chgData name="Jonas Thompson-McCormick" userId="c8e1bd3d-3d51-46cd-92e4-d71638302bc9" providerId="ADAL" clId="{BCAE37B8-2469-47E0-9A23-D97EF4A48BB8}" dt="2020-11-16T23:55:29.613" v="4589" actId="404"/>
          <ac:spMkLst>
            <pc:docMk/>
            <pc:sldMk cId="2749773590" sldId="270"/>
            <ac:spMk id="2" creationId="{BC029C61-8215-408C-9CD6-C40AB049FDBF}"/>
          </ac:spMkLst>
        </pc:spChg>
        <pc:spChg chg="mod">
          <ac:chgData name="Jonas Thompson-McCormick" userId="c8e1bd3d-3d51-46cd-92e4-d71638302bc9" providerId="ADAL" clId="{BCAE37B8-2469-47E0-9A23-D97EF4A48BB8}" dt="2020-11-16T23:55:25.145" v="4588" actId="27636"/>
          <ac:spMkLst>
            <pc:docMk/>
            <pc:sldMk cId="2749773590" sldId="270"/>
            <ac:spMk id="3" creationId="{3CF899F6-03DC-4F34-B370-BFB0F12601AA}"/>
          </ac:spMkLst>
        </pc:spChg>
      </pc:sldChg>
      <pc:sldChg chg="addSp delSp modSp">
        <pc:chgData name="Jonas Thompson-McCormick" userId="c8e1bd3d-3d51-46cd-92e4-d71638302bc9" providerId="ADAL" clId="{BCAE37B8-2469-47E0-9A23-D97EF4A48BB8}" dt="2020-11-18T19:40:38.306" v="7530" actId="20577"/>
        <pc:sldMkLst>
          <pc:docMk/>
          <pc:sldMk cId="2245887857" sldId="273"/>
        </pc:sldMkLst>
        <pc:spChg chg="mod">
          <ac:chgData name="Jonas Thompson-McCormick" userId="c8e1bd3d-3d51-46cd-92e4-d71638302bc9" providerId="ADAL" clId="{BCAE37B8-2469-47E0-9A23-D97EF4A48BB8}" dt="2020-11-18T19:40:00.097" v="7519" actId="404"/>
          <ac:spMkLst>
            <pc:docMk/>
            <pc:sldMk cId="2245887857" sldId="273"/>
            <ac:spMk id="2" creationId="{E987A318-47DF-4A02-BE10-EEE4455D9127}"/>
          </ac:spMkLst>
        </pc:spChg>
        <pc:spChg chg="mod">
          <ac:chgData name="Jonas Thompson-McCormick" userId="c8e1bd3d-3d51-46cd-92e4-d71638302bc9" providerId="ADAL" clId="{BCAE37B8-2469-47E0-9A23-D97EF4A48BB8}" dt="2020-11-18T19:40:38.306" v="7530" actId="20577"/>
          <ac:spMkLst>
            <pc:docMk/>
            <pc:sldMk cId="2245887857" sldId="273"/>
            <ac:spMk id="3" creationId="{C8EA011D-367D-49AC-B4BF-6F795B9E8248}"/>
          </ac:spMkLst>
        </pc:spChg>
        <pc:graphicFrameChg chg="add del">
          <ac:chgData name="Jonas Thompson-McCormick" userId="c8e1bd3d-3d51-46cd-92e4-d71638302bc9" providerId="ADAL" clId="{BCAE37B8-2469-47E0-9A23-D97EF4A48BB8}" dt="2020-11-18T13:07:08.562" v="6494"/>
          <ac:graphicFrameMkLst>
            <pc:docMk/>
            <pc:sldMk cId="2245887857" sldId="273"/>
            <ac:graphicFrameMk id="6" creationId="{47AADB9F-ACA5-4FC1-A9CC-9C3C171D8256}"/>
          </ac:graphicFrameMkLst>
        </pc:graphicFrameChg>
        <pc:picChg chg="del">
          <ac:chgData name="Jonas Thompson-McCormick" userId="c8e1bd3d-3d51-46cd-92e4-d71638302bc9" providerId="ADAL" clId="{BCAE37B8-2469-47E0-9A23-D97EF4A48BB8}" dt="2020-11-18T13:02:07.985" v="6485" actId="478"/>
          <ac:picMkLst>
            <pc:docMk/>
            <pc:sldMk cId="2245887857" sldId="273"/>
            <ac:picMk id="4" creationId="{78554CA0-63BE-4E21-9BAB-A654D66D5229}"/>
          </ac:picMkLst>
        </pc:picChg>
        <pc:picChg chg="add del mod modCrop">
          <ac:chgData name="Jonas Thompson-McCormick" userId="c8e1bd3d-3d51-46cd-92e4-d71638302bc9" providerId="ADAL" clId="{BCAE37B8-2469-47E0-9A23-D97EF4A48BB8}" dt="2020-11-18T13:07:01.417" v="6492" actId="478"/>
          <ac:picMkLst>
            <pc:docMk/>
            <pc:sldMk cId="2245887857" sldId="273"/>
            <ac:picMk id="5" creationId="{C39DF402-6AB3-4A3C-88F1-F8F92E7CE670}"/>
          </ac:picMkLst>
        </pc:picChg>
        <pc:picChg chg="add del mod modCrop">
          <ac:chgData name="Jonas Thompson-McCormick" userId="c8e1bd3d-3d51-46cd-92e4-d71638302bc9" providerId="ADAL" clId="{BCAE37B8-2469-47E0-9A23-D97EF4A48BB8}" dt="2020-11-18T13:08:08.465" v="6504" actId="478"/>
          <ac:picMkLst>
            <pc:docMk/>
            <pc:sldMk cId="2245887857" sldId="273"/>
            <ac:picMk id="7" creationId="{2F85F1EE-1AF6-4971-BCC6-20DC9E88E7D4}"/>
          </ac:picMkLst>
        </pc:picChg>
        <pc:picChg chg="add del mod modCrop">
          <ac:chgData name="Jonas Thompson-McCormick" userId="c8e1bd3d-3d51-46cd-92e4-d71638302bc9" providerId="ADAL" clId="{BCAE37B8-2469-47E0-9A23-D97EF4A48BB8}" dt="2020-11-18T13:08:55.079" v="6508" actId="478"/>
          <ac:picMkLst>
            <pc:docMk/>
            <pc:sldMk cId="2245887857" sldId="273"/>
            <ac:picMk id="8" creationId="{844DECC1-19C3-421E-8B2D-3CA698C6F25E}"/>
          </ac:picMkLst>
        </pc:picChg>
        <pc:picChg chg="add del mod modCrop">
          <ac:chgData name="Jonas Thompson-McCormick" userId="c8e1bd3d-3d51-46cd-92e4-d71638302bc9" providerId="ADAL" clId="{BCAE37B8-2469-47E0-9A23-D97EF4A48BB8}" dt="2020-11-18T13:14:16.403" v="6515" actId="478"/>
          <ac:picMkLst>
            <pc:docMk/>
            <pc:sldMk cId="2245887857" sldId="273"/>
            <ac:picMk id="9" creationId="{3CD422C3-0372-476B-BFF3-88BBAD2C1CE9}"/>
          </ac:picMkLst>
        </pc:picChg>
        <pc:picChg chg="add mod modCrop">
          <ac:chgData name="Jonas Thompson-McCormick" userId="c8e1bd3d-3d51-46cd-92e4-d71638302bc9" providerId="ADAL" clId="{BCAE37B8-2469-47E0-9A23-D97EF4A48BB8}" dt="2020-11-18T19:40:11.366" v="7520" actId="1076"/>
          <ac:picMkLst>
            <pc:docMk/>
            <pc:sldMk cId="2245887857" sldId="273"/>
            <ac:picMk id="10" creationId="{6EE39A2E-873C-4147-8E98-9987DF160660}"/>
          </ac:picMkLst>
        </pc:picChg>
      </pc:sldChg>
      <pc:sldChg chg="modSp del">
        <pc:chgData name="Jonas Thompson-McCormick" userId="c8e1bd3d-3d51-46cd-92e4-d71638302bc9" providerId="ADAL" clId="{BCAE37B8-2469-47E0-9A23-D97EF4A48BB8}" dt="2020-11-16T21:57:44.170" v="2020" actId="2696"/>
        <pc:sldMkLst>
          <pc:docMk/>
          <pc:sldMk cId="717016932" sldId="276"/>
        </pc:sldMkLst>
        <pc:spChg chg="mod">
          <ac:chgData name="Jonas Thompson-McCormick" userId="c8e1bd3d-3d51-46cd-92e4-d71638302bc9" providerId="ADAL" clId="{BCAE37B8-2469-47E0-9A23-D97EF4A48BB8}" dt="2020-11-16T17:01:04.503" v="797" actId="20577"/>
          <ac:spMkLst>
            <pc:docMk/>
            <pc:sldMk cId="717016932" sldId="276"/>
            <ac:spMk id="3" creationId="{624F9B84-305B-4114-BB7B-784FF033BF30}"/>
          </ac:spMkLst>
        </pc:spChg>
      </pc:sldChg>
      <pc:sldChg chg="modSp del ord modNotesTx">
        <pc:chgData name="Jonas Thompson-McCormick" userId="c8e1bd3d-3d51-46cd-92e4-d71638302bc9" providerId="ADAL" clId="{BCAE37B8-2469-47E0-9A23-D97EF4A48BB8}" dt="2020-11-16T22:15:02.539" v="2285" actId="2696"/>
        <pc:sldMkLst>
          <pc:docMk/>
          <pc:sldMk cId="2560985411" sldId="278"/>
        </pc:sldMkLst>
        <pc:spChg chg="mod">
          <ac:chgData name="Jonas Thompson-McCormick" userId="c8e1bd3d-3d51-46cd-92e4-d71638302bc9" providerId="ADAL" clId="{BCAE37B8-2469-47E0-9A23-D97EF4A48BB8}" dt="2020-11-16T21:50:48.739" v="1902" actId="20577"/>
          <ac:spMkLst>
            <pc:docMk/>
            <pc:sldMk cId="2560985411" sldId="278"/>
            <ac:spMk id="2" creationId="{6F12041B-4CCC-43EB-B448-7DA0D22E09B3}"/>
          </ac:spMkLst>
        </pc:spChg>
        <pc:spChg chg="mod">
          <ac:chgData name="Jonas Thompson-McCormick" userId="c8e1bd3d-3d51-46cd-92e4-d71638302bc9" providerId="ADAL" clId="{BCAE37B8-2469-47E0-9A23-D97EF4A48BB8}" dt="2020-11-16T22:14:17.528" v="2283" actId="20577"/>
          <ac:spMkLst>
            <pc:docMk/>
            <pc:sldMk cId="2560985411" sldId="278"/>
            <ac:spMk id="3" creationId="{30B501A0-95F4-43FF-9D97-EB83FE30D6A4}"/>
          </ac:spMkLst>
        </pc:spChg>
      </pc:sldChg>
      <pc:sldChg chg="modSp add del modNotesTx">
        <pc:chgData name="Jonas Thompson-McCormick" userId="c8e1bd3d-3d51-46cd-92e4-d71638302bc9" providerId="ADAL" clId="{BCAE37B8-2469-47E0-9A23-D97EF4A48BB8}" dt="2020-11-17T00:46:19.693" v="5776" actId="2696"/>
        <pc:sldMkLst>
          <pc:docMk/>
          <pc:sldMk cId="3377855193" sldId="284"/>
        </pc:sldMkLst>
        <pc:spChg chg="mod">
          <ac:chgData name="Jonas Thompson-McCormick" userId="c8e1bd3d-3d51-46cd-92e4-d71638302bc9" providerId="ADAL" clId="{BCAE37B8-2469-47E0-9A23-D97EF4A48BB8}" dt="2020-11-17T00:43:12.974" v="5681" actId="6549"/>
          <ac:spMkLst>
            <pc:docMk/>
            <pc:sldMk cId="3377855193" sldId="284"/>
            <ac:spMk id="3" creationId="{00000000-0000-0000-0000-000000000000}"/>
          </ac:spMkLst>
        </pc:spChg>
      </pc:sldChg>
      <pc:sldChg chg="delSp modSp del">
        <pc:chgData name="Jonas Thompson-McCormick" userId="c8e1bd3d-3d51-46cd-92e4-d71638302bc9" providerId="ADAL" clId="{BCAE37B8-2469-47E0-9A23-D97EF4A48BB8}" dt="2020-11-15T23:31:40.317" v="688" actId="2696"/>
        <pc:sldMkLst>
          <pc:docMk/>
          <pc:sldMk cId="1190033416" sldId="285"/>
        </pc:sldMkLst>
        <pc:spChg chg="mod">
          <ac:chgData name="Jonas Thompson-McCormick" userId="c8e1bd3d-3d51-46cd-92e4-d71638302bc9" providerId="ADAL" clId="{BCAE37B8-2469-47E0-9A23-D97EF4A48BB8}" dt="2020-11-15T23:31:18.260" v="687" actId="20577"/>
          <ac:spMkLst>
            <pc:docMk/>
            <pc:sldMk cId="1190033416" sldId="285"/>
            <ac:spMk id="2" creationId="{F4F44BA9-F6C4-4C16-BE9F-5085D14A4900}"/>
          </ac:spMkLst>
        </pc:spChg>
        <pc:spChg chg="del mod">
          <ac:chgData name="Jonas Thompson-McCormick" userId="c8e1bd3d-3d51-46cd-92e4-d71638302bc9" providerId="ADAL" clId="{BCAE37B8-2469-47E0-9A23-D97EF4A48BB8}" dt="2020-11-15T23:31:15.440" v="686" actId="478"/>
          <ac:spMkLst>
            <pc:docMk/>
            <pc:sldMk cId="1190033416" sldId="285"/>
            <ac:spMk id="3" creationId="{67BD3693-184D-4EBB-87DE-1586AFA8466F}"/>
          </ac:spMkLst>
        </pc:spChg>
      </pc:sldChg>
      <pc:sldChg chg="del">
        <pc:chgData name="Jonas Thompson-McCormick" userId="c8e1bd3d-3d51-46cd-92e4-d71638302bc9" providerId="ADAL" clId="{BCAE37B8-2469-47E0-9A23-D97EF4A48BB8}" dt="2020-11-15T23:31:56.209" v="689" actId="2696"/>
        <pc:sldMkLst>
          <pc:docMk/>
          <pc:sldMk cId="1581486178" sldId="286"/>
        </pc:sldMkLst>
      </pc:sldChg>
      <pc:sldChg chg="del">
        <pc:chgData name="Jonas Thompson-McCormick" userId="c8e1bd3d-3d51-46cd-92e4-d71638302bc9" providerId="ADAL" clId="{BCAE37B8-2469-47E0-9A23-D97EF4A48BB8}" dt="2020-11-15T23:32:08.049" v="690" actId="2696"/>
        <pc:sldMkLst>
          <pc:docMk/>
          <pc:sldMk cId="1795748906" sldId="287"/>
        </pc:sldMkLst>
      </pc:sldChg>
      <pc:sldChg chg="modSp del">
        <pc:chgData name="Jonas Thompson-McCormick" userId="c8e1bd3d-3d51-46cd-92e4-d71638302bc9" providerId="ADAL" clId="{BCAE37B8-2469-47E0-9A23-D97EF4A48BB8}" dt="2020-11-15T23:39:46.811" v="735" actId="2696"/>
        <pc:sldMkLst>
          <pc:docMk/>
          <pc:sldMk cId="774767832" sldId="288"/>
        </pc:sldMkLst>
        <pc:spChg chg="mod">
          <ac:chgData name="Jonas Thompson-McCormick" userId="c8e1bd3d-3d51-46cd-92e4-d71638302bc9" providerId="ADAL" clId="{BCAE37B8-2469-47E0-9A23-D97EF4A48BB8}" dt="2020-11-15T23:34:06.164" v="703" actId="20577"/>
          <ac:spMkLst>
            <pc:docMk/>
            <pc:sldMk cId="774767832" sldId="288"/>
            <ac:spMk id="2" creationId="{2EF563C0-F9CD-43B8-B0BC-4BEEACDC00B5}"/>
          </ac:spMkLst>
        </pc:spChg>
        <pc:spChg chg="mod">
          <ac:chgData name="Jonas Thompson-McCormick" userId="c8e1bd3d-3d51-46cd-92e4-d71638302bc9" providerId="ADAL" clId="{BCAE37B8-2469-47E0-9A23-D97EF4A48BB8}" dt="2020-11-15T23:32:41.213" v="695" actId="27636"/>
          <ac:spMkLst>
            <pc:docMk/>
            <pc:sldMk cId="774767832" sldId="288"/>
            <ac:spMk id="3" creationId="{FCB0FC0C-D500-40BE-B9CD-CBA8F8D81B8F}"/>
          </ac:spMkLst>
        </pc:spChg>
      </pc:sldChg>
      <pc:sldChg chg="del modNotesTx">
        <pc:chgData name="Jonas Thompson-McCormick" userId="c8e1bd3d-3d51-46cd-92e4-d71638302bc9" providerId="ADAL" clId="{BCAE37B8-2469-47E0-9A23-D97EF4A48BB8}" dt="2020-11-15T23:35:01.527" v="710" actId="2696"/>
        <pc:sldMkLst>
          <pc:docMk/>
          <pc:sldMk cId="1506815840" sldId="289"/>
        </pc:sldMkLst>
      </pc:sldChg>
      <pc:sldChg chg="del">
        <pc:chgData name="Jonas Thompson-McCormick" userId="c8e1bd3d-3d51-46cd-92e4-d71638302bc9" providerId="ADAL" clId="{BCAE37B8-2469-47E0-9A23-D97EF4A48BB8}" dt="2020-11-15T23:03:09.280" v="342" actId="2696"/>
        <pc:sldMkLst>
          <pc:docMk/>
          <pc:sldMk cId="2148179615" sldId="290"/>
        </pc:sldMkLst>
      </pc:sldChg>
      <pc:sldChg chg="modSp">
        <pc:chgData name="Jonas Thompson-McCormick" userId="c8e1bd3d-3d51-46cd-92e4-d71638302bc9" providerId="ADAL" clId="{BCAE37B8-2469-47E0-9A23-D97EF4A48BB8}" dt="2020-11-16T23:55:57.161" v="4595" actId="2711"/>
        <pc:sldMkLst>
          <pc:docMk/>
          <pc:sldMk cId="2998761981" sldId="291"/>
        </pc:sldMkLst>
        <pc:spChg chg="mod">
          <ac:chgData name="Jonas Thompson-McCormick" userId="c8e1bd3d-3d51-46cd-92e4-d71638302bc9" providerId="ADAL" clId="{BCAE37B8-2469-47E0-9A23-D97EF4A48BB8}" dt="2020-11-16T23:55:57.161" v="4595" actId="2711"/>
          <ac:spMkLst>
            <pc:docMk/>
            <pc:sldMk cId="2998761981" sldId="291"/>
            <ac:spMk id="4" creationId="{91F2F523-CAA2-47E4-810D-A7E59A3CECA2}"/>
          </ac:spMkLst>
        </pc:spChg>
      </pc:sldChg>
      <pc:sldChg chg="modSp">
        <pc:chgData name="Jonas Thompson-McCormick" userId="c8e1bd3d-3d51-46cd-92e4-d71638302bc9" providerId="ADAL" clId="{BCAE37B8-2469-47E0-9A23-D97EF4A48BB8}" dt="2020-11-17T01:16:17.371" v="5961" actId="14100"/>
        <pc:sldMkLst>
          <pc:docMk/>
          <pc:sldMk cId="1849443770" sldId="293"/>
        </pc:sldMkLst>
        <pc:graphicFrameChg chg="mod modGraphic">
          <ac:chgData name="Jonas Thompson-McCormick" userId="c8e1bd3d-3d51-46cd-92e4-d71638302bc9" providerId="ADAL" clId="{BCAE37B8-2469-47E0-9A23-D97EF4A48BB8}" dt="2020-11-17T01:16:17.371" v="5961" actId="14100"/>
          <ac:graphicFrameMkLst>
            <pc:docMk/>
            <pc:sldMk cId="1849443770" sldId="293"/>
            <ac:graphicFrameMk id="7" creationId="{1AFAC41D-7A9D-498E-859F-31D6C4A8BB8F}"/>
          </ac:graphicFrameMkLst>
        </pc:graphicFrameChg>
        <pc:graphicFrameChg chg="mod modGraphic">
          <ac:chgData name="Jonas Thompson-McCormick" userId="c8e1bd3d-3d51-46cd-92e4-d71638302bc9" providerId="ADAL" clId="{BCAE37B8-2469-47E0-9A23-D97EF4A48BB8}" dt="2020-11-17T01:16:08.945" v="5958" actId="1076"/>
          <ac:graphicFrameMkLst>
            <pc:docMk/>
            <pc:sldMk cId="1849443770" sldId="293"/>
            <ac:graphicFrameMk id="8" creationId="{FC2EFE74-2554-414E-B09B-3E680C9E1C18}"/>
          </ac:graphicFrameMkLst>
        </pc:graphicFrameChg>
      </pc:sldChg>
      <pc:sldChg chg="modSp">
        <pc:chgData name="Jonas Thompson-McCormick" userId="c8e1bd3d-3d51-46cd-92e4-d71638302bc9" providerId="ADAL" clId="{BCAE37B8-2469-47E0-9A23-D97EF4A48BB8}" dt="2020-11-17T00:00:34.278" v="4675" actId="404"/>
        <pc:sldMkLst>
          <pc:docMk/>
          <pc:sldMk cId="129138882" sldId="296"/>
        </pc:sldMkLst>
        <pc:spChg chg="mod">
          <ac:chgData name="Jonas Thompson-McCormick" userId="c8e1bd3d-3d51-46cd-92e4-d71638302bc9" providerId="ADAL" clId="{BCAE37B8-2469-47E0-9A23-D97EF4A48BB8}" dt="2020-11-17T00:00:34.278" v="4675" actId="404"/>
          <ac:spMkLst>
            <pc:docMk/>
            <pc:sldMk cId="129138882" sldId="296"/>
            <ac:spMk id="5" creationId="{3CFFD39E-2FB5-4B24-B1E7-A73E9DD67820}"/>
          </ac:spMkLst>
        </pc:spChg>
      </pc:sldChg>
      <pc:sldChg chg="addSp modSp">
        <pc:chgData name="Jonas Thompson-McCormick" userId="c8e1bd3d-3d51-46cd-92e4-d71638302bc9" providerId="ADAL" clId="{BCAE37B8-2469-47E0-9A23-D97EF4A48BB8}" dt="2020-11-17T00:00:16.520" v="4671" actId="1076"/>
        <pc:sldMkLst>
          <pc:docMk/>
          <pc:sldMk cId="145174239" sldId="297"/>
        </pc:sldMkLst>
        <pc:spChg chg="mod">
          <ac:chgData name="Jonas Thompson-McCormick" userId="c8e1bd3d-3d51-46cd-92e4-d71638302bc9" providerId="ADAL" clId="{BCAE37B8-2469-47E0-9A23-D97EF4A48BB8}" dt="2020-11-17T00:00:00.658" v="4669" actId="404"/>
          <ac:spMkLst>
            <pc:docMk/>
            <pc:sldMk cId="145174239" sldId="297"/>
            <ac:spMk id="2" creationId="{BB3BD177-6DFB-4B53-B4C6-20D6A209F39B}"/>
          </ac:spMkLst>
        </pc:spChg>
        <pc:spChg chg="add mod">
          <ac:chgData name="Jonas Thompson-McCormick" userId="c8e1bd3d-3d51-46cd-92e4-d71638302bc9" providerId="ADAL" clId="{BCAE37B8-2469-47E0-9A23-D97EF4A48BB8}" dt="2020-11-17T00:00:16.520" v="4671" actId="1076"/>
          <ac:spMkLst>
            <pc:docMk/>
            <pc:sldMk cId="145174239" sldId="297"/>
            <ac:spMk id="3" creationId="{98DB0412-171F-4972-BA25-F30C76FE0EF6}"/>
          </ac:spMkLst>
        </pc:spChg>
        <pc:picChg chg="mod">
          <ac:chgData name="Jonas Thompson-McCormick" userId="c8e1bd3d-3d51-46cd-92e4-d71638302bc9" providerId="ADAL" clId="{BCAE37B8-2469-47E0-9A23-D97EF4A48BB8}" dt="2020-11-16T22:45:13.291" v="2879" actId="1076"/>
          <ac:picMkLst>
            <pc:docMk/>
            <pc:sldMk cId="145174239" sldId="297"/>
            <ac:picMk id="5" creationId="{D8572A14-3522-4ACF-BCDB-88225680350A}"/>
          </ac:picMkLst>
        </pc:picChg>
      </pc:sldChg>
      <pc:sldChg chg="addSp modSp">
        <pc:chgData name="Jonas Thompson-McCormick" userId="c8e1bd3d-3d51-46cd-92e4-d71638302bc9" providerId="ADAL" clId="{BCAE37B8-2469-47E0-9A23-D97EF4A48BB8}" dt="2020-11-17T15:03:33.450" v="6480" actId="20577"/>
        <pc:sldMkLst>
          <pc:docMk/>
          <pc:sldMk cId="2742593111" sldId="298"/>
        </pc:sldMkLst>
        <pc:spChg chg="mod">
          <ac:chgData name="Jonas Thompson-McCormick" userId="c8e1bd3d-3d51-46cd-92e4-d71638302bc9" providerId="ADAL" clId="{BCAE37B8-2469-47E0-9A23-D97EF4A48BB8}" dt="2020-11-16T23:59:38.483" v="4665" actId="404"/>
          <ac:spMkLst>
            <pc:docMk/>
            <pc:sldMk cId="2742593111" sldId="298"/>
            <ac:spMk id="2" creationId="{AC6C5A1F-971E-47D3-A53E-739FB5339D60}"/>
          </ac:spMkLst>
        </pc:spChg>
        <pc:spChg chg="add mod">
          <ac:chgData name="Jonas Thompson-McCormick" userId="c8e1bd3d-3d51-46cd-92e4-d71638302bc9" providerId="ADAL" clId="{BCAE37B8-2469-47E0-9A23-D97EF4A48BB8}" dt="2020-11-17T15:03:33.450" v="6480" actId="20577"/>
          <ac:spMkLst>
            <pc:docMk/>
            <pc:sldMk cId="2742593111" sldId="298"/>
            <ac:spMk id="4" creationId="{818E8959-1BE5-4637-A172-9EFBB8BF431A}"/>
          </ac:spMkLst>
        </pc:spChg>
      </pc:sldChg>
      <pc:sldChg chg="modSp">
        <pc:chgData name="Jonas Thompson-McCormick" userId="c8e1bd3d-3d51-46cd-92e4-d71638302bc9" providerId="ADAL" clId="{BCAE37B8-2469-47E0-9A23-D97EF4A48BB8}" dt="2020-11-16T23:59:30.255" v="4662" actId="404"/>
        <pc:sldMkLst>
          <pc:docMk/>
          <pc:sldMk cId="616222531" sldId="299"/>
        </pc:sldMkLst>
        <pc:spChg chg="mod">
          <ac:chgData name="Jonas Thompson-McCormick" userId="c8e1bd3d-3d51-46cd-92e4-d71638302bc9" providerId="ADAL" clId="{BCAE37B8-2469-47E0-9A23-D97EF4A48BB8}" dt="2020-11-16T23:59:30.255" v="4662" actId="404"/>
          <ac:spMkLst>
            <pc:docMk/>
            <pc:sldMk cId="616222531" sldId="299"/>
            <ac:spMk id="2" creationId="{65503DFE-AA61-4999-9E0A-816C2885EB2A}"/>
          </ac:spMkLst>
        </pc:spChg>
      </pc:sldChg>
      <pc:sldChg chg="modSp modNotesTx">
        <pc:chgData name="Jonas Thompson-McCormick" userId="c8e1bd3d-3d51-46cd-92e4-d71638302bc9" providerId="ADAL" clId="{BCAE37B8-2469-47E0-9A23-D97EF4A48BB8}" dt="2020-11-16T23:59:05.138" v="4657" actId="404"/>
        <pc:sldMkLst>
          <pc:docMk/>
          <pc:sldMk cId="836681536" sldId="300"/>
        </pc:sldMkLst>
        <pc:spChg chg="mod">
          <ac:chgData name="Jonas Thompson-McCormick" userId="c8e1bd3d-3d51-46cd-92e4-d71638302bc9" providerId="ADAL" clId="{BCAE37B8-2469-47E0-9A23-D97EF4A48BB8}" dt="2020-11-16T23:59:05.138" v="4657" actId="404"/>
          <ac:spMkLst>
            <pc:docMk/>
            <pc:sldMk cId="836681536" sldId="300"/>
            <ac:spMk id="2" creationId="{AC726A9B-BC1B-4F12-A0F5-588966E47659}"/>
          </ac:spMkLst>
        </pc:spChg>
      </pc:sldChg>
      <pc:sldChg chg="modSp">
        <pc:chgData name="Jonas Thompson-McCormick" userId="c8e1bd3d-3d51-46cd-92e4-d71638302bc9" providerId="ADAL" clId="{BCAE37B8-2469-47E0-9A23-D97EF4A48BB8}" dt="2020-11-16T23:58:43.714" v="4652" actId="404"/>
        <pc:sldMkLst>
          <pc:docMk/>
          <pc:sldMk cId="3727149859" sldId="301"/>
        </pc:sldMkLst>
        <pc:spChg chg="mod">
          <ac:chgData name="Jonas Thompson-McCormick" userId="c8e1bd3d-3d51-46cd-92e4-d71638302bc9" providerId="ADAL" clId="{BCAE37B8-2469-47E0-9A23-D97EF4A48BB8}" dt="2020-11-16T23:58:43.714" v="4652" actId="404"/>
          <ac:spMkLst>
            <pc:docMk/>
            <pc:sldMk cId="3727149859" sldId="301"/>
            <ac:spMk id="2" creationId="{B300BCB6-1DCD-486E-A649-346283A6BF29}"/>
          </ac:spMkLst>
        </pc:spChg>
      </pc:sldChg>
      <pc:sldChg chg="modSp">
        <pc:chgData name="Jonas Thompson-McCormick" userId="c8e1bd3d-3d51-46cd-92e4-d71638302bc9" providerId="ADAL" clId="{BCAE37B8-2469-47E0-9A23-D97EF4A48BB8}" dt="2020-11-17T00:00:59.722" v="4679" actId="404"/>
        <pc:sldMkLst>
          <pc:docMk/>
          <pc:sldMk cId="275156386" sldId="302"/>
        </pc:sldMkLst>
        <pc:spChg chg="mod">
          <ac:chgData name="Jonas Thompson-McCormick" userId="c8e1bd3d-3d51-46cd-92e4-d71638302bc9" providerId="ADAL" clId="{BCAE37B8-2469-47E0-9A23-D97EF4A48BB8}" dt="2020-11-17T00:00:59.722" v="4679" actId="404"/>
          <ac:spMkLst>
            <pc:docMk/>
            <pc:sldMk cId="275156386" sldId="302"/>
            <ac:spMk id="2" creationId="{38760D8B-0D44-48E9-9C7C-85E97E51226B}"/>
          </ac:spMkLst>
        </pc:spChg>
      </pc:sldChg>
      <pc:sldChg chg="modSp">
        <pc:chgData name="Jonas Thompson-McCormick" userId="c8e1bd3d-3d51-46cd-92e4-d71638302bc9" providerId="ADAL" clId="{BCAE37B8-2469-47E0-9A23-D97EF4A48BB8}" dt="2020-11-17T00:00:26.402" v="4673" actId="404"/>
        <pc:sldMkLst>
          <pc:docMk/>
          <pc:sldMk cId="3846661244" sldId="303"/>
        </pc:sldMkLst>
        <pc:spChg chg="mod">
          <ac:chgData name="Jonas Thompson-McCormick" userId="c8e1bd3d-3d51-46cd-92e4-d71638302bc9" providerId="ADAL" clId="{BCAE37B8-2469-47E0-9A23-D97EF4A48BB8}" dt="2020-11-17T00:00:26.402" v="4673" actId="404"/>
          <ac:spMkLst>
            <pc:docMk/>
            <pc:sldMk cId="3846661244" sldId="303"/>
            <ac:spMk id="3" creationId="{F4D0B69E-AE6F-4192-8A01-2BA825F68B31}"/>
          </ac:spMkLst>
        </pc:spChg>
      </pc:sldChg>
      <pc:sldChg chg="modSp">
        <pc:chgData name="Jonas Thompson-McCormick" userId="c8e1bd3d-3d51-46cd-92e4-d71638302bc9" providerId="ADAL" clId="{BCAE37B8-2469-47E0-9A23-D97EF4A48BB8}" dt="2020-11-16T23:59:18.300" v="4660" actId="403"/>
        <pc:sldMkLst>
          <pc:docMk/>
          <pc:sldMk cId="2412254839" sldId="305"/>
        </pc:sldMkLst>
        <pc:spChg chg="mod">
          <ac:chgData name="Jonas Thompson-McCormick" userId="c8e1bd3d-3d51-46cd-92e4-d71638302bc9" providerId="ADAL" clId="{BCAE37B8-2469-47E0-9A23-D97EF4A48BB8}" dt="2020-11-16T23:59:18.300" v="4660" actId="403"/>
          <ac:spMkLst>
            <pc:docMk/>
            <pc:sldMk cId="2412254839" sldId="305"/>
            <ac:spMk id="2" creationId="{C93FDFD8-BFB4-4A81-A5F5-1763D558D089}"/>
          </ac:spMkLst>
        </pc:spChg>
      </pc:sldChg>
      <pc:sldChg chg="modSp">
        <pc:chgData name="Jonas Thompson-McCormick" userId="c8e1bd3d-3d51-46cd-92e4-d71638302bc9" providerId="ADAL" clId="{BCAE37B8-2469-47E0-9A23-D97EF4A48BB8}" dt="2020-11-18T18:33:38.534" v="7499" actId="6549"/>
        <pc:sldMkLst>
          <pc:docMk/>
          <pc:sldMk cId="2107720243" sldId="306"/>
        </pc:sldMkLst>
        <pc:spChg chg="mod">
          <ac:chgData name="Jonas Thompson-McCormick" userId="c8e1bd3d-3d51-46cd-92e4-d71638302bc9" providerId="ADAL" clId="{BCAE37B8-2469-47E0-9A23-D97EF4A48BB8}" dt="2020-11-18T18:33:38.534" v="7499" actId="6549"/>
          <ac:spMkLst>
            <pc:docMk/>
            <pc:sldMk cId="2107720243" sldId="306"/>
            <ac:spMk id="3" creationId="{C84325CE-E2E6-4A8F-BDE1-0221B5A75213}"/>
          </ac:spMkLst>
        </pc:spChg>
      </pc:sldChg>
      <pc:sldChg chg="modSp">
        <pc:chgData name="Jonas Thompson-McCormick" userId="c8e1bd3d-3d51-46cd-92e4-d71638302bc9" providerId="ADAL" clId="{BCAE37B8-2469-47E0-9A23-D97EF4A48BB8}" dt="2020-11-16T23:58:56.710" v="4655" actId="27636"/>
        <pc:sldMkLst>
          <pc:docMk/>
          <pc:sldMk cId="3574931716" sldId="307"/>
        </pc:sldMkLst>
        <pc:spChg chg="mod">
          <ac:chgData name="Jonas Thompson-McCormick" userId="c8e1bd3d-3d51-46cd-92e4-d71638302bc9" providerId="ADAL" clId="{BCAE37B8-2469-47E0-9A23-D97EF4A48BB8}" dt="2020-11-16T23:58:56.710" v="4655" actId="27636"/>
          <ac:spMkLst>
            <pc:docMk/>
            <pc:sldMk cId="3574931716" sldId="307"/>
            <ac:spMk id="2" creationId="{EB5215DB-6EC9-41A2-B56A-8FE4242FBD2D}"/>
          </ac:spMkLst>
        </pc:spChg>
        <pc:spChg chg="mod">
          <ac:chgData name="Jonas Thompson-McCormick" userId="c8e1bd3d-3d51-46cd-92e4-d71638302bc9" providerId="ADAL" clId="{BCAE37B8-2469-47E0-9A23-D97EF4A48BB8}" dt="2020-11-16T17:11:13.781" v="959" actId="20577"/>
          <ac:spMkLst>
            <pc:docMk/>
            <pc:sldMk cId="3574931716" sldId="307"/>
            <ac:spMk id="3" creationId="{59488BB4-D3C5-4E65-961A-272AFCDC4162}"/>
          </ac:spMkLst>
        </pc:spChg>
      </pc:sldChg>
      <pc:sldChg chg="modSp modNotesTx">
        <pc:chgData name="Jonas Thompson-McCormick" userId="c8e1bd3d-3d51-46cd-92e4-d71638302bc9" providerId="ADAL" clId="{BCAE37B8-2469-47E0-9A23-D97EF4A48BB8}" dt="2020-11-17T00:54:02.072" v="5785" actId="20578"/>
        <pc:sldMkLst>
          <pc:docMk/>
          <pc:sldMk cId="2295313684" sldId="308"/>
        </pc:sldMkLst>
        <pc:spChg chg="mod">
          <ac:chgData name="Jonas Thompson-McCormick" userId="c8e1bd3d-3d51-46cd-92e4-d71638302bc9" providerId="ADAL" clId="{BCAE37B8-2469-47E0-9A23-D97EF4A48BB8}" dt="2020-11-16T23:58:05.216" v="4639" actId="404"/>
          <ac:spMkLst>
            <pc:docMk/>
            <pc:sldMk cId="2295313684" sldId="308"/>
            <ac:spMk id="2" creationId="{8F9F1164-9E68-48A5-9464-355F7F6A9EED}"/>
          </ac:spMkLst>
        </pc:spChg>
        <pc:spChg chg="mod">
          <ac:chgData name="Jonas Thompson-McCormick" userId="c8e1bd3d-3d51-46cd-92e4-d71638302bc9" providerId="ADAL" clId="{BCAE37B8-2469-47E0-9A23-D97EF4A48BB8}" dt="2020-11-17T00:54:02.072" v="5785" actId="20578"/>
          <ac:spMkLst>
            <pc:docMk/>
            <pc:sldMk cId="2295313684" sldId="308"/>
            <ac:spMk id="3" creationId="{C14D329E-4C51-4241-A681-6E5A2C267636}"/>
          </ac:spMkLst>
        </pc:spChg>
      </pc:sldChg>
      <pc:sldChg chg="modSp add del">
        <pc:chgData name="Jonas Thompson-McCormick" userId="c8e1bd3d-3d51-46cd-92e4-d71638302bc9" providerId="ADAL" clId="{BCAE37B8-2469-47E0-9A23-D97EF4A48BB8}" dt="2020-11-17T15:04:02.421" v="6481" actId="2696"/>
        <pc:sldMkLst>
          <pc:docMk/>
          <pc:sldMk cId="621935579" sldId="309"/>
        </pc:sldMkLst>
        <pc:spChg chg="mod">
          <ac:chgData name="Jonas Thompson-McCormick" userId="c8e1bd3d-3d51-46cd-92e4-d71638302bc9" providerId="ADAL" clId="{BCAE37B8-2469-47E0-9A23-D97EF4A48BB8}" dt="2020-11-17T00:50:07.635" v="5777"/>
          <ac:spMkLst>
            <pc:docMk/>
            <pc:sldMk cId="621935579" sldId="309"/>
            <ac:spMk id="3" creationId="{48EA7796-84FE-4D28-8830-1CE2D4839009}"/>
          </ac:spMkLst>
        </pc:spChg>
      </pc:sldChg>
      <pc:sldChg chg="modSp add">
        <pc:chgData name="Jonas Thompson-McCormick" userId="c8e1bd3d-3d51-46cd-92e4-d71638302bc9" providerId="ADAL" clId="{BCAE37B8-2469-47E0-9A23-D97EF4A48BB8}" dt="2020-11-18T20:12:17.927" v="7552" actId="20577"/>
        <pc:sldMkLst>
          <pc:docMk/>
          <pc:sldMk cId="2668794895" sldId="310"/>
        </pc:sldMkLst>
        <pc:spChg chg="mod">
          <ac:chgData name="Jonas Thompson-McCormick" userId="c8e1bd3d-3d51-46cd-92e4-d71638302bc9" providerId="ADAL" clId="{BCAE37B8-2469-47E0-9A23-D97EF4A48BB8}" dt="2020-11-18T20:12:17.927" v="7552" actId="20577"/>
          <ac:spMkLst>
            <pc:docMk/>
            <pc:sldMk cId="2668794895" sldId="310"/>
            <ac:spMk id="2" creationId="{12ABCFF1-868E-45D2-8418-013265A32590}"/>
          </ac:spMkLst>
        </pc:spChg>
        <pc:spChg chg="mod">
          <ac:chgData name="Jonas Thompson-McCormick" userId="c8e1bd3d-3d51-46cd-92e4-d71638302bc9" providerId="ADAL" clId="{BCAE37B8-2469-47E0-9A23-D97EF4A48BB8}" dt="2020-11-18T18:38:23.744" v="7502" actId="2"/>
          <ac:spMkLst>
            <pc:docMk/>
            <pc:sldMk cId="2668794895" sldId="310"/>
            <ac:spMk id="3" creationId="{F0F0EBA9-EC2D-40EA-BE0E-F12B106676AA}"/>
          </ac:spMkLst>
        </pc:spChg>
      </pc:sldChg>
      <pc:sldChg chg="modSp add del">
        <pc:chgData name="Jonas Thompson-McCormick" userId="c8e1bd3d-3d51-46cd-92e4-d71638302bc9" providerId="ADAL" clId="{BCAE37B8-2469-47E0-9A23-D97EF4A48BB8}" dt="2020-11-16T23:51:36.248" v="4560" actId="2696"/>
        <pc:sldMkLst>
          <pc:docMk/>
          <pc:sldMk cId="1515834168" sldId="311"/>
        </pc:sldMkLst>
        <pc:spChg chg="mod">
          <ac:chgData name="Jonas Thompson-McCormick" userId="c8e1bd3d-3d51-46cd-92e4-d71638302bc9" providerId="ADAL" clId="{BCAE37B8-2469-47E0-9A23-D97EF4A48BB8}" dt="2020-11-15T23:04:48.611" v="387" actId="20577"/>
          <ac:spMkLst>
            <pc:docMk/>
            <pc:sldMk cId="1515834168" sldId="311"/>
            <ac:spMk id="2" creationId="{C8860FD9-404E-4656-9C63-48E3527239A0}"/>
          </ac:spMkLst>
        </pc:spChg>
        <pc:spChg chg="mod">
          <ac:chgData name="Jonas Thompson-McCormick" userId="c8e1bd3d-3d51-46cd-92e4-d71638302bc9" providerId="ADAL" clId="{BCAE37B8-2469-47E0-9A23-D97EF4A48BB8}" dt="2020-11-16T23:51:03.721" v="4559" actId="27636"/>
          <ac:spMkLst>
            <pc:docMk/>
            <pc:sldMk cId="1515834168" sldId="311"/>
            <ac:spMk id="3" creationId="{64A3FDD2-86C2-48E9-8FCB-B8D8EF85F125}"/>
          </ac:spMkLst>
        </pc:spChg>
      </pc:sldChg>
      <pc:sldChg chg="add del">
        <pc:chgData name="Jonas Thompson-McCormick" userId="c8e1bd3d-3d51-46cd-92e4-d71638302bc9" providerId="ADAL" clId="{BCAE37B8-2469-47E0-9A23-D97EF4A48BB8}" dt="2020-11-15T23:10:19.199" v="504" actId="2696"/>
        <pc:sldMkLst>
          <pc:docMk/>
          <pc:sldMk cId="1051274181" sldId="312"/>
        </pc:sldMkLst>
      </pc:sldChg>
      <pc:sldChg chg="modSp add ord modNotesTx">
        <pc:chgData name="Jonas Thompson-McCormick" userId="c8e1bd3d-3d51-46cd-92e4-d71638302bc9" providerId="ADAL" clId="{BCAE37B8-2469-47E0-9A23-D97EF4A48BB8}" dt="2020-11-18T20:38:00.573" v="7587"/>
        <pc:sldMkLst>
          <pc:docMk/>
          <pc:sldMk cId="3174396062" sldId="313"/>
        </pc:sldMkLst>
        <pc:spChg chg="mod">
          <ac:chgData name="Jonas Thompson-McCormick" userId="c8e1bd3d-3d51-46cd-92e4-d71638302bc9" providerId="ADAL" clId="{BCAE37B8-2469-47E0-9A23-D97EF4A48BB8}" dt="2020-11-16T23:57:07.658" v="4620" actId="404"/>
          <ac:spMkLst>
            <pc:docMk/>
            <pc:sldMk cId="3174396062" sldId="313"/>
            <ac:spMk id="2" creationId="{124E36EB-D2D2-45D8-99AD-B337B3DC5BD9}"/>
          </ac:spMkLst>
        </pc:spChg>
        <pc:picChg chg="mod modCrop">
          <ac:chgData name="Jonas Thompson-McCormick" userId="c8e1bd3d-3d51-46cd-92e4-d71638302bc9" providerId="ADAL" clId="{BCAE37B8-2469-47E0-9A23-D97EF4A48BB8}" dt="2020-11-16T22:23:20.421" v="2505" actId="1076"/>
          <ac:picMkLst>
            <pc:docMk/>
            <pc:sldMk cId="3174396062" sldId="313"/>
            <ac:picMk id="5" creationId="{7E6DD6F7-52CB-4E30-9601-1774B5249532}"/>
          </ac:picMkLst>
        </pc:picChg>
      </pc:sldChg>
      <pc:sldChg chg="modSp add ord modNotesTx">
        <pc:chgData name="Jonas Thompson-McCormick" userId="c8e1bd3d-3d51-46cd-92e4-d71638302bc9" providerId="ADAL" clId="{BCAE37B8-2469-47E0-9A23-D97EF4A48BB8}" dt="2020-11-16T23:56:20.821" v="4603" actId="2711"/>
        <pc:sldMkLst>
          <pc:docMk/>
          <pc:sldMk cId="4270313016" sldId="314"/>
        </pc:sldMkLst>
        <pc:spChg chg="mod">
          <ac:chgData name="Jonas Thompson-McCormick" userId="c8e1bd3d-3d51-46cd-92e4-d71638302bc9" providerId="ADAL" clId="{BCAE37B8-2469-47E0-9A23-D97EF4A48BB8}" dt="2020-11-16T23:56:20.821" v="4603" actId="2711"/>
          <ac:spMkLst>
            <pc:docMk/>
            <pc:sldMk cId="4270313016" sldId="314"/>
            <ac:spMk id="2" creationId="{B073783D-84CA-4164-90BD-3035A4D29B91}"/>
          </ac:spMkLst>
        </pc:spChg>
        <pc:picChg chg="mod modCrop">
          <ac:chgData name="Jonas Thompson-McCormick" userId="c8e1bd3d-3d51-46cd-92e4-d71638302bc9" providerId="ADAL" clId="{BCAE37B8-2469-47E0-9A23-D97EF4A48BB8}" dt="2020-11-16T21:53:30.082" v="2010" actId="1076"/>
          <ac:picMkLst>
            <pc:docMk/>
            <pc:sldMk cId="4270313016" sldId="314"/>
            <ac:picMk id="6" creationId="{14DF1A4E-39AD-4958-B16C-61487BBDDEED}"/>
          </ac:picMkLst>
        </pc:picChg>
      </pc:sldChg>
      <pc:sldChg chg="modSp add ord modNotesTx">
        <pc:chgData name="Jonas Thompson-McCormick" userId="c8e1bd3d-3d51-46cd-92e4-d71638302bc9" providerId="ADAL" clId="{BCAE37B8-2469-47E0-9A23-D97EF4A48BB8}" dt="2020-11-18T15:23:57.498" v="7498" actId="20577"/>
        <pc:sldMkLst>
          <pc:docMk/>
          <pc:sldMk cId="1667752086" sldId="315"/>
        </pc:sldMkLst>
        <pc:spChg chg="mod">
          <ac:chgData name="Jonas Thompson-McCormick" userId="c8e1bd3d-3d51-46cd-92e4-d71638302bc9" providerId="ADAL" clId="{BCAE37B8-2469-47E0-9A23-D97EF4A48BB8}" dt="2020-11-17T14:56:06.709" v="6383" actId="1076"/>
          <ac:spMkLst>
            <pc:docMk/>
            <pc:sldMk cId="1667752086" sldId="315"/>
            <ac:spMk id="2" creationId="{169F92B7-29B2-4EFB-9C6C-794D333D8E62}"/>
          </ac:spMkLst>
        </pc:spChg>
        <pc:spChg chg="mod">
          <ac:chgData name="Jonas Thompson-McCormick" userId="c8e1bd3d-3d51-46cd-92e4-d71638302bc9" providerId="ADAL" clId="{BCAE37B8-2469-47E0-9A23-D97EF4A48BB8}" dt="2020-11-18T15:23:57.498" v="7498" actId="20577"/>
          <ac:spMkLst>
            <pc:docMk/>
            <pc:sldMk cId="1667752086" sldId="315"/>
            <ac:spMk id="3" creationId="{6999889A-010E-4CE7-BEE1-DD7B799D541B}"/>
          </ac:spMkLst>
        </pc:spChg>
      </pc:sldChg>
      <pc:sldChg chg="modSp add ord">
        <pc:chgData name="Jonas Thompson-McCormick" userId="c8e1bd3d-3d51-46cd-92e4-d71638302bc9" providerId="ADAL" clId="{BCAE37B8-2469-47E0-9A23-D97EF4A48BB8}" dt="2020-11-18T15:22:20.296" v="7494" actId="20577"/>
        <pc:sldMkLst>
          <pc:docMk/>
          <pc:sldMk cId="4218019661" sldId="316"/>
        </pc:sldMkLst>
        <pc:spChg chg="mod">
          <ac:chgData name="Jonas Thompson-McCormick" userId="c8e1bd3d-3d51-46cd-92e4-d71638302bc9" providerId="ADAL" clId="{BCAE37B8-2469-47E0-9A23-D97EF4A48BB8}" dt="2020-11-16T23:57:26.373" v="4625" actId="404"/>
          <ac:spMkLst>
            <pc:docMk/>
            <pc:sldMk cId="4218019661" sldId="316"/>
            <ac:spMk id="2" creationId="{4D4518CC-CC91-4A14-B337-91C5C5CF6AF4}"/>
          </ac:spMkLst>
        </pc:spChg>
        <pc:spChg chg="mod">
          <ac:chgData name="Jonas Thompson-McCormick" userId="c8e1bd3d-3d51-46cd-92e4-d71638302bc9" providerId="ADAL" clId="{BCAE37B8-2469-47E0-9A23-D97EF4A48BB8}" dt="2020-11-18T15:22:20.296" v="7494" actId="20577"/>
          <ac:spMkLst>
            <pc:docMk/>
            <pc:sldMk cId="4218019661" sldId="316"/>
            <ac:spMk id="3" creationId="{FA189088-5A51-48F0-B376-2B6E7B58C3EA}"/>
          </ac:spMkLst>
        </pc:spChg>
      </pc:sldChg>
      <pc:sldChg chg="modSp add ord">
        <pc:chgData name="Jonas Thompson-McCormick" userId="c8e1bd3d-3d51-46cd-92e4-d71638302bc9" providerId="ADAL" clId="{BCAE37B8-2469-47E0-9A23-D97EF4A48BB8}" dt="2020-11-17T14:31:45.728" v="6099" actId="404"/>
        <pc:sldMkLst>
          <pc:docMk/>
          <pc:sldMk cId="1559741663" sldId="317"/>
        </pc:sldMkLst>
        <pc:spChg chg="mod">
          <ac:chgData name="Jonas Thompson-McCormick" userId="c8e1bd3d-3d51-46cd-92e4-d71638302bc9" providerId="ADAL" clId="{BCAE37B8-2469-47E0-9A23-D97EF4A48BB8}" dt="2020-11-16T23:54:30.959" v="4572" actId="404"/>
          <ac:spMkLst>
            <pc:docMk/>
            <pc:sldMk cId="1559741663" sldId="317"/>
            <ac:spMk id="2" creationId="{F4D1D6CE-9D2D-4FDC-B4B3-3C2A0A0DFD4E}"/>
          </ac:spMkLst>
        </pc:spChg>
        <pc:spChg chg="mod">
          <ac:chgData name="Jonas Thompson-McCormick" userId="c8e1bd3d-3d51-46cd-92e4-d71638302bc9" providerId="ADAL" clId="{BCAE37B8-2469-47E0-9A23-D97EF4A48BB8}" dt="2020-11-17T14:31:45.728" v="6099" actId="404"/>
          <ac:spMkLst>
            <pc:docMk/>
            <pc:sldMk cId="1559741663" sldId="317"/>
            <ac:spMk id="3" creationId="{39B99137-1699-4A7A-92DA-464D70749A76}"/>
          </ac:spMkLst>
        </pc:spChg>
      </pc:sldChg>
      <pc:sldChg chg="modSp add ord">
        <pc:chgData name="Jonas Thompson-McCormick" userId="c8e1bd3d-3d51-46cd-92e4-d71638302bc9" providerId="ADAL" clId="{BCAE37B8-2469-47E0-9A23-D97EF4A48BB8}" dt="2020-11-18T13:34:40.630" v="6524"/>
        <pc:sldMkLst>
          <pc:docMk/>
          <pc:sldMk cId="1042393408" sldId="318"/>
        </pc:sldMkLst>
        <pc:spChg chg="mod">
          <ac:chgData name="Jonas Thompson-McCormick" userId="c8e1bd3d-3d51-46cd-92e4-d71638302bc9" providerId="ADAL" clId="{BCAE37B8-2469-47E0-9A23-D97EF4A48BB8}" dt="2020-11-16T23:56:09.015" v="4598" actId="404"/>
          <ac:spMkLst>
            <pc:docMk/>
            <pc:sldMk cId="1042393408" sldId="318"/>
            <ac:spMk id="2" creationId="{76252BC1-2B5B-4CB3-BAD3-A4BA030E8788}"/>
          </ac:spMkLst>
        </pc:spChg>
        <pc:spChg chg="mod">
          <ac:chgData name="Jonas Thompson-McCormick" userId="c8e1bd3d-3d51-46cd-92e4-d71638302bc9" providerId="ADAL" clId="{BCAE37B8-2469-47E0-9A23-D97EF4A48BB8}" dt="2020-11-18T13:34:40.630" v="6524"/>
          <ac:spMkLst>
            <pc:docMk/>
            <pc:sldMk cId="1042393408" sldId="318"/>
            <ac:spMk id="3" creationId="{A785EE4A-E2DD-4CE1-8D21-A1EF3350A127}"/>
          </ac:spMkLst>
        </pc:spChg>
      </pc:sldChg>
      <pc:sldChg chg="modSp add del">
        <pc:chgData name="Jonas Thompson-McCormick" userId="c8e1bd3d-3d51-46cd-92e4-d71638302bc9" providerId="ADAL" clId="{BCAE37B8-2469-47E0-9A23-D97EF4A48BB8}" dt="2020-11-16T21:33:07.258" v="1653" actId="2696"/>
        <pc:sldMkLst>
          <pc:docMk/>
          <pc:sldMk cId="3721757346" sldId="319"/>
        </pc:sldMkLst>
        <pc:spChg chg="mod">
          <ac:chgData name="Jonas Thompson-McCormick" userId="c8e1bd3d-3d51-46cd-92e4-d71638302bc9" providerId="ADAL" clId="{BCAE37B8-2469-47E0-9A23-D97EF4A48BB8}" dt="2020-11-16T21:32:52.464" v="1652" actId="27636"/>
          <ac:spMkLst>
            <pc:docMk/>
            <pc:sldMk cId="3721757346" sldId="319"/>
            <ac:spMk id="3" creationId="{FB099D5A-60C3-4893-ADAC-B9867E2B33A6}"/>
          </ac:spMkLst>
        </pc:spChg>
      </pc:sldChg>
      <pc:sldChg chg="modSp add del ord">
        <pc:chgData name="Jonas Thompson-McCormick" userId="c8e1bd3d-3d51-46cd-92e4-d71638302bc9" providerId="ADAL" clId="{BCAE37B8-2469-47E0-9A23-D97EF4A48BB8}" dt="2020-11-16T21:32:32.848" v="1650" actId="2696"/>
        <pc:sldMkLst>
          <pc:docMk/>
          <pc:sldMk cId="1431902653" sldId="320"/>
        </pc:sldMkLst>
        <pc:spChg chg="mod">
          <ac:chgData name="Jonas Thompson-McCormick" userId="c8e1bd3d-3d51-46cd-92e4-d71638302bc9" providerId="ADAL" clId="{BCAE37B8-2469-47E0-9A23-D97EF4A48BB8}" dt="2020-11-16T17:12:55.653" v="963" actId="6549"/>
          <ac:spMkLst>
            <pc:docMk/>
            <pc:sldMk cId="1431902653" sldId="320"/>
            <ac:spMk id="2" creationId="{D94A5A7F-42B7-4DD9-9C72-4403C6F2260E}"/>
          </ac:spMkLst>
        </pc:spChg>
        <pc:spChg chg="mod">
          <ac:chgData name="Jonas Thompson-McCormick" userId="c8e1bd3d-3d51-46cd-92e4-d71638302bc9" providerId="ADAL" clId="{BCAE37B8-2469-47E0-9A23-D97EF4A48BB8}" dt="2020-11-16T21:31:57.045" v="1647"/>
          <ac:spMkLst>
            <pc:docMk/>
            <pc:sldMk cId="1431902653" sldId="320"/>
            <ac:spMk id="3" creationId="{90DF5E94-84EB-46CE-82C4-AAAEDC9700E4}"/>
          </ac:spMkLst>
        </pc:spChg>
      </pc:sldChg>
      <pc:sldChg chg="modSp add del ord">
        <pc:chgData name="Jonas Thompson-McCormick" userId="c8e1bd3d-3d51-46cd-92e4-d71638302bc9" providerId="ADAL" clId="{BCAE37B8-2469-47E0-9A23-D97EF4A48BB8}" dt="2020-11-16T22:21:34.139" v="2448" actId="2696"/>
        <pc:sldMkLst>
          <pc:docMk/>
          <pc:sldMk cId="1966969036" sldId="321"/>
        </pc:sldMkLst>
        <pc:spChg chg="mod">
          <ac:chgData name="Jonas Thompson-McCormick" userId="c8e1bd3d-3d51-46cd-92e4-d71638302bc9" providerId="ADAL" clId="{BCAE37B8-2469-47E0-9A23-D97EF4A48BB8}" dt="2020-11-16T22:19:50.758" v="2374" actId="20577"/>
          <ac:spMkLst>
            <pc:docMk/>
            <pc:sldMk cId="1966969036" sldId="321"/>
            <ac:spMk id="2" creationId="{7F8CF644-F656-4204-BB87-CE8326DCD2E1}"/>
          </ac:spMkLst>
        </pc:spChg>
        <pc:spChg chg="mod">
          <ac:chgData name="Jonas Thompson-McCormick" userId="c8e1bd3d-3d51-46cd-92e4-d71638302bc9" providerId="ADAL" clId="{BCAE37B8-2469-47E0-9A23-D97EF4A48BB8}" dt="2020-11-16T22:21:17.216" v="2439" actId="27636"/>
          <ac:spMkLst>
            <pc:docMk/>
            <pc:sldMk cId="1966969036" sldId="321"/>
            <ac:spMk id="3" creationId="{F20FAA55-94A4-48E3-9A74-7EFB30F579E3}"/>
          </ac:spMkLst>
        </pc:spChg>
      </pc:sldChg>
      <pc:sldChg chg="modSp add">
        <pc:chgData name="Jonas Thompson-McCormick" userId="c8e1bd3d-3d51-46cd-92e4-d71638302bc9" providerId="ADAL" clId="{BCAE37B8-2469-47E0-9A23-D97EF4A48BB8}" dt="2020-11-17T14:34:20.808" v="6106" actId="113"/>
        <pc:sldMkLst>
          <pc:docMk/>
          <pc:sldMk cId="577351095" sldId="322"/>
        </pc:sldMkLst>
        <pc:spChg chg="mod">
          <ac:chgData name="Jonas Thompson-McCormick" userId="c8e1bd3d-3d51-46cd-92e4-d71638302bc9" providerId="ADAL" clId="{BCAE37B8-2469-47E0-9A23-D97EF4A48BB8}" dt="2020-11-16T23:54:53.808" v="4577" actId="404"/>
          <ac:spMkLst>
            <pc:docMk/>
            <pc:sldMk cId="577351095" sldId="322"/>
            <ac:spMk id="2" creationId="{35EB1DB6-E991-4BEE-AB89-54D5FE9B1C20}"/>
          </ac:spMkLst>
        </pc:spChg>
        <pc:spChg chg="mod">
          <ac:chgData name="Jonas Thompson-McCormick" userId="c8e1bd3d-3d51-46cd-92e4-d71638302bc9" providerId="ADAL" clId="{BCAE37B8-2469-47E0-9A23-D97EF4A48BB8}" dt="2020-11-17T14:34:20.808" v="6106" actId="113"/>
          <ac:spMkLst>
            <pc:docMk/>
            <pc:sldMk cId="577351095" sldId="322"/>
            <ac:spMk id="3" creationId="{3E0A0D8F-CDAE-4FE6-B9FC-4E8207486720}"/>
          </ac:spMkLst>
        </pc:spChg>
      </pc:sldChg>
      <pc:sldChg chg="modSp add ord">
        <pc:chgData name="Jonas Thompson-McCormick" userId="c8e1bd3d-3d51-46cd-92e4-d71638302bc9" providerId="ADAL" clId="{BCAE37B8-2469-47E0-9A23-D97EF4A48BB8}" dt="2020-11-18T20:36:39.166" v="7585" actId="20577"/>
        <pc:sldMkLst>
          <pc:docMk/>
          <pc:sldMk cId="2763211223" sldId="323"/>
        </pc:sldMkLst>
        <pc:spChg chg="mod">
          <ac:chgData name="Jonas Thompson-McCormick" userId="c8e1bd3d-3d51-46cd-92e4-d71638302bc9" providerId="ADAL" clId="{BCAE37B8-2469-47E0-9A23-D97EF4A48BB8}" dt="2020-11-18T20:35:54.861" v="7575" actId="14100"/>
          <ac:spMkLst>
            <pc:docMk/>
            <pc:sldMk cId="2763211223" sldId="323"/>
            <ac:spMk id="2" creationId="{DAB92FEC-6A9B-4779-B0B4-967AEF2E0091}"/>
          </ac:spMkLst>
        </pc:spChg>
        <pc:spChg chg="mod">
          <ac:chgData name="Jonas Thompson-McCormick" userId="c8e1bd3d-3d51-46cd-92e4-d71638302bc9" providerId="ADAL" clId="{BCAE37B8-2469-47E0-9A23-D97EF4A48BB8}" dt="2020-11-18T20:36:39.166" v="7585" actId="20577"/>
          <ac:spMkLst>
            <pc:docMk/>
            <pc:sldMk cId="2763211223" sldId="323"/>
            <ac:spMk id="3" creationId="{8D144A7E-A31B-4F16-9016-86B7F9BFCA7C}"/>
          </ac:spMkLst>
        </pc:spChg>
      </pc:sldChg>
      <pc:sldChg chg="modSp add del">
        <pc:chgData name="Jonas Thompson-McCormick" userId="c8e1bd3d-3d51-46cd-92e4-d71638302bc9" providerId="ADAL" clId="{BCAE37B8-2469-47E0-9A23-D97EF4A48BB8}" dt="2020-11-16T21:29:54.764" v="1630" actId="2696"/>
        <pc:sldMkLst>
          <pc:docMk/>
          <pc:sldMk cId="3775575359" sldId="324"/>
        </pc:sldMkLst>
        <pc:spChg chg="mod">
          <ac:chgData name="Jonas Thompson-McCormick" userId="c8e1bd3d-3d51-46cd-92e4-d71638302bc9" providerId="ADAL" clId="{BCAE37B8-2469-47E0-9A23-D97EF4A48BB8}" dt="2020-11-16T21:25:08.186" v="1547" actId="1076"/>
          <ac:spMkLst>
            <pc:docMk/>
            <pc:sldMk cId="3775575359" sldId="324"/>
            <ac:spMk id="2" creationId="{640E04F1-62A8-44EE-A4AB-BF27B0452A8B}"/>
          </ac:spMkLst>
        </pc:spChg>
        <pc:spChg chg="mod">
          <ac:chgData name="Jonas Thompson-McCormick" userId="c8e1bd3d-3d51-46cd-92e4-d71638302bc9" providerId="ADAL" clId="{BCAE37B8-2469-47E0-9A23-D97EF4A48BB8}" dt="2020-11-16T21:26:54.512" v="1582" actId="20577"/>
          <ac:spMkLst>
            <pc:docMk/>
            <pc:sldMk cId="3775575359" sldId="324"/>
            <ac:spMk id="3" creationId="{BABA1CB7-332E-4758-8F2F-C1B3FB508A77}"/>
          </ac:spMkLst>
        </pc:spChg>
      </pc:sldChg>
      <pc:sldChg chg="modSp add ord modNotesTx">
        <pc:chgData name="Jonas Thompson-McCormick" userId="c8e1bd3d-3d51-46cd-92e4-d71638302bc9" providerId="ADAL" clId="{BCAE37B8-2469-47E0-9A23-D97EF4A48BB8}" dt="2020-11-18T15:16:11.084" v="7433" actId="113"/>
        <pc:sldMkLst>
          <pc:docMk/>
          <pc:sldMk cId="3238285198" sldId="325"/>
        </pc:sldMkLst>
        <pc:spChg chg="mod">
          <ac:chgData name="Jonas Thompson-McCormick" userId="c8e1bd3d-3d51-46cd-92e4-d71638302bc9" providerId="ADAL" clId="{BCAE37B8-2469-47E0-9A23-D97EF4A48BB8}" dt="2020-11-17T14:35:29.925" v="6124" actId="20577"/>
          <ac:spMkLst>
            <pc:docMk/>
            <pc:sldMk cId="3238285198" sldId="325"/>
            <ac:spMk id="2" creationId="{50226BA0-53FA-423D-AF5D-38812D7B2D6A}"/>
          </ac:spMkLst>
        </pc:spChg>
        <pc:spChg chg="mod">
          <ac:chgData name="Jonas Thompson-McCormick" userId="c8e1bd3d-3d51-46cd-92e4-d71638302bc9" providerId="ADAL" clId="{BCAE37B8-2469-47E0-9A23-D97EF4A48BB8}" dt="2020-11-18T15:16:11.084" v="7433" actId="113"/>
          <ac:spMkLst>
            <pc:docMk/>
            <pc:sldMk cId="3238285198" sldId="325"/>
            <ac:spMk id="3" creationId="{3E7A7B1F-E126-4B99-B7BC-668FA4790A59}"/>
          </ac:spMkLst>
        </pc:spChg>
      </pc:sldChg>
      <pc:sldChg chg="modSp add">
        <pc:chgData name="Jonas Thompson-McCormick" userId="c8e1bd3d-3d51-46cd-92e4-d71638302bc9" providerId="ADAL" clId="{BCAE37B8-2469-47E0-9A23-D97EF4A48BB8}" dt="2020-11-18T15:16:36.371" v="7434" actId="113"/>
        <pc:sldMkLst>
          <pc:docMk/>
          <pc:sldMk cId="3864906172" sldId="326"/>
        </pc:sldMkLst>
        <pc:spChg chg="mod">
          <ac:chgData name="Jonas Thompson-McCormick" userId="c8e1bd3d-3d51-46cd-92e4-d71638302bc9" providerId="ADAL" clId="{BCAE37B8-2469-47E0-9A23-D97EF4A48BB8}" dt="2020-11-17T14:35:35.586" v="6128" actId="20577"/>
          <ac:spMkLst>
            <pc:docMk/>
            <pc:sldMk cId="3864906172" sldId="326"/>
            <ac:spMk id="2" creationId="{C4A7F419-5887-499B-8196-53AC9C588301}"/>
          </ac:spMkLst>
        </pc:spChg>
        <pc:spChg chg="mod">
          <ac:chgData name="Jonas Thompson-McCormick" userId="c8e1bd3d-3d51-46cd-92e4-d71638302bc9" providerId="ADAL" clId="{BCAE37B8-2469-47E0-9A23-D97EF4A48BB8}" dt="2020-11-18T15:16:36.371" v="7434" actId="113"/>
          <ac:spMkLst>
            <pc:docMk/>
            <pc:sldMk cId="3864906172" sldId="326"/>
            <ac:spMk id="3" creationId="{D230DDF1-D3CD-4A66-B334-076141F248B2}"/>
          </ac:spMkLst>
        </pc:spChg>
      </pc:sldChg>
      <pc:sldChg chg="modSp add del ord">
        <pc:chgData name="Jonas Thompson-McCormick" userId="c8e1bd3d-3d51-46cd-92e4-d71638302bc9" providerId="ADAL" clId="{BCAE37B8-2469-47E0-9A23-D97EF4A48BB8}" dt="2020-11-16T22:49:35.833" v="2919" actId="2696"/>
        <pc:sldMkLst>
          <pc:docMk/>
          <pc:sldMk cId="381222303" sldId="327"/>
        </pc:sldMkLst>
        <pc:spChg chg="mod">
          <ac:chgData name="Jonas Thompson-McCormick" userId="c8e1bd3d-3d51-46cd-92e4-d71638302bc9" providerId="ADAL" clId="{BCAE37B8-2469-47E0-9A23-D97EF4A48BB8}" dt="2020-11-16T22:49:29.878" v="2915" actId="27636"/>
          <ac:spMkLst>
            <pc:docMk/>
            <pc:sldMk cId="381222303" sldId="327"/>
            <ac:spMk id="3" creationId="{201526D7-39FE-4247-95C0-85C6C444FE20}"/>
          </ac:spMkLst>
        </pc:spChg>
      </pc:sldChg>
      <pc:sldChg chg="modSp add del">
        <pc:chgData name="Jonas Thompson-McCormick" userId="c8e1bd3d-3d51-46cd-92e4-d71638302bc9" providerId="ADAL" clId="{BCAE37B8-2469-47E0-9A23-D97EF4A48BB8}" dt="2020-11-16T22:47:24.702" v="2909" actId="2696"/>
        <pc:sldMkLst>
          <pc:docMk/>
          <pc:sldMk cId="1730199885" sldId="328"/>
        </pc:sldMkLst>
        <pc:spChg chg="mod">
          <ac:chgData name="Jonas Thompson-McCormick" userId="c8e1bd3d-3d51-46cd-92e4-d71638302bc9" providerId="ADAL" clId="{BCAE37B8-2469-47E0-9A23-D97EF4A48BB8}" dt="2020-11-16T22:47:19.544" v="2904"/>
          <ac:spMkLst>
            <pc:docMk/>
            <pc:sldMk cId="1730199885" sldId="328"/>
            <ac:spMk id="3" creationId="{193B8A74-DA21-4745-8F60-5AF6E83BBA9E}"/>
          </ac:spMkLst>
        </pc:spChg>
      </pc:sldChg>
      <pc:sldChg chg="modSp add del ord">
        <pc:chgData name="Jonas Thompson-McCormick" userId="c8e1bd3d-3d51-46cd-92e4-d71638302bc9" providerId="ADAL" clId="{BCAE37B8-2469-47E0-9A23-D97EF4A48BB8}" dt="2020-11-16T22:29:58.235" v="2649" actId="2696"/>
        <pc:sldMkLst>
          <pc:docMk/>
          <pc:sldMk cId="4220038881" sldId="329"/>
        </pc:sldMkLst>
        <pc:spChg chg="mod">
          <ac:chgData name="Jonas Thompson-McCormick" userId="c8e1bd3d-3d51-46cd-92e4-d71638302bc9" providerId="ADAL" clId="{BCAE37B8-2469-47E0-9A23-D97EF4A48BB8}" dt="2020-11-16T22:29:42.505" v="2644"/>
          <ac:spMkLst>
            <pc:docMk/>
            <pc:sldMk cId="4220038881" sldId="329"/>
            <ac:spMk id="3" creationId="{DAFB335D-3E5E-4940-AD82-19DDA567040F}"/>
          </ac:spMkLst>
        </pc:spChg>
      </pc:sldChg>
      <pc:sldChg chg="modSp add del ord">
        <pc:chgData name="Jonas Thompson-McCormick" userId="c8e1bd3d-3d51-46cd-92e4-d71638302bc9" providerId="ADAL" clId="{BCAE37B8-2469-47E0-9A23-D97EF4A48BB8}" dt="2020-11-16T22:26:22.755" v="2561" actId="2696"/>
        <pc:sldMkLst>
          <pc:docMk/>
          <pc:sldMk cId="2421186566" sldId="330"/>
        </pc:sldMkLst>
        <pc:spChg chg="mod">
          <ac:chgData name="Jonas Thompson-McCormick" userId="c8e1bd3d-3d51-46cd-92e4-d71638302bc9" providerId="ADAL" clId="{BCAE37B8-2469-47E0-9A23-D97EF4A48BB8}" dt="2020-11-16T22:21:56.994" v="2460" actId="20577"/>
          <ac:spMkLst>
            <pc:docMk/>
            <pc:sldMk cId="2421186566" sldId="330"/>
            <ac:spMk id="2" creationId="{2520896A-2C99-4325-B2F2-302EBE4B775C}"/>
          </ac:spMkLst>
        </pc:spChg>
        <pc:spChg chg="mod">
          <ac:chgData name="Jonas Thompson-McCormick" userId="c8e1bd3d-3d51-46cd-92e4-d71638302bc9" providerId="ADAL" clId="{BCAE37B8-2469-47E0-9A23-D97EF4A48BB8}" dt="2020-11-16T22:26:00.348" v="2546"/>
          <ac:spMkLst>
            <pc:docMk/>
            <pc:sldMk cId="2421186566" sldId="330"/>
            <ac:spMk id="3" creationId="{607B563D-A507-4770-8287-539F34F57860}"/>
          </ac:spMkLst>
        </pc:spChg>
      </pc:sldChg>
      <pc:sldChg chg="modSp add ord">
        <pc:chgData name="Jonas Thompson-McCormick" userId="c8e1bd3d-3d51-46cd-92e4-d71638302bc9" providerId="ADAL" clId="{BCAE37B8-2469-47E0-9A23-D97EF4A48BB8}" dt="2020-11-17T14:38:37.645" v="6137" actId="113"/>
        <pc:sldMkLst>
          <pc:docMk/>
          <pc:sldMk cId="4175183251" sldId="331"/>
        </pc:sldMkLst>
        <pc:spChg chg="mod">
          <ac:chgData name="Jonas Thompson-McCormick" userId="c8e1bd3d-3d51-46cd-92e4-d71638302bc9" providerId="ADAL" clId="{BCAE37B8-2469-47E0-9A23-D97EF4A48BB8}" dt="2020-11-16T23:56:39.876" v="4611" actId="27636"/>
          <ac:spMkLst>
            <pc:docMk/>
            <pc:sldMk cId="4175183251" sldId="331"/>
            <ac:spMk id="2" creationId="{6D33FD0C-DF5B-49A3-A1F9-17ACF95D500A}"/>
          </ac:spMkLst>
        </pc:spChg>
        <pc:spChg chg="mod">
          <ac:chgData name="Jonas Thompson-McCormick" userId="c8e1bd3d-3d51-46cd-92e4-d71638302bc9" providerId="ADAL" clId="{BCAE37B8-2469-47E0-9A23-D97EF4A48BB8}" dt="2020-11-17T14:38:37.645" v="6137" actId="113"/>
          <ac:spMkLst>
            <pc:docMk/>
            <pc:sldMk cId="4175183251" sldId="331"/>
            <ac:spMk id="3" creationId="{F29B3ECE-E7AF-4F41-A788-DA12C7C087D7}"/>
          </ac:spMkLst>
        </pc:spChg>
      </pc:sldChg>
      <pc:sldChg chg="modSp add modNotesTx">
        <pc:chgData name="Jonas Thompson-McCormick" userId="c8e1bd3d-3d51-46cd-92e4-d71638302bc9" providerId="ADAL" clId="{BCAE37B8-2469-47E0-9A23-D97EF4A48BB8}" dt="2020-11-18T15:20:33.677" v="7446" actId="20577"/>
        <pc:sldMkLst>
          <pc:docMk/>
          <pc:sldMk cId="1249387109" sldId="332"/>
        </pc:sldMkLst>
        <pc:spChg chg="mod">
          <ac:chgData name="Jonas Thompson-McCormick" userId="c8e1bd3d-3d51-46cd-92e4-d71638302bc9" providerId="ADAL" clId="{BCAE37B8-2469-47E0-9A23-D97EF4A48BB8}" dt="2020-11-16T23:56:59.982" v="4618" actId="404"/>
          <ac:spMkLst>
            <pc:docMk/>
            <pc:sldMk cId="1249387109" sldId="332"/>
            <ac:spMk id="2" creationId="{265D5ED7-58A1-4178-B64E-3DD63AAA1891}"/>
          </ac:spMkLst>
        </pc:spChg>
        <pc:spChg chg="mod">
          <ac:chgData name="Jonas Thompson-McCormick" userId="c8e1bd3d-3d51-46cd-92e4-d71638302bc9" providerId="ADAL" clId="{BCAE37B8-2469-47E0-9A23-D97EF4A48BB8}" dt="2020-11-18T15:20:33.677" v="7446" actId="20577"/>
          <ac:spMkLst>
            <pc:docMk/>
            <pc:sldMk cId="1249387109" sldId="332"/>
            <ac:spMk id="3" creationId="{19A1F70B-C84D-446C-86C5-76C6770FA222}"/>
          </ac:spMkLst>
        </pc:spChg>
      </pc:sldChg>
      <pc:sldChg chg="modSp add ord">
        <pc:chgData name="Jonas Thompson-McCormick" userId="c8e1bd3d-3d51-46cd-92e4-d71638302bc9" providerId="ADAL" clId="{BCAE37B8-2469-47E0-9A23-D97EF4A48BB8}" dt="2020-11-18T20:37:50.485" v="7586"/>
        <pc:sldMkLst>
          <pc:docMk/>
          <pc:sldMk cId="1789639411" sldId="333"/>
        </pc:sldMkLst>
        <pc:spChg chg="mod">
          <ac:chgData name="Jonas Thompson-McCormick" userId="c8e1bd3d-3d51-46cd-92e4-d71638302bc9" providerId="ADAL" clId="{BCAE37B8-2469-47E0-9A23-D97EF4A48BB8}" dt="2020-11-16T23:58:26.604" v="4648" actId="403"/>
          <ac:spMkLst>
            <pc:docMk/>
            <pc:sldMk cId="1789639411" sldId="333"/>
            <ac:spMk id="2" creationId="{696A3807-7E27-4A89-B3DD-818E41BA5943}"/>
          </ac:spMkLst>
        </pc:spChg>
        <pc:spChg chg="mod">
          <ac:chgData name="Jonas Thompson-McCormick" userId="c8e1bd3d-3d51-46cd-92e4-d71638302bc9" providerId="ADAL" clId="{BCAE37B8-2469-47E0-9A23-D97EF4A48BB8}" dt="2020-11-17T15:02:37.850" v="6460" actId="113"/>
          <ac:spMkLst>
            <pc:docMk/>
            <pc:sldMk cId="1789639411" sldId="333"/>
            <ac:spMk id="3" creationId="{6098ADAB-A269-4627-82BB-EA42A00ECF98}"/>
          </ac:spMkLst>
        </pc:spChg>
      </pc:sldChg>
      <pc:sldChg chg="modSp add">
        <pc:chgData name="Jonas Thompson-McCormick" userId="c8e1bd3d-3d51-46cd-92e4-d71638302bc9" providerId="ADAL" clId="{BCAE37B8-2469-47E0-9A23-D97EF4A48BB8}" dt="2020-11-16T23:54:14.698" v="4569" actId="2711"/>
        <pc:sldMkLst>
          <pc:docMk/>
          <pc:sldMk cId="1583018921" sldId="334"/>
        </pc:sldMkLst>
        <pc:spChg chg="mod">
          <ac:chgData name="Jonas Thompson-McCormick" userId="c8e1bd3d-3d51-46cd-92e4-d71638302bc9" providerId="ADAL" clId="{BCAE37B8-2469-47E0-9A23-D97EF4A48BB8}" dt="2020-11-16T23:54:14.698" v="4569" actId="2711"/>
          <ac:spMkLst>
            <pc:docMk/>
            <pc:sldMk cId="1583018921" sldId="334"/>
            <ac:spMk id="4" creationId="{91F2F523-CAA2-47E4-810D-A7E59A3CECA2}"/>
          </ac:spMkLst>
        </pc:spChg>
      </pc:sldChg>
      <pc:sldChg chg="modSp add ord">
        <pc:chgData name="Jonas Thompson-McCormick" userId="c8e1bd3d-3d51-46cd-92e4-d71638302bc9" providerId="ADAL" clId="{BCAE37B8-2469-47E0-9A23-D97EF4A48BB8}" dt="2020-11-18T20:11:56.202" v="7531"/>
        <pc:sldMkLst>
          <pc:docMk/>
          <pc:sldMk cId="1175019788" sldId="335"/>
        </pc:sldMkLst>
        <pc:spChg chg="mod">
          <ac:chgData name="Jonas Thompson-McCormick" userId="c8e1bd3d-3d51-46cd-92e4-d71638302bc9" providerId="ADAL" clId="{BCAE37B8-2469-47E0-9A23-D97EF4A48BB8}" dt="2020-11-18T14:30:28.991" v="6685" actId="20577"/>
          <ac:spMkLst>
            <pc:docMk/>
            <pc:sldMk cId="1175019788" sldId="335"/>
            <ac:spMk id="2" creationId="{CA06C037-7593-40BB-98C0-7BA284865441}"/>
          </ac:spMkLst>
        </pc:spChg>
        <pc:spChg chg="mod">
          <ac:chgData name="Jonas Thompson-McCormick" userId="c8e1bd3d-3d51-46cd-92e4-d71638302bc9" providerId="ADAL" clId="{BCAE37B8-2469-47E0-9A23-D97EF4A48BB8}" dt="2020-11-17T15:05:40.917" v="6484" actId="2711"/>
          <ac:spMkLst>
            <pc:docMk/>
            <pc:sldMk cId="1175019788" sldId="335"/>
            <ac:spMk id="3" creationId="{4DF73BE3-4FD2-4E04-A829-1A54B045E157}"/>
          </ac:spMkLst>
        </pc:spChg>
      </pc:sldChg>
      <pc:sldChg chg="modSp add">
        <pc:chgData name="Jonas Thompson-McCormick" userId="c8e1bd3d-3d51-46cd-92e4-d71638302bc9" providerId="ADAL" clId="{BCAE37B8-2469-47E0-9A23-D97EF4A48BB8}" dt="2020-11-17T15:04:17.438" v="6483" actId="20577"/>
        <pc:sldMkLst>
          <pc:docMk/>
          <pc:sldMk cId="2178649882" sldId="336"/>
        </pc:sldMkLst>
        <pc:spChg chg="mod">
          <ac:chgData name="Jonas Thompson-McCormick" userId="c8e1bd3d-3d51-46cd-92e4-d71638302bc9" providerId="ADAL" clId="{BCAE37B8-2469-47E0-9A23-D97EF4A48BB8}" dt="2020-11-17T00:50:25.663" v="5781"/>
          <ac:spMkLst>
            <pc:docMk/>
            <pc:sldMk cId="2178649882" sldId="336"/>
            <ac:spMk id="2" creationId="{7C5EE0D7-C55D-46CF-88CD-6E844630BFB0}"/>
          </ac:spMkLst>
        </pc:spChg>
        <pc:spChg chg="mod">
          <ac:chgData name="Jonas Thompson-McCormick" userId="c8e1bd3d-3d51-46cd-92e4-d71638302bc9" providerId="ADAL" clId="{BCAE37B8-2469-47E0-9A23-D97EF4A48BB8}" dt="2020-11-17T15:04:17.438" v="6483" actId="20577"/>
          <ac:spMkLst>
            <pc:docMk/>
            <pc:sldMk cId="2178649882" sldId="336"/>
            <ac:spMk id="3" creationId="{1AF59EA3-49D1-4C03-98CB-02BD802D8714}"/>
          </ac:spMkLst>
        </pc:spChg>
      </pc:sldChg>
      <pc:sldChg chg="addSp delSp modSp add">
        <pc:chgData name="Jonas Thompson-McCormick" userId="c8e1bd3d-3d51-46cd-92e4-d71638302bc9" providerId="ADAL" clId="{BCAE37B8-2469-47E0-9A23-D97EF4A48BB8}" dt="2020-11-18T14:33:48.675" v="6792" actId="27636"/>
        <pc:sldMkLst>
          <pc:docMk/>
          <pc:sldMk cId="4222623543" sldId="337"/>
        </pc:sldMkLst>
        <pc:spChg chg="mod">
          <ac:chgData name="Jonas Thompson-McCormick" userId="c8e1bd3d-3d51-46cd-92e4-d71638302bc9" providerId="ADAL" clId="{BCAE37B8-2469-47E0-9A23-D97EF4A48BB8}" dt="2020-11-17T14:54:39.669" v="6370" actId="404"/>
          <ac:spMkLst>
            <pc:docMk/>
            <pc:sldMk cId="4222623543" sldId="337"/>
            <ac:spMk id="2" creationId="{0FD15041-DC91-4C1A-A635-D3A945013F64}"/>
          </ac:spMkLst>
        </pc:spChg>
        <pc:spChg chg="add del mod">
          <ac:chgData name="Jonas Thompson-McCormick" userId="c8e1bd3d-3d51-46cd-92e4-d71638302bc9" providerId="ADAL" clId="{BCAE37B8-2469-47E0-9A23-D97EF4A48BB8}" dt="2020-11-18T14:33:48.675" v="6792" actId="27636"/>
          <ac:spMkLst>
            <pc:docMk/>
            <pc:sldMk cId="4222623543" sldId="337"/>
            <ac:spMk id="3" creationId="{596B46E0-4B8A-42A3-A127-08D47E552AC8}"/>
          </ac:spMkLst>
        </pc:spChg>
        <pc:spChg chg="add del mod">
          <ac:chgData name="Jonas Thompson-McCormick" userId="c8e1bd3d-3d51-46cd-92e4-d71638302bc9" providerId="ADAL" clId="{BCAE37B8-2469-47E0-9A23-D97EF4A48BB8}" dt="2020-11-17T14:50:50.885" v="6306" actId="478"/>
          <ac:spMkLst>
            <pc:docMk/>
            <pc:sldMk cId="4222623543" sldId="337"/>
            <ac:spMk id="5" creationId="{1DA12AC2-AB3F-4783-91AB-0202E90CFB44}"/>
          </ac:spMkLst>
        </pc:spChg>
      </pc:sldChg>
      <pc:sldChg chg="modSp add">
        <pc:chgData name="Jonas Thompson-McCormick" userId="c8e1bd3d-3d51-46cd-92e4-d71638302bc9" providerId="ADAL" clId="{BCAE37B8-2469-47E0-9A23-D97EF4A48BB8}" dt="2020-11-18T15:07:30.281" v="7178" actId="20577"/>
        <pc:sldMkLst>
          <pc:docMk/>
          <pc:sldMk cId="3800658226" sldId="338"/>
        </pc:sldMkLst>
        <pc:spChg chg="mod">
          <ac:chgData name="Jonas Thompson-McCormick" userId="c8e1bd3d-3d51-46cd-92e4-d71638302bc9" providerId="ADAL" clId="{BCAE37B8-2469-47E0-9A23-D97EF4A48BB8}" dt="2020-11-18T14:59:40.823" v="7164" actId="2711"/>
          <ac:spMkLst>
            <pc:docMk/>
            <pc:sldMk cId="3800658226" sldId="338"/>
            <ac:spMk id="2" creationId="{A59F7628-3D0C-4CDC-A1E4-0DE92B5850B2}"/>
          </ac:spMkLst>
        </pc:spChg>
        <pc:spChg chg="mod">
          <ac:chgData name="Jonas Thompson-McCormick" userId="c8e1bd3d-3d51-46cd-92e4-d71638302bc9" providerId="ADAL" clId="{BCAE37B8-2469-47E0-9A23-D97EF4A48BB8}" dt="2020-11-18T15:07:30.281" v="7178" actId="20577"/>
          <ac:spMkLst>
            <pc:docMk/>
            <pc:sldMk cId="3800658226" sldId="338"/>
            <ac:spMk id="3" creationId="{EAE66C85-535B-4E3D-AA25-FFBFEAC986EB}"/>
          </ac:spMkLst>
        </pc:spChg>
      </pc:sldChg>
      <pc:sldChg chg="modSp add">
        <pc:chgData name="Jonas Thompson-McCormick" userId="c8e1bd3d-3d51-46cd-92e4-d71638302bc9" providerId="ADAL" clId="{BCAE37B8-2469-47E0-9A23-D97EF4A48BB8}" dt="2020-11-18T15:10:51.583" v="7327" actId="20577"/>
        <pc:sldMkLst>
          <pc:docMk/>
          <pc:sldMk cId="1866369852" sldId="339"/>
        </pc:sldMkLst>
        <pc:spChg chg="mod">
          <ac:chgData name="Jonas Thompson-McCormick" userId="c8e1bd3d-3d51-46cd-92e4-d71638302bc9" providerId="ADAL" clId="{BCAE37B8-2469-47E0-9A23-D97EF4A48BB8}" dt="2020-11-18T15:00:02.103" v="7168" actId="2711"/>
          <ac:spMkLst>
            <pc:docMk/>
            <pc:sldMk cId="1866369852" sldId="339"/>
            <ac:spMk id="2" creationId="{27B864E0-4768-4CE1-A6A6-E24448F6F1FB}"/>
          </ac:spMkLst>
        </pc:spChg>
        <pc:spChg chg="mod">
          <ac:chgData name="Jonas Thompson-McCormick" userId="c8e1bd3d-3d51-46cd-92e4-d71638302bc9" providerId="ADAL" clId="{BCAE37B8-2469-47E0-9A23-D97EF4A48BB8}" dt="2020-11-18T15:10:51.583" v="7327" actId="20577"/>
          <ac:spMkLst>
            <pc:docMk/>
            <pc:sldMk cId="1866369852" sldId="339"/>
            <ac:spMk id="3" creationId="{06238000-AC0F-453C-840D-7CFA25102B5B}"/>
          </ac:spMkLst>
        </pc:spChg>
      </pc:sldChg>
      <pc:sldChg chg="add del">
        <pc:chgData name="Jonas Thompson-McCormick" userId="c8e1bd3d-3d51-46cd-92e4-d71638302bc9" providerId="ADAL" clId="{BCAE37B8-2469-47E0-9A23-D97EF4A48BB8}" dt="2020-11-18T14:39:00.978" v="6810" actId="2696"/>
        <pc:sldMkLst>
          <pc:docMk/>
          <pc:sldMk cId="3556756188" sldId="340"/>
        </pc:sldMkLst>
      </pc:sldChg>
      <pc:sldChg chg="delSp modSp add">
        <pc:chgData name="Jonas Thompson-McCormick" userId="c8e1bd3d-3d51-46cd-92e4-d71638302bc9" providerId="ADAL" clId="{BCAE37B8-2469-47E0-9A23-D97EF4A48BB8}" dt="2020-11-18T15:07:59.119" v="7187" actId="404"/>
        <pc:sldMkLst>
          <pc:docMk/>
          <pc:sldMk cId="2258020224" sldId="341"/>
        </pc:sldMkLst>
        <pc:spChg chg="mod">
          <ac:chgData name="Jonas Thompson-McCormick" userId="c8e1bd3d-3d51-46cd-92e4-d71638302bc9" providerId="ADAL" clId="{BCAE37B8-2469-47E0-9A23-D97EF4A48BB8}" dt="2020-11-18T15:07:59.119" v="7187" actId="404"/>
          <ac:spMkLst>
            <pc:docMk/>
            <pc:sldMk cId="2258020224" sldId="341"/>
            <ac:spMk id="2" creationId="{E15B7184-3AE3-4302-BE41-FAAEB5DAD8FD}"/>
          </ac:spMkLst>
        </pc:spChg>
        <pc:spChg chg="del">
          <ac:chgData name="Jonas Thompson-McCormick" userId="c8e1bd3d-3d51-46cd-92e4-d71638302bc9" providerId="ADAL" clId="{BCAE37B8-2469-47E0-9A23-D97EF4A48BB8}" dt="2020-11-18T14:39:29.650" v="6823" actId="478"/>
          <ac:spMkLst>
            <pc:docMk/>
            <pc:sldMk cId="2258020224" sldId="341"/>
            <ac:spMk id="3" creationId="{343500D8-E130-4F86-92B3-F1A0E70F6351}"/>
          </ac:spMkLst>
        </pc:spChg>
      </pc:sldChg>
      <pc:sldChg chg="add del">
        <pc:chgData name="Jonas Thompson-McCormick" userId="c8e1bd3d-3d51-46cd-92e4-d71638302bc9" providerId="ADAL" clId="{BCAE37B8-2469-47E0-9A23-D97EF4A48BB8}" dt="2020-11-18T14:39:03.198" v="6811" actId="2696"/>
        <pc:sldMkLst>
          <pc:docMk/>
          <pc:sldMk cId="794632078" sldId="342"/>
        </pc:sldMkLst>
      </pc:sldChg>
      <pc:sldChg chg="modSp add">
        <pc:chgData name="Jonas Thompson-McCormick" userId="c8e1bd3d-3d51-46cd-92e4-d71638302bc9" providerId="ADAL" clId="{BCAE37B8-2469-47E0-9A23-D97EF4A48BB8}" dt="2020-11-18T21:04:50.190" v="7778" actId="20577"/>
        <pc:sldMkLst>
          <pc:docMk/>
          <pc:sldMk cId="2942197243" sldId="342"/>
        </pc:sldMkLst>
        <pc:spChg chg="mod">
          <ac:chgData name="Jonas Thompson-McCormick" userId="c8e1bd3d-3d51-46cd-92e4-d71638302bc9" providerId="ADAL" clId="{BCAE37B8-2469-47E0-9A23-D97EF4A48BB8}" dt="2020-11-18T15:00:22.146" v="7173" actId="2711"/>
          <ac:spMkLst>
            <pc:docMk/>
            <pc:sldMk cId="2942197243" sldId="342"/>
            <ac:spMk id="2" creationId="{D5C25D95-0D4F-4812-B64C-B203EE32F5BB}"/>
          </ac:spMkLst>
        </pc:spChg>
        <pc:spChg chg="mod">
          <ac:chgData name="Jonas Thompson-McCormick" userId="c8e1bd3d-3d51-46cd-92e4-d71638302bc9" providerId="ADAL" clId="{BCAE37B8-2469-47E0-9A23-D97EF4A48BB8}" dt="2020-11-18T21:04:50.190" v="7778" actId="20577"/>
          <ac:spMkLst>
            <pc:docMk/>
            <pc:sldMk cId="2942197243" sldId="342"/>
            <ac:spMk id="3" creationId="{4073E7E9-AF14-45C7-9B01-5E462636B3D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BBBC81-50CA-4B6F-9EB8-413C0FF3DBA9}" type="datetimeFigureOut">
              <a:rPr lang="en-GB" smtClean="0"/>
              <a:t>18/11/2020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349C0E-988F-4019-ABD2-64E92AE6AB1B}" type="slidenum">
              <a:rPr lang="en-GB" smtClean="0"/>
              <a:t>‹#›</a:t>
            </a:fld>
            <a:endParaRPr lang="en-GB" dirty="0"/>
          </a:p>
        </p:txBody>
      </p:sp>
    </p:spTree>
    <p:extLst>
      <p:ext uri="{BB962C8B-B14F-4D97-AF65-F5344CB8AC3E}">
        <p14:creationId xmlns:p14="http://schemas.microsoft.com/office/powerpoint/2010/main" val="2389985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349C0E-988F-4019-ABD2-64E92AE6AB1B}" type="slidenum">
              <a:rPr lang="en-GB" smtClean="0"/>
              <a:t>9</a:t>
            </a:fld>
            <a:endParaRPr lang="en-GB" dirty="0"/>
          </a:p>
        </p:txBody>
      </p:sp>
    </p:spTree>
    <p:extLst>
      <p:ext uri="{BB962C8B-B14F-4D97-AF65-F5344CB8AC3E}">
        <p14:creationId xmlns:p14="http://schemas.microsoft.com/office/powerpoint/2010/main" val="2513666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349C0E-988F-4019-ABD2-64E92AE6AB1B}" type="slidenum">
              <a:rPr lang="en-GB" smtClean="0"/>
              <a:t>26</a:t>
            </a:fld>
            <a:endParaRPr lang="en-GB" dirty="0"/>
          </a:p>
        </p:txBody>
      </p:sp>
    </p:spTree>
    <p:extLst>
      <p:ext uri="{BB962C8B-B14F-4D97-AF65-F5344CB8AC3E}">
        <p14:creationId xmlns:p14="http://schemas.microsoft.com/office/powerpoint/2010/main" val="2783783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349C0E-988F-4019-ABD2-64E92AE6AB1B}" type="slidenum">
              <a:rPr lang="en-GB" smtClean="0"/>
              <a:t>27</a:t>
            </a:fld>
            <a:endParaRPr lang="en-GB" dirty="0"/>
          </a:p>
        </p:txBody>
      </p:sp>
    </p:spTree>
    <p:extLst>
      <p:ext uri="{BB962C8B-B14F-4D97-AF65-F5344CB8AC3E}">
        <p14:creationId xmlns:p14="http://schemas.microsoft.com/office/powerpoint/2010/main" val="4208700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C349C0E-988F-4019-ABD2-64E92AE6AB1B}" type="slidenum">
              <a:rPr lang="en-GB" smtClean="0"/>
              <a:t>28</a:t>
            </a:fld>
            <a:endParaRPr lang="en-GB" dirty="0"/>
          </a:p>
        </p:txBody>
      </p:sp>
    </p:spTree>
    <p:extLst>
      <p:ext uri="{BB962C8B-B14F-4D97-AF65-F5344CB8AC3E}">
        <p14:creationId xmlns:p14="http://schemas.microsoft.com/office/powerpoint/2010/main" val="2066309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3C349C0E-988F-4019-ABD2-64E92AE6AB1B}" type="slidenum">
              <a:rPr lang="en-GB" smtClean="0"/>
              <a:t>29</a:t>
            </a:fld>
            <a:endParaRPr lang="en-GB" dirty="0"/>
          </a:p>
        </p:txBody>
      </p:sp>
    </p:spTree>
    <p:extLst>
      <p:ext uri="{BB962C8B-B14F-4D97-AF65-F5344CB8AC3E}">
        <p14:creationId xmlns:p14="http://schemas.microsoft.com/office/powerpoint/2010/main" val="2776940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3FB4A5-26D2-40D7-8EE7-49F14C1E8DCB}" type="slidenum">
              <a:rPr lang="en-GB" smtClean="0"/>
              <a:t>30</a:t>
            </a:fld>
            <a:endParaRPr lang="en-GB" dirty="0"/>
          </a:p>
        </p:txBody>
      </p:sp>
    </p:spTree>
    <p:extLst>
      <p:ext uri="{BB962C8B-B14F-4D97-AF65-F5344CB8AC3E}">
        <p14:creationId xmlns:p14="http://schemas.microsoft.com/office/powerpoint/2010/main" val="1403772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349C0E-988F-4019-ABD2-64E92AE6AB1B}" type="slidenum">
              <a:rPr lang="en-GB" smtClean="0"/>
              <a:t>34</a:t>
            </a:fld>
            <a:endParaRPr lang="en-GB" dirty="0"/>
          </a:p>
        </p:txBody>
      </p:sp>
    </p:spTree>
    <p:extLst>
      <p:ext uri="{BB962C8B-B14F-4D97-AF65-F5344CB8AC3E}">
        <p14:creationId xmlns:p14="http://schemas.microsoft.com/office/powerpoint/2010/main" val="3509511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349C0E-988F-4019-ABD2-64E92AE6AB1B}" type="slidenum">
              <a:rPr lang="en-GB" smtClean="0"/>
              <a:t>39</a:t>
            </a:fld>
            <a:endParaRPr lang="en-GB" dirty="0"/>
          </a:p>
        </p:txBody>
      </p:sp>
    </p:spTree>
    <p:extLst>
      <p:ext uri="{BB962C8B-B14F-4D97-AF65-F5344CB8AC3E}">
        <p14:creationId xmlns:p14="http://schemas.microsoft.com/office/powerpoint/2010/main" val="1055147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Indirect effects include:</a:t>
            </a:r>
          </a:p>
          <a:p>
            <a:r>
              <a:rPr lang="en-GB" sz="1200" b="0" i="0" u="none" strike="noStrike" kern="1200" dirty="0">
                <a:solidFill>
                  <a:schemeClr val="tx1"/>
                </a:solidFill>
                <a:effectLst/>
                <a:latin typeface="+mn-lt"/>
                <a:ea typeface="+mn-ea"/>
                <a:cs typeface="+mn-cs"/>
              </a:rPr>
              <a:t>poor mental health – this can be due to the impacts of living in a cold home, reduced contact with loved ones, staying at home to keep warm, getting into debt due to fuel bills and/or becoming socially isolated</a:t>
            </a:r>
          </a:p>
          <a:p>
            <a:r>
              <a:rPr lang="en-GB" sz="1200" b="0" i="0" u="none" strike="noStrike" kern="1200" dirty="0">
                <a:solidFill>
                  <a:schemeClr val="tx1"/>
                </a:solidFill>
                <a:effectLst/>
                <a:latin typeface="+mn-lt"/>
                <a:ea typeface="+mn-ea"/>
                <a:cs typeface="+mn-cs"/>
              </a:rPr>
              <a:t>reduced education and employment success, as a cold home affects a child’s ability to study or do homework</a:t>
            </a:r>
          </a:p>
          <a:p>
            <a:r>
              <a:rPr lang="en-GB" sz="1200" b="0" i="0" u="none" strike="noStrike" kern="1200" dirty="0">
                <a:solidFill>
                  <a:schemeClr val="tx1"/>
                </a:solidFill>
                <a:effectLst/>
                <a:latin typeface="+mn-lt"/>
                <a:ea typeface="+mn-ea"/>
                <a:cs typeface="+mn-cs"/>
              </a:rPr>
              <a:t>carbon monoxide poisoning, which can result from a faulty heating system and poorly ventilated home</a:t>
            </a:r>
          </a:p>
          <a:p>
            <a:r>
              <a:rPr lang="en-GB" sz="1200" b="0" i="0" u="none" strike="noStrike" kern="1200" dirty="0">
                <a:solidFill>
                  <a:schemeClr val="tx1"/>
                </a:solidFill>
                <a:effectLst/>
                <a:latin typeface="+mn-lt"/>
                <a:ea typeface="+mn-ea"/>
                <a:cs typeface="+mn-cs"/>
              </a:rPr>
              <a:t>poor hygiene, from a lack of hot water for showers and washing</a:t>
            </a:r>
          </a:p>
          <a:p>
            <a:r>
              <a:rPr lang="en-GB" sz="1200" b="0" i="0" u="none" strike="noStrike" kern="1200" dirty="0">
                <a:solidFill>
                  <a:schemeClr val="tx1"/>
                </a:solidFill>
                <a:effectLst/>
                <a:latin typeface="+mn-lt"/>
                <a:ea typeface="+mn-ea"/>
                <a:cs typeface="+mn-cs"/>
              </a:rPr>
              <a:t>poor diet and nutrition, from a lack of energy for home cooking and/or financial pressure due to higher energy bills</a:t>
            </a:r>
          </a:p>
        </p:txBody>
      </p:sp>
      <p:sp>
        <p:nvSpPr>
          <p:cNvPr id="4" name="Slide Number Placeholder 3"/>
          <p:cNvSpPr>
            <a:spLocks noGrp="1"/>
          </p:cNvSpPr>
          <p:nvPr>
            <p:ph type="sldNum" sz="quarter" idx="5"/>
          </p:nvPr>
        </p:nvSpPr>
        <p:spPr/>
        <p:txBody>
          <a:bodyPr/>
          <a:lstStyle/>
          <a:p>
            <a:fld id="{B23FB4A5-26D2-40D7-8EE7-49F14C1E8DCB}" type="slidenum">
              <a:rPr lang="en-GB" smtClean="0"/>
              <a:t>10</a:t>
            </a:fld>
            <a:endParaRPr lang="en-GB" dirty="0"/>
          </a:p>
        </p:txBody>
      </p:sp>
    </p:spTree>
    <p:extLst>
      <p:ext uri="{BB962C8B-B14F-4D97-AF65-F5344CB8AC3E}">
        <p14:creationId xmlns:p14="http://schemas.microsoft.com/office/powerpoint/2010/main" val="7067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349C0E-988F-4019-ABD2-64E92AE6AB1B}" type="slidenum">
              <a:rPr lang="en-GB" smtClean="0"/>
              <a:t>11</a:t>
            </a:fld>
            <a:endParaRPr lang="en-GB" dirty="0"/>
          </a:p>
        </p:txBody>
      </p:sp>
    </p:spTree>
    <p:extLst>
      <p:ext uri="{BB962C8B-B14F-4D97-AF65-F5344CB8AC3E}">
        <p14:creationId xmlns:p14="http://schemas.microsoft.com/office/powerpoint/2010/main" val="1171319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349C0E-988F-4019-ABD2-64E92AE6AB1B}" type="slidenum">
              <a:rPr lang="en-GB" smtClean="0"/>
              <a:t>12</a:t>
            </a:fld>
            <a:endParaRPr lang="en-GB" dirty="0"/>
          </a:p>
        </p:txBody>
      </p:sp>
    </p:spTree>
    <p:extLst>
      <p:ext uri="{BB962C8B-B14F-4D97-AF65-F5344CB8AC3E}">
        <p14:creationId xmlns:p14="http://schemas.microsoft.com/office/powerpoint/2010/main" val="2174292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349C0E-988F-4019-ABD2-64E92AE6AB1B}" type="slidenum">
              <a:rPr lang="en-GB" smtClean="0"/>
              <a:t>17</a:t>
            </a:fld>
            <a:endParaRPr lang="en-GB" dirty="0"/>
          </a:p>
        </p:txBody>
      </p:sp>
    </p:spTree>
    <p:extLst>
      <p:ext uri="{BB962C8B-B14F-4D97-AF65-F5344CB8AC3E}">
        <p14:creationId xmlns:p14="http://schemas.microsoft.com/office/powerpoint/2010/main" val="2708321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3FB4A5-26D2-40D7-8EE7-49F14C1E8DCB}" type="slidenum">
              <a:rPr lang="en-GB" smtClean="0"/>
              <a:t>18</a:t>
            </a:fld>
            <a:endParaRPr lang="en-GB" dirty="0"/>
          </a:p>
        </p:txBody>
      </p:sp>
    </p:spTree>
    <p:extLst>
      <p:ext uri="{BB962C8B-B14F-4D97-AF65-F5344CB8AC3E}">
        <p14:creationId xmlns:p14="http://schemas.microsoft.com/office/powerpoint/2010/main" val="3865804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3FB4A5-26D2-40D7-8EE7-49F14C1E8DCB}" type="slidenum">
              <a:rPr lang="en-GB" smtClean="0"/>
              <a:t>19</a:t>
            </a:fld>
            <a:endParaRPr lang="en-GB" dirty="0"/>
          </a:p>
        </p:txBody>
      </p:sp>
    </p:spTree>
    <p:extLst>
      <p:ext uri="{BB962C8B-B14F-4D97-AF65-F5344CB8AC3E}">
        <p14:creationId xmlns:p14="http://schemas.microsoft.com/office/powerpoint/2010/main" val="649691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questionnaire linking proxies for fuel poverty to common mental disorders (CMD) – including depression and anxiety – showed that 10% of those with CMD reported not being able to keep their home warm enough in winter, compared with just 3% without CMD. Of those with CMD, 15% said they had mould in their home, compared with 8% with no CMD</a:t>
            </a:r>
          </a:p>
        </p:txBody>
      </p:sp>
      <p:sp>
        <p:nvSpPr>
          <p:cNvPr id="4" name="Slide Number Placeholder 3"/>
          <p:cNvSpPr>
            <a:spLocks noGrp="1"/>
          </p:cNvSpPr>
          <p:nvPr>
            <p:ph type="sldNum" sz="quarter" idx="5"/>
          </p:nvPr>
        </p:nvSpPr>
        <p:spPr/>
        <p:txBody>
          <a:bodyPr/>
          <a:lstStyle/>
          <a:p>
            <a:fld id="{3C349C0E-988F-4019-ABD2-64E92AE6AB1B}" type="slidenum">
              <a:rPr lang="en-GB" smtClean="0"/>
              <a:t>21</a:t>
            </a:fld>
            <a:endParaRPr lang="en-GB" dirty="0"/>
          </a:p>
        </p:txBody>
      </p:sp>
    </p:spTree>
    <p:extLst>
      <p:ext uri="{BB962C8B-B14F-4D97-AF65-F5344CB8AC3E}">
        <p14:creationId xmlns:p14="http://schemas.microsoft.com/office/powerpoint/2010/main" val="42493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349C0E-988F-4019-ABD2-64E92AE6AB1B}" type="slidenum">
              <a:rPr lang="en-GB" smtClean="0"/>
              <a:t>22</a:t>
            </a:fld>
            <a:endParaRPr lang="en-GB" dirty="0"/>
          </a:p>
        </p:txBody>
      </p:sp>
    </p:spTree>
    <p:extLst>
      <p:ext uri="{BB962C8B-B14F-4D97-AF65-F5344CB8AC3E}">
        <p14:creationId xmlns:p14="http://schemas.microsoft.com/office/powerpoint/2010/main" val="1497254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627F21C-19EE-4685-920B-55153F34CF03}" type="datetimeFigureOut">
              <a:rPr lang="en-GB" smtClean="0"/>
              <a:t>18/11/2020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CED9625-BBE4-49F9-B2E5-7E4F325E190A}" type="slidenum">
              <a:rPr lang="en-GB" smtClean="0"/>
              <a:t>‹#›</a:t>
            </a:fld>
            <a:endParaRPr lang="en-GB" dirty="0"/>
          </a:p>
        </p:txBody>
      </p:sp>
    </p:spTree>
    <p:extLst>
      <p:ext uri="{BB962C8B-B14F-4D97-AF65-F5344CB8AC3E}">
        <p14:creationId xmlns:p14="http://schemas.microsoft.com/office/powerpoint/2010/main" val="2864353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27F21C-19EE-4685-920B-55153F34CF03}" type="datetimeFigureOut">
              <a:rPr lang="en-GB" smtClean="0"/>
              <a:t>18/11/2020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CED9625-BBE4-49F9-B2E5-7E4F325E190A}" type="slidenum">
              <a:rPr lang="en-GB" smtClean="0"/>
              <a:t>‹#›</a:t>
            </a:fld>
            <a:endParaRPr lang="en-GB" dirty="0"/>
          </a:p>
        </p:txBody>
      </p:sp>
    </p:spTree>
    <p:extLst>
      <p:ext uri="{BB962C8B-B14F-4D97-AF65-F5344CB8AC3E}">
        <p14:creationId xmlns:p14="http://schemas.microsoft.com/office/powerpoint/2010/main" val="2370045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27F21C-19EE-4685-920B-55153F34CF03}" type="datetimeFigureOut">
              <a:rPr lang="en-GB" smtClean="0"/>
              <a:t>18/11/2020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CED9625-BBE4-49F9-B2E5-7E4F325E190A}" type="slidenum">
              <a:rPr lang="en-GB" smtClean="0"/>
              <a:t>‹#›</a:t>
            </a:fld>
            <a:endParaRPr lang="en-GB" dirty="0"/>
          </a:p>
        </p:txBody>
      </p:sp>
    </p:spTree>
    <p:extLst>
      <p:ext uri="{BB962C8B-B14F-4D97-AF65-F5344CB8AC3E}">
        <p14:creationId xmlns:p14="http://schemas.microsoft.com/office/powerpoint/2010/main" val="79876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27F21C-19EE-4685-920B-55153F34CF03}" type="datetimeFigureOut">
              <a:rPr lang="en-GB" smtClean="0"/>
              <a:t>18/11/2020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CED9625-BBE4-49F9-B2E5-7E4F325E190A}" type="slidenum">
              <a:rPr lang="en-GB" smtClean="0"/>
              <a:t>‹#›</a:t>
            </a:fld>
            <a:endParaRPr lang="en-GB" dirty="0"/>
          </a:p>
        </p:txBody>
      </p:sp>
    </p:spTree>
    <p:extLst>
      <p:ext uri="{BB962C8B-B14F-4D97-AF65-F5344CB8AC3E}">
        <p14:creationId xmlns:p14="http://schemas.microsoft.com/office/powerpoint/2010/main" val="2715903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27F21C-19EE-4685-920B-55153F34CF03}" type="datetimeFigureOut">
              <a:rPr lang="en-GB" smtClean="0"/>
              <a:t>18/11/2020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CED9625-BBE4-49F9-B2E5-7E4F325E190A}" type="slidenum">
              <a:rPr lang="en-GB" smtClean="0"/>
              <a:t>‹#›</a:t>
            </a:fld>
            <a:endParaRPr lang="en-GB" dirty="0"/>
          </a:p>
        </p:txBody>
      </p:sp>
    </p:spTree>
    <p:extLst>
      <p:ext uri="{BB962C8B-B14F-4D97-AF65-F5344CB8AC3E}">
        <p14:creationId xmlns:p14="http://schemas.microsoft.com/office/powerpoint/2010/main" val="4252219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627F21C-19EE-4685-920B-55153F34CF03}" type="datetimeFigureOut">
              <a:rPr lang="en-GB" smtClean="0"/>
              <a:t>18/11/2020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CED9625-BBE4-49F9-B2E5-7E4F325E190A}" type="slidenum">
              <a:rPr lang="en-GB" smtClean="0"/>
              <a:t>‹#›</a:t>
            </a:fld>
            <a:endParaRPr lang="en-GB" dirty="0"/>
          </a:p>
        </p:txBody>
      </p:sp>
    </p:spTree>
    <p:extLst>
      <p:ext uri="{BB962C8B-B14F-4D97-AF65-F5344CB8AC3E}">
        <p14:creationId xmlns:p14="http://schemas.microsoft.com/office/powerpoint/2010/main" val="3372852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627F21C-19EE-4685-920B-55153F34CF03}" type="datetimeFigureOut">
              <a:rPr lang="en-GB" smtClean="0"/>
              <a:t>18/11/2020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CED9625-BBE4-49F9-B2E5-7E4F325E190A}" type="slidenum">
              <a:rPr lang="en-GB" smtClean="0"/>
              <a:t>‹#›</a:t>
            </a:fld>
            <a:endParaRPr lang="en-GB" dirty="0"/>
          </a:p>
        </p:txBody>
      </p:sp>
    </p:spTree>
    <p:extLst>
      <p:ext uri="{BB962C8B-B14F-4D97-AF65-F5344CB8AC3E}">
        <p14:creationId xmlns:p14="http://schemas.microsoft.com/office/powerpoint/2010/main" val="2756251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627F21C-19EE-4685-920B-55153F34CF03}" type="datetimeFigureOut">
              <a:rPr lang="en-GB" smtClean="0"/>
              <a:t>18/11/2020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CED9625-BBE4-49F9-B2E5-7E4F325E190A}" type="slidenum">
              <a:rPr lang="en-GB" smtClean="0"/>
              <a:t>‹#›</a:t>
            </a:fld>
            <a:endParaRPr lang="en-GB" dirty="0"/>
          </a:p>
        </p:txBody>
      </p:sp>
    </p:spTree>
    <p:extLst>
      <p:ext uri="{BB962C8B-B14F-4D97-AF65-F5344CB8AC3E}">
        <p14:creationId xmlns:p14="http://schemas.microsoft.com/office/powerpoint/2010/main" val="226552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7F21C-19EE-4685-920B-55153F34CF03}" type="datetimeFigureOut">
              <a:rPr lang="en-GB" smtClean="0"/>
              <a:t>18/11/2020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CED9625-BBE4-49F9-B2E5-7E4F325E190A}" type="slidenum">
              <a:rPr lang="en-GB" smtClean="0"/>
              <a:t>‹#›</a:t>
            </a:fld>
            <a:endParaRPr lang="en-GB" dirty="0"/>
          </a:p>
        </p:txBody>
      </p:sp>
    </p:spTree>
    <p:extLst>
      <p:ext uri="{BB962C8B-B14F-4D97-AF65-F5344CB8AC3E}">
        <p14:creationId xmlns:p14="http://schemas.microsoft.com/office/powerpoint/2010/main" val="2574246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27F21C-19EE-4685-920B-55153F34CF03}" type="datetimeFigureOut">
              <a:rPr lang="en-GB" smtClean="0"/>
              <a:t>18/11/2020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CED9625-BBE4-49F9-B2E5-7E4F325E190A}" type="slidenum">
              <a:rPr lang="en-GB" smtClean="0"/>
              <a:t>‹#›</a:t>
            </a:fld>
            <a:endParaRPr lang="en-GB" dirty="0"/>
          </a:p>
        </p:txBody>
      </p:sp>
    </p:spTree>
    <p:extLst>
      <p:ext uri="{BB962C8B-B14F-4D97-AF65-F5344CB8AC3E}">
        <p14:creationId xmlns:p14="http://schemas.microsoft.com/office/powerpoint/2010/main" val="155082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27F21C-19EE-4685-920B-55153F34CF03}" type="datetimeFigureOut">
              <a:rPr lang="en-GB" smtClean="0"/>
              <a:t>18/11/2020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CED9625-BBE4-49F9-B2E5-7E4F325E190A}" type="slidenum">
              <a:rPr lang="en-GB" smtClean="0"/>
              <a:t>‹#›</a:t>
            </a:fld>
            <a:endParaRPr lang="en-GB" dirty="0"/>
          </a:p>
        </p:txBody>
      </p:sp>
    </p:spTree>
    <p:extLst>
      <p:ext uri="{BB962C8B-B14F-4D97-AF65-F5344CB8AC3E}">
        <p14:creationId xmlns:p14="http://schemas.microsoft.com/office/powerpoint/2010/main" val="1980764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27F21C-19EE-4685-920B-55153F34CF03}" type="datetimeFigureOut">
              <a:rPr lang="en-GB" smtClean="0"/>
              <a:t>18/11/2020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D9625-BBE4-49F9-B2E5-7E4F325E190A}" type="slidenum">
              <a:rPr lang="en-GB" smtClean="0"/>
              <a:t>‹#›</a:t>
            </a:fld>
            <a:endParaRPr lang="en-GB" dirty="0"/>
          </a:p>
        </p:txBody>
      </p:sp>
    </p:spTree>
    <p:extLst>
      <p:ext uri="{BB962C8B-B14F-4D97-AF65-F5344CB8AC3E}">
        <p14:creationId xmlns:p14="http://schemas.microsoft.com/office/powerpoint/2010/main" val="148352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v.uk/government/publications/health-matters-cold-weather-and-covid-19/health-matters-cold-weather-and-covid-19" TargetMode="External"/><Relationship Id="rId2" Type="http://schemas.openxmlformats.org/officeDocument/2006/relationships/hyperlink" Target="https://www.gov.uk/government/collections/cold-weather-plan-for-england" TargetMode="Externa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gov.uk/government/publications/cold-weather-plan-cwp-for-england"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metoffice.gov.uk/public/weather/cold-weather-alert/?tab=coldWeatherAlert&amp;season=norma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byuhXtEKCuY&amp;feature=emb_title"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gov.uk/government/publications/covid-19-stay-at-home-guidanc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gov.uk/government/publications/covid-19-stay-at-home-guidanc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v.uk/government/news/rough-sleepers-to-be-helped-to-keep-safe-this-winte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gov.uk/guidance/covid-19-provision-of-night-shelter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ageuk.org.uk/information-advice/health-wellbeing/exercise/simple-exercises-inactive-adult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gov.uk/government/publications/guidance-on-shielding-and-protecting-extremely-vulnerable-persons-from-covid-19/guidance-on-shielding-and-protecting-extremely-vulnerable-persons-from-covid-19"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v.uk/coronaviru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nhsvolunteerresponders.org.uk/service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s://www.nhs.uk/conditions/vaccinations/flu-influenza-vaccine/" TargetMode="External"/><Relationship Id="rId2" Type="http://schemas.openxmlformats.org/officeDocument/2006/relationships/hyperlink" Target="https://www.gov.uk/government/publications/national-flu-immunisation-programme-plan" TargetMode="External"/><Relationship Id="rId1" Type="http://schemas.openxmlformats.org/officeDocument/2006/relationships/slideLayout" Target="../slideLayouts/slideLayout2.xml"/><Relationship Id="rId4" Type="http://schemas.openxmlformats.org/officeDocument/2006/relationships/hyperlink" Target="https://www.nhs.uk/conditions/coronavirus-covid-19/people-at-higher-risk/whos-at-higher-risk-from-coronavirus/"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ofgem.gov.uk/consumers/household-gas-and-electricity-guide/extra-help-energy-services/priority-services-register"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652817/Cold_Weather_Plan_Easy_Read.pdf" TargetMode="External"/><Relationship Id="rId3" Type="http://schemas.openxmlformats.org/officeDocument/2006/relationships/hyperlink" Target="https://assets.publishing.service.gov.uk/government/uploads/system/uploads/attachment_data/file/465111/Top_tips_to_keep_warm_keep_well.pdf" TargetMode="External"/><Relationship Id="rId7" Type="http://schemas.openxmlformats.org/officeDocument/2006/relationships/hyperlink" Target="https://signhealth.org.uk/resources/coronavirus/" TargetMode="External"/><Relationship Id="rId12" Type="http://schemas.openxmlformats.org/officeDocument/2006/relationships/hyperlink" Target="https://www.ageuk.org.uk/information-advice/health-wellbeing/keep-well-this-winter/" TargetMode="External"/><Relationship Id="rId2" Type="http://schemas.openxmlformats.org/officeDocument/2006/relationships/hyperlink" Target="https://assets.publishing.service.gov.uk/government/uploads/system/uploads/attachment_data/file/931052/keep_warm_keep_well_2020.pdf" TargetMode="External"/><Relationship Id="rId1" Type="http://schemas.openxmlformats.org/officeDocument/2006/relationships/slideLayout" Target="../slideLayouts/slideLayout2.xml"/><Relationship Id="rId6" Type="http://schemas.openxmlformats.org/officeDocument/2006/relationships/hyperlink" Target="https://www.nhs.uk/conditions/coronavirus-covid-19/" TargetMode="External"/><Relationship Id="rId11" Type="http://schemas.openxmlformats.org/officeDocument/2006/relationships/hyperlink" Target="https://www.ageuk.org.uk/globalassets/age-uk/documents/information-guides/ageukig27_winter_wrapped_up_inf.pdf" TargetMode="External"/><Relationship Id="rId5" Type="http://schemas.openxmlformats.org/officeDocument/2006/relationships/hyperlink" Target="https://www.nhs.uk/conditions/vaccinations/nhs-vaccinations-and-when-to-have-them/" TargetMode="External"/><Relationship Id="rId10" Type="http://schemas.openxmlformats.org/officeDocument/2006/relationships/hyperlink" Target="https://www.gov.uk/coronavirus-shielding-support" TargetMode="External"/><Relationship Id="rId4" Type="http://schemas.openxmlformats.org/officeDocument/2006/relationships/hyperlink" Target="https://www.nhs.uk/live-well/healthy-body/keep-warm-keep-well/" TargetMode="External"/><Relationship Id="rId9" Type="http://schemas.openxmlformats.org/officeDocument/2006/relationships/hyperlink" Target="https://nhsvolunteerresponders.org.uk/services/help"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www.e-lfh.org.uk/programmes/cold-homes/" TargetMode="External"/><Relationship Id="rId3" Type="http://schemas.openxmlformats.org/officeDocument/2006/relationships/hyperlink" Target="https://www.gov.uk/government/publications/acute-respiratory-disease-managing-outbreaks-in-care-homes" TargetMode="External"/><Relationship Id="rId7" Type="http://schemas.openxmlformats.org/officeDocument/2006/relationships/hyperlink" Target="https://www.nice.org.uk/guidance/qs117" TargetMode="External"/><Relationship Id="rId2" Type="http://schemas.openxmlformats.org/officeDocument/2006/relationships/hyperlink" Target="https://www.nice.org.uk/about/nice-communities/social-care/quick-guides/helping-to-prevent-winter-deaths-and-illnesses-associated-with-cold-homes" TargetMode="External"/><Relationship Id="rId1" Type="http://schemas.openxmlformats.org/officeDocument/2006/relationships/slideLayout" Target="../slideLayouts/slideLayout2.xml"/><Relationship Id="rId6" Type="http://schemas.openxmlformats.org/officeDocument/2006/relationships/hyperlink" Target="https://www.nice.org.uk/guidance/NG6/chapter/1-recommendations" TargetMode="External"/><Relationship Id="rId5" Type="http://schemas.openxmlformats.org/officeDocument/2006/relationships/hyperlink" Target="https://campaignresources.phe.gov.uk/resources/campaigns/34/resources/5347" TargetMode="External"/><Relationship Id="rId10" Type="http://schemas.openxmlformats.org/officeDocument/2006/relationships/hyperlink" Target="https://www.gov.uk/government/publications/adult-social-care-coronavirus-covid-19-winter-plan-2020-to-2021" TargetMode="External"/><Relationship Id="rId4" Type="http://schemas.openxmlformats.org/officeDocument/2006/relationships/hyperlink" Target="https://www.gov.uk/topic/health-protection/infectious-diseases" TargetMode="External"/><Relationship Id="rId9" Type="http://schemas.openxmlformats.org/officeDocument/2006/relationships/hyperlink" Target="https://www.citizensadvice.org.uk/about-us/how-we-provide-advice/advice-partnerships/cold-homes-toolkit/"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gov.uk/government/publications/health-protection-in-schools-and-other-childcare-facilities" TargetMode="External"/><Relationship Id="rId2" Type="http://schemas.openxmlformats.org/officeDocument/2006/relationships/hyperlink" Target="https://www.nhs.uk/conditions/vaccinations/child-flu-vaccine/" TargetMode="External"/><Relationship Id="rId1" Type="http://schemas.openxmlformats.org/officeDocument/2006/relationships/slideLayout" Target="../slideLayouts/slideLayout2.xml"/><Relationship Id="rId4" Type="http://schemas.openxmlformats.org/officeDocument/2006/relationships/hyperlink" Target="https://www.gov.uk/topic/health-protection/infectious-disease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coronavirus-shielding-support" TargetMode="External"/><Relationship Id="rId2" Type="http://schemas.openxmlformats.org/officeDocument/2006/relationships/hyperlink" Target="https://nhsvolunteerresponders.org.uk/services/help" TargetMode="External"/><Relationship Id="rId1" Type="http://schemas.openxmlformats.org/officeDocument/2006/relationships/slideLayout" Target="../slideLayouts/slideLayout2.xml"/><Relationship Id="rId4" Type="http://schemas.openxmlformats.org/officeDocument/2006/relationships/hyperlink" Target="https://www.nhs.uk/conditions/vaccinations/nhs-vaccinations-and-when-to-have-them/"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citizensadvice.org.uk/" TargetMode="External"/><Relationship Id="rId2" Type="http://schemas.openxmlformats.org/officeDocument/2006/relationships/hyperlink" Target="https://www.simpleenergyadvice.org.uk/" TargetMode="External"/><Relationship Id="rId1" Type="http://schemas.openxmlformats.org/officeDocument/2006/relationships/slideLayout" Target="../slideLayouts/slideLayout2.xml"/><Relationship Id="rId6" Type="http://schemas.openxmlformats.org/officeDocument/2006/relationships/hyperlink" Target="https://www.ofgem.gov.uk/consumers/household-gas-and-electricity-guide/extra-help-energy-services/priority-services-register" TargetMode="External"/><Relationship Id="rId5" Type="http://schemas.openxmlformats.org/officeDocument/2006/relationships/hyperlink" Target="https://www.watersafe.org.uk/advice/general_plumbing_advice/winter_advice/" TargetMode="External"/><Relationship Id="rId4" Type="http://schemas.openxmlformats.org/officeDocument/2006/relationships/hyperlink" Target="https://www.hse.gov.uk/gas/domestic/co.htm"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gov.uk/winter-fuel-payment" TargetMode="External"/><Relationship Id="rId2" Type="http://schemas.openxmlformats.org/officeDocument/2006/relationships/hyperlink" Target="https://www.gov.uk/cold-weather-payment" TargetMode="External"/><Relationship Id="rId1" Type="http://schemas.openxmlformats.org/officeDocument/2006/relationships/slideLayout" Target="../slideLayouts/slideLayout2.xml"/><Relationship Id="rId4" Type="http://schemas.openxmlformats.org/officeDocument/2006/relationships/hyperlink" Target="https://www.gov.uk/the-warm-home-discount-schem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mailto:Jonas.Thompson-McCormick@bracknell-forest.gov.uk" TargetMode="External"/><Relationship Id="rId3" Type="http://schemas.openxmlformats.org/officeDocument/2006/relationships/hyperlink" Target="mailto:Sian.Smith@RBWM.gov.uk" TargetMode="External"/><Relationship Id="rId7" Type="http://schemas.openxmlformats.org/officeDocument/2006/relationships/hyperlink" Target="mailto:public.health@wokingham.gov.uk" TargetMode="External"/><Relationship Id="rId2" Type="http://schemas.openxmlformats.org/officeDocument/2006/relationships/hyperlink" Target="mailto:holli.dalgliesh@rbwm.gov.uk" TargetMode="External"/><Relationship Id="rId1" Type="http://schemas.openxmlformats.org/officeDocument/2006/relationships/slideLayout" Target="../slideLayouts/slideLayout2.xml"/><Relationship Id="rId6" Type="http://schemas.openxmlformats.org/officeDocument/2006/relationships/hyperlink" Target="mailto:publichealthandwellbeing@westberks.gov.uk" TargetMode="External"/><Relationship Id="rId5" Type="http://schemas.openxmlformats.org/officeDocument/2006/relationships/hyperlink" Target="mailto:wellbeing.service@reading.gov.uk" TargetMode="External"/><Relationship Id="rId4" Type="http://schemas.openxmlformats.org/officeDocument/2006/relationships/hyperlink" Target="mailto:timothy.howells@slough.gov.uk" TargetMode="External"/><Relationship Id="rId9" Type="http://schemas.openxmlformats.org/officeDocument/2006/relationships/hyperlink" Target="mailto:BerkshirePublicHealth@bracknell-forest.gov.u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85975"/>
            <a:ext cx="7772400" cy="1470025"/>
          </a:xfrm>
        </p:spPr>
        <p:txBody>
          <a:bodyPr>
            <a:noAutofit/>
          </a:bodyPr>
          <a:lstStyle/>
          <a:p>
            <a:r>
              <a:rPr lang="en-GB" sz="2400" dirty="0">
                <a:solidFill>
                  <a:srgbClr val="00B050"/>
                </a:solidFill>
                <a:latin typeface="Arial" panose="020B0604020202020204" pitchFamily="34" charset="0"/>
                <a:cs typeface="Arial" panose="020B0604020202020204" pitchFamily="34" charset="0"/>
              </a:rPr>
              <a:t>Berkshire cold weather preparedness and response during COVID-19: actions to prevent harm</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For local authorities and partners</a:t>
            </a:r>
            <a:br>
              <a:rPr lang="en-GB" sz="20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November 2020</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Content from the Cold weather plan for England and Health Matters resources:</a:t>
            </a:r>
            <a:br>
              <a:rPr lang="en-GB" sz="1600" dirty="0">
                <a:solidFill>
                  <a:srgbClr val="00B050"/>
                </a:solidFill>
                <a:latin typeface="Arial" panose="020B0604020202020204" pitchFamily="34" charset="0"/>
                <a:cs typeface="Arial" panose="020B0604020202020204" pitchFamily="34" charset="0"/>
              </a:rPr>
            </a:br>
            <a:r>
              <a:rPr lang="en-GB" sz="1600" dirty="0">
                <a:solidFill>
                  <a:srgbClr val="00B050"/>
                </a:solidFill>
                <a:latin typeface="Arial" panose="020B0604020202020204" pitchFamily="34" charset="0"/>
                <a:cs typeface="Arial" panose="020B0604020202020204" pitchFamily="34" charset="0"/>
                <a:hlinkClick r:id="rId2"/>
              </a:rPr>
              <a:t>https://www.gov.uk/government/collections/cold-weather-plan-for-england</a:t>
            </a:r>
            <a:br>
              <a:rPr lang="en-GB" sz="1600" dirty="0">
                <a:solidFill>
                  <a:srgbClr val="00B050"/>
                </a:solidFill>
                <a:latin typeface="Arial" panose="020B0604020202020204" pitchFamily="34" charset="0"/>
                <a:cs typeface="Arial" panose="020B0604020202020204" pitchFamily="34" charset="0"/>
              </a:rPr>
            </a:br>
            <a:r>
              <a:rPr lang="en-GB" sz="1600" dirty="0">
                <a:solidFill>
                  <a:srgbClr val="00B050"/>
                </a:solidFill>
                <a:latin typeface="Arial" panose="020B0604020202020204" pitchFamily="34" charset="0"/>
                <a:cs typeface="Arial" panose="020B0604020202020204" pitchFamily="34" charset="0"/>
                <a:hlinkClick r:id="rId3"/>
              </a:rPr>
              <a:t>https://www.gov.uk/government/publications/health-matters-cold-weather-and-covid-19/health-matters-cold-weather-and-covid-19</a:t>
            </a:r>
            <a:endParaRPr lang="en-GB" sz="2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A65F7E3-1125-4570-B594-DBAA4A98FF1D}"/>
              </a:ext>
            </a:extLst>
          </p:cNvPr>
          <p:cNvPicPr>
            <a:picLocks noChangeAspect="1"/>
          </p:cNvPicPr>
          <p:nvPr/>
        </p:nvPicPr>
        <p:blipFill rotWithShape="1">
          <a:blip r:embed="rId4"/>
          <a:srcRect l="-52" t="5256" r="2450"/>
          <a:stretch/>
        </p:blipFill>
        <p:spPr>
          <a:xfrm>
            <a:off x="1091999" y="1916832"/>
            <a:ext cx="6960002" cy="2808312"/>
          </a:xfrm>
          <a:prstGeom prst="rect">
            <a:avLst/>
          </a:prstGeom>
        </p:spPr>
      </p:pic>
    </p:spTree>
    <p:extLst>
      <p:ext uri="{BB962C8B-B14F-4D97-AF65-F5344CB8AC3E}">
        <p14:creationId xmlns:p14="http://schemas.microsoft.com/office/powerpoint/2010/main" val="4245299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F2CF-DA0B-48E3-9059-42C465074ED8}"/>
              </a:ext>
            </a:extLst>
          </p:cNvPr>
          <p:cNvSpPr>
            <a:spLocks noGrp="1"/>
          </p:cNvSpPr>
          <p:nvPr>
            <p:ph type="title"/>
          </p:nvPr>
        </p:nvSpPr>
        <p:spPr/>
        <p:txBody>
          <a:bodyPr>
            <a:noAutofit/>
          </a:bodyPr>
          <a:lstStyle/>
          <a:p>
            <a:r>
              <a:rPr lang="en-GB" sz="2400" dirty="0">
                <a:latin typeface="Arial" panose="020B0604020202020204" pitchFamily="34" charset="0"/>
                <a:cs typeface="Arial" panose="020B0604020202020204" pitchFamily="34" charset="0"/>
              </a:rPr>
              <a:t>The direct and indirect health effects of cold weather</a:t>
            </a:r>
          </a:p>
        </p:txBody>
      </p:sp>
      <p:pic>
        <p:nvPicPr>
          <p:cNvPr id="5" name="Content Placeholder 4" descr="Graphical user interface, website&#10;&#10;Description automatically generated">
            <a:extLst>
              <a:ext uri="{FF2B5EF4-FFF2-40B4-BE49-F238E27FC236}">
                <a16:creationId xmlns:a16="http://schemas.microsoft.com/office/drawing/2014/main" id="{0F4F16FB-65B6-43D3-B5AE-A2F25066448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2981"/>
          <a:stretch/>
        </p:blipFill>
        <p:spPr>
          <a:xfrm>
            <a:off x="81512" y="1452236"/>
            <a:ext cx="8980975" cy="4611354"/>
          </a:xfrm>
        </p:spPr>
      </p:pic>
    </p:spTree>
    <p:extLst>
      <p:ext uri="{BB962C8B-B14F-4D97-AF65-F5344CB8AC3E}">
        <p14:creationId xmlns:p14="http://schemas.microsoft.com/office/powerpoint/2010/main" val="6363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B1DB6-E991-4BEE-AB89-54D5FE9B1C20}"/>
              </a:ext>
            </a:extLst>
          </p:cNvPr>
          <p:cNvSpPr>
            <a:spLocks noGrp="1"/>
          </p:cNvSpPr>
          <p:nvPr>
            <p:ph type="title"/>
          </p:nvPr>
        </p:nvSpPr>
        <p:spPr/>
        <p:txBody>
          <a:bodyPr>
            <a:normAutofit/>
          </a:bodyPr>
          <a:lstStyle/>
          <a:p>
            <a:r>
              <a:rPr lang="en-GB" sz="4000" dirty="0">
                <a:latin typeface="Arial" panose="020B0604020202020204" pitchFamily="34" charset="0"/>
                <a:cs typeface="Arial" panose="020B0604020202020204" pitchFamily="34" charset="0"/>
              </a:rPr>
              <a:t>Excess winter deaths</a:t>
            </a:r>
          </a:p>
        </p:txBody>
      </p:sp>
      <p:sp>
        <p:nvSpPr>
          <p:cNvPr id="3" name="Content Placeholder 2">
            <a:extLst>
              <a:ext uri="{FF2B5EF4-FFF2-40B4-BE49-F238E27FC236}">
                <a16:creationId xmlns:a16="http://schemas.microsoft.com/office/drawing/2014/main" id="{3E0A0D8F-CDAE-4FE6-B9FC-4E8207486720}"/>
              </a:ext>
            </a:extLst>
          </p:cNvPr>
          <p:cNvSpPr>
            <a:spLocks noGrp="1"/>
          </p:cNvSpPr>
          <p:nvPr>
            <p:ph idx="1"/>
          </p:nvPr>
        </p:nvSpPr>
        <p:spPr>
          <a:xfrm>
            <a:off x="457200" y="1417638"/>
            <a:ext cx="8229600" cy="5165724"/>
          </a:xfrm>
        </p:spPr>
        <p:txBody>
          <a:bodyPr>
            <a:normAutofit fontScale="92500" lnSpcReduction="20000"/>
          </a:bodyPr>
          <a:lstStyle/>
          <a:p>
            <a:r>
              <a:rPr lang="en-GB" sz="1800" dirty="0">
                <a:latin typeface="Arial" panose="020B0604020202020204" pitchFamily="34" charset="0"/>
                <a:cs typeface="Arial" panose="020B0604020202020204" pitchFamily="34" charset="0"/>
              </a:rPr>
              <a:t>Excess winter deaths are the difference between average daily deaths in winter months (December to March) versus other months</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Most excess deaths due to cold weather occur at what we would probably view as </a:t>
            </a:r>
            <a:r>
              <a:rPr lang="en-GB" sz="1800" b="1" dirty="0">
                <a:latin typeface="Arial" panose="020B0604020202020204" pitchFamily="34" charset="0"/>
                <a:cs typeface="Arial" panose="020B0604020202020204" pitchFamily="34" charset="0"/>
              </a:rPr>
              <a:t>normal seasonal temperatures (4 to 8°C) rather than extremes </a:t>
            </a:r>
          </a:p>
          <a:p>
            <a:pPr marL="0" indent="0">
              <a:buNone/>
            </a:pP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On average, there are approximately </a:t>
            </a:r>
            <a:r>
              <a:rPr lang="en-GB" sz="1800" b="1" dirty="0">
                <a:latin typeface="Arial" panose="020B0604020202020204" pitchFamily="34" charset="0"/>
                <a:cs typeface="Arial" panose="020B0604020202020204" pitchFamily="34" charset="0"/>
              </a:rPr>
              <a:t>35,000 excess winter deaths </a:t>
            </a:r>
            <a:r>
              <a:rPr lang="en-GB" sz="1800" dirty="0">
                <a:latin typeface="Arial" panose="020B0604020202020204" pitchFamily="34" charset="0"/>
                <a:cs typeface="Arial" panose="020B0604020202020204" pitchFamily="34" charset="0"/>
              </a:rPr>
              <a:t>each year in England and Wales, but large fluctuations in excess winter deaths between years are common</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In the recent past, the rate of winter deaths in England was </a:t>
            </a:r>
            <a:r>
              <a:rPr lang="en-GB" sz="1800" b="1" dirty="0">
                <a:latin typeface="Arial" panose="020B0604020202020204" pitchFamily="34" charset="0"/>
                <a:cs typeface="Arial" panose="020B0604020202020204" pitchFamily="34" charset="0"/>
              </a:rPr>
              <a:t>twice the rate </a:t>
            </a:r>
            <a:r>
              <a:rPr lang="en-GB" sz="1800" dirty="0">
                <a:latin typeface="Arial" panose="020B0604020202020204" pitchFamily="34" charset="0"/>
                <a:cs typeface="Arial" panose="020B0604020202020204" pitchFamily="34" charset="0"/>
              </a:rPr>
              <a:t>observed in some northern European countries, such as Finland</a:t>
            </a:r>
          </a:p>
          <a:p>
            <a:pPr fontAlgn="base"/>
            <a:endParaRPr lang="en-GB" sz="1800" dirty="0">
              <a:latin typeface="Arial" panose="020B0604020202020204" pitchFamily="34" charset="0"/>
              <a:cs typeface="Arial" panose="020B0604020202020204" pitchFamily="34" charset="0"/>
            </a:endParaRPr>
          </a:p>
          <a:p>
            <a:pPr fontAlgn="base"/>
            <a:r>
              <a:rPr lang="en-GB" sz="1800" dirty="0">
                <a:latin typeface="Arial" panose="020B0604020202020204" pitchFamily="34" charset="0"/>
                <a:cs typeface="Arial" panose="020B0604020202020204" pitchFamily="34" charset="0"/>
              </a:rPr>
              <a:t>Excess deaths are not just deaths of those who would have died anyway in the next few weeks or months due to illness or old age – these deaths </a:t>
            </a:r>
            <a:r>
              <a:rPr lang="en-GB" sz="1800" b="1" dirty="0">
                <a:latin typeface="Arial" panose="020B0604020202020204" pitchFamily="34" charset="0"/>
                <a:cs typeface="Arial" panose="020B0604020202020204" pitchFamily="34" charset="0"/>
              </a:rPr>
              <a:t>are extra</a:t>
            </a:r>
          </a:p>
          <a:p>
            <a:pPr fontAlgn="base"/>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Excess winter deaths also represent a significant </a:t>
            </a:r>
            <a:r>
              <a:rPr lang="en-GB" sz="1800" b="1" dirty="0">
                <a:latin typeface="Arial" panose="020B0604020202020204" pitchFamily="34" charset="0"/>
                <a:cs typeface="Arial" panose="020B0604020202020204" pitchFamily="34" charset="0"/>
              </a:rPr>
              <a:t>health inequality</a:t>
            </a:r>
            <a:r>
              <a:rPr lang="en-GB" sz="1800" dirty="0">
                <a:latin typeface="Arial" panose="020B0604020202020204" pitchFamily="34" charset="0"/>
                <a:cs typeface="Arial" panose="020B0604020202020204" pitchFamily="34" charset="0"/>
              </a:rPr>
              <a:t>, with people experiencing greater socioeconomic deprivation being more likely to be affected</a:t>
            </a:r>
          </a:p>
          <a:p>
            <a:endParaRPr lang="en-GB" sz="1800" b="1"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Whilst the greatest impact is seen in older age groups, excess winter deaths occur across </a:t>
            </a:r>
            <a:r>
              <a:rPr lang="en-GB" sz="1800" b="1" dirty="0">
                <a:latin typeface="Arial" panose="020B0604020202020204" pitchFamily="34" charset="0"/>
                <a:cs typeface="Arial" panose="020B0604020202020204" pitchFamily="34" charset="0"/>
              </a:rPr>
              <a:t>all age groups</a:t>
            </a:r>
          </a:p>
        </p:txBody>
      </p:sp>
    </p:spTree>
    <p:extLst>
      <p:ext uri="{BB962C8B-B14F-4D97-AF65-F5344CB8AC3E}">
        <p14:creationId xmlns:p14="http://schemas.microsoft.com/office/powerpoint/2010/main" val="577351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26BA0-53FA-423D-AF5D-38812D7B2D6A}"/>
              </a:ext>
            </a:extLst>
          </p:cNvPr>
          <p:cNvSpPr>
            <a:spLocks noGrp="1"/>
          </p:cNvSpPr>
          <p:nvPr>
            <p:ph type="title"/>
          </p:nvPr>
        </p:nvSpPr>
        <p:spPr/>
        <p:txBody>
          <a:bodyPr>
            <a:noAutofit/>
          </a:bodyPr>
          <a:lstStyle/>
          <a:p>
            <a:r>
              <a:rPr lang="en-GB" sz="3600" dirty="0">
                <a:latin typeface="Arial" panose="020B0604020202020204" pitchFamily="34" charset="0"/>
                <a:cs typeface="Arial" panose="020B0604020202020204" pitchFamily="34" charset="0"/>
              </a:rPr>
              <a:t>What causes excess winter deaths? (1)</a:t>
            </a:r>
          </a:p>
        </p:txBody>
      </p:sp>
      <p:sp>
        <p:nvSpPr>
          <p:cNvPr id="3" name="Content Placeholder 2">
            <a:extLst>
              <a:ext uri="{FF2B5EF4-FFF2-40B4-BE49-F238E27FC236}">
                <a16:creationId xmlns:a16="http://schemas.microsoft.com/office/drawing/2014/main" id="{3E7A7B1F-E126-4B99-B7BC-668FA4790A59}"/>
              </a:ext>
            </a:extLst>
          </p:cNvPr>
          <p:cNvSpPr>
            <a:spLocks noGrp="1"/>
          </p:cNvSpPr>
          <p:nvPr>
            <p:ph idx="1"/>
          </p:nvPr>
        </p:nvSpPr>
        <p:spPr/>
        <p:txBody>
          <a:bodyPr>
            <a:normAutofit fontScale="62500" lnSpcReduction="20000"/>
          </a:bodyPr>
          <a:lstStyle/>
          <a:p>
            <a:r>
              <a:rPr lang="en-GB" dirty="0">
                <a:latin typeface="Arial" panose="020B0604020202020204" pitchFamily="34" charset="0"/>
                <a:cs typeface="Arial" panose="020B0604020202020204" pitchFamily="34" charset="0"/>
              </a:rPr>
              <a:t>We may assume that hypothermia is the primary cause of cold-related death, however </a:t>
            </a:r>
            <a:r>
              <a:rPr lang="en-GB" b="1" dirty="0">
                <a:latin typeface="Arial" panose="020B0604020202020204" pitchFamily="34" charset="0"/>
                <a:cs typeface="Arial" panose="020B0604020202020204" pitchFamily="34" charset="0"/>
              </a:rPr>
              <a:t>respiratory and circulatory </a:t>
            </a:r>
            <a:r>
              <a:rPr lang="en-GB" dirty="0">
                <a:latin typeface="Arial" panose="020B0604020202020204" pitchFamily="34" charset="0"/>
                <a:cs typeface="Arial" panose="020B0604020202020204" pitchFamily="34" charset="0"/>
              </a:rPr>
              <a:t>(lung and heart) conditions, as well as dementia and Alzheimer’s are the leading causes of the observed excess winter deaths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Respiratory disease is the leading cause of excess winter deaths – it’s estimated that it’s </a:t>
            </a:r>
            <a:r>
              <a:rPr lang="en-GB" b="1" dirty="0">
                <a:latin typeface="Arial" panose="020B0604020202020204" pitchFamily="34" charset="0"/>
                <a:cs typeface="Arial" panose="020B0604020202020204" pitchFamily="34" charset="0"/>
              </a:rPr>
              <a:t>85% higher </a:t>
            </a:r>
            <a:r>
              <a:rPr lang="en-GB" dirty="0">
                <a:latin typeface="Arial" panose="020B0604020202020204" pitchFamily="34" charset="0"/>
                <a:cs typeface="Arial" panose="020B0604020202020204" pitchFamily="34" charset="0"/>
              </a:rPr>
              <a:t>than at other times of the year</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 fall of about a degree in temperature leads to a </a:t>
            </a:r>
            <a:r>
              <a:rPr lang="en-GB" b="1" dirty="0">
                <a:latin typeface="Arial" panose="020B0604020202020204" pitchFamily="34" charset="0"/>
                <a:cs typeface="Arial" panose="020B0604020202020204" pitchFamily="34" charset="0"/>
              </a:rPr>
              <a:t>5% </a:t>
            </a:r>
            <a:r>
              <a:rPr lang="en-GB" dirty="0">
                <a:latin typeface="Arial" panose="020B0604020202020204" pitchFamily="34" charset="0"/>
                <a:cs typeface="Arial" panose="020B0604020202020204" pitchFamily="34" charset="0"/>
              </a:rPr>
              <a:t>increase in respiratory disease and a </a:t>
            </a:r>
            <a:r>
              <a:rPr lang="en-GB" b="1" dirty="0">
                <a:latin typeface="Arial" panose="020B0604020202020204" pitchFamily="34" charset="0"/>
                <a:cs typeface="Arial" panose="020B0604020202020204" pitchFamily="34" charset="0"/>
              </a:rPr>
              <a:t>3% </a:t>
            </a:r>
            <a:r>
              <a:rPr lang="en-GB" dirty="0">
                <a:latin typeface="Arial" panose="020B0604020202020204" pitchFamily="34" charset="0"/>
                <a:cs typeface="Arial" panose="020B0604020202020204" pitchFamily="34" charset="0"/>
              </a:rPr>
              <a:t>increase in respiratory deaths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After a cold snap, initially we see increases in heart disease and stroke within the first week. Respiratory illness takes longer to rise and that peaks around 12 days later. Impacts are seen for a significant period and in fact excess deaths after a cold snap only return to baseline levels after </a:t>
            </a:r>
            <a:r>
              <a:rPr lang="en-GB" b="1" dirty="0">
                <a:latin typeface="Arial" panose="020B0604020202020204" pitchFamily="34" charset="0"/>
                <a:cs typeface="Arial" panose="020B0604020202020204" pitchFamily="34" charset="0"/>
              </a:rPr>
              <a:t>40 days</a:t>
            </a:r>
            <a:r>
              <a:rPr lang="en-GB" dirty="0">
                <a:latin typeface="Arial" panose="020B0604020202020204" pitchFamily="34" charset="0"/>
                <a:cs typeface="Arial" panose="020B0604020202020204" pitchFamily="34" charset="0"/>
              </a:rPr>
              <a:t>.</a:t>
            </a:r>
          </a:p>
          <a:p>
            <a:endParaRPr lang="en-GB" dirty="0"/>
          </a:p>
          <a:p>
            <a:pPr marL="0" indent="0">
              <a:buNone/>
            </a:pPr>
            <a:endParaRPr lang="en-GB" dirty="0"/>
          </a:p>
        </p:txBody>
      </p:sp>
    </p:spTree>
    <p:extLst>
      <p:ext uri="{BB962C8B-B14F-4D97-AF65-F5344CB8AC3E}">
        <p14:creationId xmlns:p14="http://schemas.microsoft.com/office/powerpoint/2010/main" val="3238285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7F419-5887-499B-8196-53AC9C588301}"/>
              </a:ext>
            </a:extLst>
          </p:cNvPr>
          <p:cNvSpPr>
            <a:spLocks noGrp="1"/>
          </p:cNvSpPr>
          <p:nvPr>
            <p:ph type="title"/>
          </p:nvPr>
        </p:nvSpPr>
        <p:spPr/>
        <p:txBody>
          <a:bodyPr>
            <a:noAutofit/>
          </a:bodyPr>
          <a:lstStyle/>
          <a:p>
            <a:r>
              <a:rPr lang="en-GB" sz="3600" dirty="0">
                <a:latin typeface="Arial" panose="020B0604020202020204" pitchFamily="34" charset="0"/>
                <a:cs typeface="Arial" panose="020B0604020202020204" pitchFamily="34" charset="0"/>
              </a:rPr>
              <a:t>What causes excess winter deaths? (2)</a:t>
            </a:r>
          </a:p>
        </p:txBody>
      </p:sp>
      <p:sp>
        <p:nvSpPr>
          <p:cNvPr id="3" name="Content Placeholder 2">
            <a:extLst>
              <a:ext uri="{FF2B5EF4-FFF2-40B4-BE49-F238E27FC236}">
                <a16:creationId xmlns:a16="http://schemas.microsoft.com/office/drawing/2014/main" id="{D230DDF1-D3CD-4A66-B334-076141F248B2}"/>
              </a:ext>
            </a:extLst>
          </p:cNvPr>
          <p:cNvSpPr>
            <a:spLocks noGrp="1"/>
          </p:cNvSpPr>
          <p:nvPr>
            <p:ph idx="1"/>
          </p:nvPr>
        </p:nvSpPr>
        <p:spPr/>
        <p:txBody>
          <a:bodyPr>
            <a:normAutofit fontScale="92500" lnSpcReduction="10000"/>
          </a:bodyPr>
          <a:lstStyle/>
          <a:p>
            <a:pPr marL="0" indent="0">
              <a:buNone/>
            </a:pPr>
            <a:r>
              <a:rPr lang="en-GB" dirty="0">
                <a:latin typeface="Arial" panose="020B0604020202020204" pitchFamily="34" charset="0"/>
                <a:cs typeface="Arial" panose="020B0604020202020204" pitchFamily="34" charset="0"/>
              </a:rPr>
              <a:t>Up to 30% of excess winter deaths are due to people living in </a:t>
            </a:r>
            <a:r>
              <a:rPr lang="en-GB" b="1" dirty="0">
                <a:latin typeface="Arial" panose="020B0604020202020204" pitchFamily="34" charset="0"/>
                <a:cs typeface="Arial" panose="020B0604020202020204" pitchFamily="34" charset="0"/>
              </a:rPr>
              <a:t>cold homes in fuel poverty</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Other interlinked factors that contribute to excess winter deaths:</a:t>
            </a:r>
          </a:p>
          <a:p>
            <a:pPr lvl="1">
              <a:buFont typeface="Arial" panose="020B0604020202020204" pitchFamily="34" charset="0"/>
              <a:buChar char="•"/>
            </a:pPr>
            <a:r>
              <a:rPr lang="en-GB" b="1" dirty="0">
                <a:latin typeface="Arial" panose="020B0604020202020204" pitchFamily="34" charset="0"/>
                <a:cs typeface="Arial" panose="020B0604020202020204" pitchFamily="34" charset="0"/>
              </a:rPr>
              <a:t>Seasonal factors </a:t>
            </a:r>
            <a:r>
              <a:rPr lang="en-GB" dirty="0">
                <a:latin typeface="Arial" panose="020B0604020202020204" pitchFamily="34" charset="0"/>
                <a:cs typeface="Arial" panose="020B0604020202020204" pitchFamily="34" charset="0"/>
              </a:rPr>
              <a:t>– e.g. weather and rise in circulating infectious diseases, particularly flu and norovirus</a:t>
            </a:r>
          </a:p>
          <a:p>
            <a:pPr lvl="1">
              <a:buFont typeface="Arial" panose="020B0604020202020204" pitchFamily="34" charset="0"/>
              <a:buChar char="•"/>
            </a:pPr>
            <a:r>
              <a:rPr lang="en-GB" b="1" dirty="0">
                <a:latin typeface="Arial" panose="020B0604020202020204" pitchFamily="34" charset="0"/>
                <a:cs typeface="Arial" panose="020B0604020202020204" pitchFamily="34" charset="0"/>
              </a:rPr>
              <a:t>Individual vulnerability </a:t>
            </a:r>
            <a:r>
              <a:rPr lang="en-GB" dirty="0">
                <a:latin typeface="Arial" panose="020B0604020202020204" pitchFamily="34" charset="0"/>
                <a:cs typeface="Arial" panose="020B0604020202020204" pitchFamily="34" charset="0"/>
              </a:rPr>
              <a:t>to health effects of cold</a:t>
            </a:r>
          </a:p>
          <a:p>
            <a:pPr lvl="1">
              <a:buFont typeface="Arial" panose="020B0604020202020204" pitchFamily="34" charset="0"/>
              <a:buChar char="•"/>
            </a:pPr>
            <a:r>
              <a:rPr lang="en-GB" b="1" dirty="0">
                <a:latin typeface="Arial" panose="020B0604020202020204" pitchFamily="34" charset="0"/>
                <a:cs typeface="Arial" panose="020B0604020202020204" pitchFamily="34" charset="0"/>
              </a:rPr>
              <a:t>Attitudes</a:t>
            </a:r>
            <a:r>
              <a:rPr lang="en-GB" dirty="0">
                <a:latin typeface="Arial" panose="020B0604020202020204" pitchFamily="34" charset="0"/>
                <a:cs typeface="Arial" panose="020B0604020202020204" pitchFamily="34" charset="0"/>
              </a:rPr>
              <a:t> to cold and associated behaviours</a:t>
            </a:r>
          </a:p>
        </p:txBody>
      </p:sp>
    </p:spTree>
    <p:extLst>
      <p:ext uri="{BB962C8B-B14F-4D97-AF65-F5344CB8AC3E}">
        <p14:creationId xmlns:p14="http://schemas.microsoft.com/office/powerpoint/2010/main" val="3864906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29C61-8215-408C-9CD6-C40AB049FDBF}"/>
              </a:ext>
            </a:extLst>
          </p:cNvPr>
          <p:cNvSpPr>
            <a:spLocks noGrp="1"/>
          </p:cNvSpPr>
          <p:nvPr>
            <p:ph type="title"/>
          </p:nvPr>
        </p:nvSpPr>
        <p:spPr/>
        <p:txBody>
          <a:bodyPr>
            <a:normAutofit/>
          </a:bodyPr>
          <a:lstStyle/>
          <a:p>
            <a:r>
              <a:rPr lang="en-GB" sz="4000" dirty="0">
                <a:latin typeface="Arial" panose="020B0604020202020204" pitchFamily="34" charset="0"/>
                <a:cs typeface="Arial" panose="020B0604020202020204" pitchFamily="34" charset="0"/>
              </a:rPr>
              <a:t>Cold weather plan for England</a:t>
            </a:r>
            <a:endParaRPr lang="en-GB" sz="4000" dirty="0"/>
          </a:p>
        </p:txBody>
      </p:sp>
      <p:sp>
        <p:nvSpPr>
          <p:cNvPr id="3" name="Content Placeholder 2">
            <a:extLst>
              <a:ext uri="{FF2B5EF4-FFF2-40B4-BE49-F238E27FC236}">
                <a16:creationId xmlns:a16="http://schemas.microsoft.com/office/drawing/2014/main" id="{3CF899F6-03DC-4F34-B370-BFB0F12601AA}"/>
              </a:ext>
            </a:extLst>
          </p:cNvPr>
          <p:cNvSpPr>
            <a:spLocks noGrp="1"/>
          </p:cNvSpPr>
          <p:nvPr>
            <p:ph idx="1"/>
          </p:nvPr>
        </p:nvSpPr>
        <p:spPr>
          <a:xfrm>
            <a:off x="457200" y="1600200"/>
            <a:ext cx="8229600" cy="4983162"/>
          </a:xfrm>
        </p:spPr>
        <p:txBody>
          <a:bodyPr>
            <a:normAutofit fontScale="70000" lnSpcReduction="20000"/>
          </a:bodyPr>
          <a:lstStyle/>
          <a:p>
            <a:r>
              <a:rPr lang="en-GB" dirty="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hlinkClick r:id="rId2"/>
              </a:rPr>
              <a:t>Cold weather plan for England</a:t>
            </a:r>
            <a:r>
              <a:rPr lang="en-GB" dirty="0">
                <a:latin typeface="Arial" panose="020B0604020202020204" pitchFamily="34" charset="0"/>
                <a:cs typeface="Arial" panose="020B0604020202020204" pitchFamily="34" charset="0"/>
              </a:rPr>
              <a:t> is operational between 1</a:t>
            </a:r>
            <a:r>
              <a:rPr lang="en-GB" baseline="30000" dirty="0">
                <a:latin typeface="Arial" panose="020B0604020202020204" pitchFamily="34" charset="0"/>
                <a:cs typeface="Arial" panose="020B0604020202020204" pitchFamily="34" charset="0"/>
              </a:rPr>
              <a:t>st</a:t>
            </a:r>
            <a:r>
              <a:rPr lang="en-GB" dirty="0">
                <a:latin typeface="Arial" panose="020B0604020202020204" pitchFamily="34" charset="0"/>
                <a:cs typeface="Arial" panose="020B0604020202020204" pitchFamily="34" charset="0"/>
              </a:rPr>
              <a:t> November and 1</a:t>
            </a:r>
            <a:r>
              <a:rPr lang="en-GB" baseline="30000" dirty="0">
                <a:latin typeface="Arial" panose="020B0604020202020204" pitchFamily="34" charset="0"/>
                <a:cs typeface="Arial" panose="020B0604020202020204" pitchFamily="34" charset="0"/>
              </a:rPr>
              <a:t>st</a:t>
            </a:r>
            <a:r>
              <a:rPr lang="en-GB" dirty="0">
                <a:latin typeface="Arial" panose="020B0604020202020204" pitchFamily="34" charset="0"/>
                <a:cs typeface="Arial" panose="020B0604020202020204" pitchFamily="34" charset="0"/>
              </a:rPr>
              <a:t> March.</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It aims to prevent the major avoidable effects on health during periods of cold weather in England by alerting people to the negative health effects of cold weather, and enabling them to prepare and respond appropriately.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It recommends a series of steps to reduce the risks to health from cold weather for:</a:t>
            </a:r>
          </a:p>
          <a:p>
            <a:pPr lvl="1"/>
            <a:r>
              <a:rPr lang="en-GB" dirty="0">
                <a:latin typeface="Arial" panose="020B0604020202020204" pitchFamily="34" charset="0"/>
                <a:cs typeface="Arial" panose="020B0604020202020204" pitchFamily="34" charset="0"/>
              </a:rPr>
              <a:t>NHS, local authorities, social care, and other public agencies</a:t>
            </a:r>
          </a:p>
          <a:p>
            <a:pPr lvl="1"/>
            <a:r>
              <a:rPr lang="en-GB" dirty="0">
                <a:latin typeface="Arial" panose="020B0604020202020204" pitchFamily="34" charset="0"/>
                <a:cs typeface="Arial" panose="020B0604020202020204" pitchFamily="34" charset="0"/>
              </a:rPr>
              <a:t>Professionals working with people at risk</a:t>
            </a:r>
          </a:p>
          <a:p>
            <a:pPr lvl="1"/>
            <a:r>
              <a:rPr lang="en-GB" dirty="0">
                <a:latin typeface="Arial" panose="020B0604020202020204" pitchFamily="34" charset="0"/>
                <a:cs typeface="Arial" panose="020B0604020202020204" pitchFamily="34" charset="0"/>
              </a:rPr>
              <a:t>Individuals, local communities and voluntary groups</a:t>
            </a:r>
          </a:p>
        </p:txBody>
      </p:sp>
    </p:spTree>
    <p:extLst>
      <p:ext uri="{BB962C8B-B14F-4D97-AF65-F5344CB8AC3E}">
        <p14:creationId xmlns:p14="http://schemas.microsoft.com/office/powerpoint/2010/main" val="2749773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7A318-47DF-4A02-BE10-EEE4455D9127}"/>
              </a:ext>
            </a:extLst>
          </p:cNvPr>
          <p:cNvSpPr>
            <a:spLocks noGrp="1"/>
          </p:cNvSpPr>
          <p:nvPr>
            <p:ph type="title"/>
          </p:nvPr>
        </p:nvSpPr>
        <p:spPr>
          <a:xfrm>
            <a:off x="457200" y="335722"/>
            <a:ext cx="8229600" cy="418058"/>
          </a:xfrm>
        </p:spPr>
        <p:txBody>
          <a:bodyPr>
            <a:noAutofit/>
          </a:bodyPr>
          <a:lstStyle/>
          <a:p>
            <a:r>
              <a:rPr lang="en-GB" sz="3600" dirty="0">
                <a:latin typeface="Arial" panose="020B0604020202020204" pitchFamily="34" charset="0"/>
                <a:cs typeface="Arial" panose="020B0604020202020204" pitchFamily="34" charset="0"/>
              </a:rPr>
              <a:t>Cold weather alert service</a:t>
            </a:r>
          </a:p>
        </p:txBody>
      </p:sp>
      <p:sp>
        <p:nvSpPr>
          <p:cNvPr id="3" name="Content Placeholder 2">
            <a:extLst>
              <a:ext uri="{FF2B5EF4-FFF2-40B4-BE49-F238E27FC236}">
                <a16:creationId xmlns:a16="http://schemas.microsoft.com/office/drawing/2014/main" id="{C8EA011D-367D-49AC-B4BF-6F795B9E8248}"/>
              </a:ext>
            </a:extLst>
          </p:cNvPr>
          <p:cNvSpPr>
            <a:spLocks noGrp="1"/>
          </p:cNvSpPr>
          <p:nvPr>
            <p:ph idx="1"/>
          </p:nvPr>
        </p:nvSpPr>
        <p:spPr>
          <a:xfrm>
            <a:off x="438528" y="905654"/>
            <a:ext cx="8229600" cy="5616624"/>
          </a:xfrm>
        </p:spPr>
        <p:txBody>
          <a:bodyPr>
            <a:noAutofit/>
          </a:bodyPr>
          <a:lstStyle/>
          <a:p>
            <a:pPr marL="0" indent="0">
              <a:buNone/>
            </a:pPr>
            <a:r>
              <a:rPr lang="en-GB" sz="1400" dirty="0">
                <a:latin typeface="Arial" panose="020B0604020202020204" pitchFamily="34" charset="0"/>
                <a:cs typeface="Arial" panose="020B0604020202020204" pitchFamily="34" charset="0"/>
              </a:rPr>
              <a:t>The Cold weather health watch comprises five levels of response based on cold weather thresholds (see table below). The thresholds have been developed to trigger an alert when severe cold weather is likely to significantly affect people's health. The alerts take account of temperature along with other winter weather threats such as ice and snow.</a:t>
            </a:r>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r>
              <a:rPr lang="en-GB" sz="1400" b="1" dirty="0">
                <a:latin typeface="Arial" panose="020B0604020202020204" pitchFamily="34" charset="0"/>
                <a:cs typeface="Arial" panose="020B0604020202020204" pitchFamily="34" charset="0"/>
              </a:rPr>
              <a:t>The distribution list for the Cold weather alerts is managed by the Met Office. All previous users need to re-register </a:t>
            </a:r>
            <a:r>
              <a:rPr lang="en-GB" sz="1400" b="1" dirty="0">
                <a:latin typeface="Arial" panose="020B0604020202020204" pitchFamily="34" charset="0"/>
                <a:cs typeface="Arial" panose="020B0604020202020204" pitchFamily="34" charset="0"/>
                <a:hlinkClick r:id="rId2"/>
              </a:rPr>
              <a:t>here</a:t>
            </a:r>
            <a:r>
              <a:rPr lang="en-GB" sz="1400" b="1" dirty="0">
                <a:latin typeface="Arial" panose="020B0604020202020204" pitchFamily="34" charset="0"/>
                <a:cs typeface="Arial" panose="020B0604020202020204" pitchFamily="34" charset="0"/>
              </a:rPr>
              <a:t>. New users can use the same link.</a:t>
            </a:r>
          </a:p>
          <a:p>
            <a:pPr marL="0" indent="0">
              <a:buNone/>
            </a:pPr>
            <a:endParaRPr lang="en-GB" sz="1400" b="1" dirty="0">
              <a:latin typeface="Arial" panose="020B0604020202020204" pitchFamily="34" charset="0"/>
              <a:cs typeface="Arial" panose="020B0604020202020204" pitchFamily="34" charset="0"/>
            </a:endParaRPr>
          </a:p>
          <a:p>
            <a:pPr marL="0" indent="0">
              <a:buNone/>
            </a:pPr>
            <a:r>
              <a:rPr lang="en-GB" sz="1400" dirty="0">
                <a:latin typeface="Arial" panose="020B0604020202020204" pitchFamily="34" charset="0"/>
                <a:cs typeface="Arial" panose="020B0604020202020204" pitchFamily="34" charset="0"/>
              </a:rPr>
              <a:t>The Met Office uses hashtags #</a:t>
            </a:r>
            <a:r>
              <a:rPr lang="en-GB" sz="1400" dirty="0" err="1">
                <a:latin typeface="Arial" panose="020B0604020202020204" pitchFamily="34" charset="0"/>
                <a:cs typeface="Arial" panose="020B0604020202020204" pitchFamily="34" charset="0"/>
              </a:rPr>
              <a:t>winterready</a:t>
            </a:r>
            <a:r>
              <a:rPr lang="en-GB" sz="1400" dirty="0">
                <a:latin typeface="Arial" panose="020B0604020202020204" pitchFamily="34" charset="0"/>
                <a:cs typeface="Arial" panose="020B0604020202020204" pitchFamily="34" charset="0"/>
              </a:rPr>
              <a:t> for winter preparedness and #</a:t>
            </a:r>
            <a:r>
              <a:rPr lang="en-GB" sz="1400" dirty="0" err="1">
                <a:latin typeface="Arial" panose="020B0604020202020204" pitchFamily="34" charset="0"/>
                <a:cs typeface="Arial" panose="020B0604020202020204" pitchFamily="34" charset="0"/>
              </a:rPr>
              <a:t>weatheraware</a:t>
            </a:r>
            <a:r>
              <a:rPr lang="en-GB" sz="1400" dirty="0">
                <a:latin typeface="Arial" panose="020B0604020202020204" pitchFamily="34" charset="0"/>
                <a:cs typeface="Arial" panose="020B0604020202020204" pitchFamily="34" charset="0"/>
              </a:rPr>
              <a:t> for levels 2-4, which will be supported by PHE, DHSC and other government departments when appropriate in social media communication</a:t>
            </a:r>
            <a:endParaRPr lang="en-GB" sz="14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6EE39A2E-873C-4147-8E98-9987DF160660}"/>
              </a:ext>
            </a:extLst>
          </p:cNvPr>
          <p:cNvPicPr>
            <a:picLocks noChangeAspect="1"/>
          </p:cNvPicPr>
          <p:nvPr/>
        </p:nvPicPr>
        <p:blipFill rotWithShape="1">
          <a:blip r:embed="rId3"/>
          <a:srcRect l="40549" t="40200" r="19289" b="30400"/>
          <a:stretch/>
        </p:blipFill>
        <p:spPr>
          <a:xfrm>
            <a:off x="443728" y="1916832"/>
            <a:ext cx="8219199" cy="3384376"/>
          </a:xfrm>
          <a:prstGeom prst="rect">
            <a:avLst/>
          </a:prstGeom>
        </p:spPr>
      </p:pic>
    </p:spTree>
    <p:extLst>
      <p:ext uri="{BB962C8B-B14F-4D97-AF65-F5344CB8AC3E}">
        <p14:creationId xmlns:p14="http://schemas.microsoft.com/office/powerpoint/2010/main" val="2245887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F2F523-CAA2-47E4-810D-A7E59A3CECA2}"/>
              </a:ext>
            </a:extLst>
          </p:cNvPr>
          <p:cNvSpPr>
            <a:spLocks noGrp="1"/>
          </p:cNvSpPr>
          <p:nvPr>
            <p:ph type="title"/>
          </p:nvPr>
        </p:nvSpPr>
        <p:spPr>
          <a:xfrm>
            <a:off x="457200" y="2348880"/>
            <a:ext cx="8229600" cy="1143000"/>
          </a:xfrm>
        </p:spPr>
        <p:txBody>
          <a:bodyPr/>
          <a:lstStyle/>
          <a:p>
            <a:r>
              <a:rPr lang="en-GB" dirty="0">
                <a:latin typeface="Arial" panose="020B0604020202020204" pitchFamily="34" charset="0"/>
                <a:cs typeface="Arial" panose="020B0604020202020204" pitchFamily="34" charset="0"/>
              </a:rPr>
              <a:t>Cold weather and COVID-19</a:t>
            </a:r>
          </a:p>
        </p:txBody>
      </p:sp>
    </p:spTree>
    <p:extLst>
      <p:ext uri="{BB962C8B-B14F-4D97-AF65-F5344CB8AC3E}">
        <p14:creationId xmlns:p14="http://schemas.microsoft.com/office/powerpoint/2010/main" val="2998761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52BC1-2B5B-4CB3-BAD3-A4BA030E8788}"/>
              </a:ext>
            </a:extLst>
          </p:cNvPr>
          <p:cNvSpPr>
            <a:spLocks noGrp="1"/>
          </p:cNvSpPr>
          <p:nvPr>
            <p:ph type="title"/>
          </p:nvPr>
        </p:nvSpPr>
        <p:spPr/>
        <p:txBody>
          <a:bodyPr>
            <a:normAutofit/>
          </a:bodyPr>
          <a:lstStyle/>
          <a:p>
            <a:r>
              <a:rPr lang="en-GB" sz="4000" dirty="0">
                <a:latin typeface="Arial" panose="020B0604020202020204" pitchFamily="34" charset="0"/>
                <a:cs typeface="Arial" panose="020B0604020202020204" pitchFamily="34" charset="0"/>
              </a:rPr>
              <a:t>Cold weather and COVID-19</a:t>
            </a:r>
          </a:p>
        </p:txBody>
      </p:sp>
      <p:sp>
        <p:nvSpPr>
          <p:cNvPr id="3" name="Content Placeholder 2">
            <a:extLst>
              <a:ext uri="{FF2B5EF4-FFF2-40B4-BE49-F238E27FC236}">
                <a16:creationId xmlns:a16="http://schemas.microsoft.com/office/drawing/2014/main" id="{A785EE4A-E2DD-4CE1-8D21-A1EF3350A127}"/>
              </a:ext>
            </a:extLst>
          </p:cNvPr>
          <p:cNvSpPr>
            <a:spLocks noGrp="1"/>
          </p:cNvSpPr>
          <p:nvPr>
            <p:ph idx="1"/>
          </p:nvPr>
        </p:nvSpPr>
        <p:spPr>
          <a:xfrm>
            <a:off x="457200" y="1600200"/>
            <a:ext cx="8229600" cy="4983162"/>
          </a:xfrm>
        </p:spPr>
        <p:txBody>
          <a:bodyPr>
            <a:normAutofit/>
          </a:bodyPr>
          <a:lstStyle/>
          <a:p>
            <a:r>
              <a:rPr lang="en-GB" sz="2400" dirty="0">
                <a:latin typeface="Arial" panose="020B0604020202020204" pitchFamily="34" charset="0"/>
                <a:cs typeface="Arial" panose="020B0604020202020204" pitchFamily="34" charset="0"/>
              </a:rPr>
              <a:t>COVID-19 is likely to </a:t>
            </a:r>
            <a:r>
              <a:rPr lang="en-GB" sz="2400" b="1" i="1" dirty="0">
                <a:latin typeface="Arial" panose="020B0604020202020204" pitchFamily="34" charset="0"/>
                <a:cs typeface="Arial" panose="020B0604020202020204" pitchFamily="34" charset="0"/>
              </a:rPr>
              <a:t>amplify </a:t>
            </a:r>
            <a:r>
              <a:rPr lang="en-GB" sz="2400" dirty="0">
                <a:latin typeface="Arial" panose="020B0604020202020204" pitchFamily="34" charset="0"/>
                <a:cs typeface="Arial" panose="020B0604020202020204" pitchFamily="34" charset="0"/>
              </a:rPr>
              <a:t>the risks of cold weather</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It is possible that clinical outcomes may be </a:t>
            </a:r>
            <a:r>
              <a:rPr lang="en-GB" sz="2400" b="1" dirty="0">
                <a:latin typeface="Arial" panose="020B0604020202020204" pitchFamily="34" charset="0"/>
                <a:cs typeface="Arial" panose="020B0604020202020204" pitchFamily="34" charset="0"/>
              </a:rPr>
              <a:t>more severe </a:t>
            </a:r>
            <a:r>
              <a:rPr lang="en-GB" sz="2400" dirty="0">
                <a:latin typeface="Arial" panose="020B0604020202020204" pitchFamily="34" charset="0"/>
                <a:cs typeface="Arial" panose="020B0604020202020204" pitchFamily="34" charset="0"/>
              </a:rPr>
              <a:t>where exposure to cold and COVID-19 co-occurs for a given individual, for example through increased stress on the cardiovascular and respiratory systems</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There is emerging evidence of </a:t>
            </a:r>
            <a:r>
              <a:rPr lang="en-GB" sz="2400" b="1" dirty="0">
                <a:latin typeface="Arial" panose="020B0604020202020204" pitchFamily="34" charset="0"/>
                <a:cs typeface="Arial" panose="020B0604020202020204" pitchFamily="34" charset="0"/>
              </a:rPr>
              <a:t>poorer outcomes </a:t>
            </a:r>
            <a:r>
              <a:rPr lang="en-GB" sz="2400" dirty="0">
                <a:latin typeface="Arial" panose="020B0604020202020204" pitchFamily="34" charset="0"/>
                <a:cs typeface="Arial" panose="020B0604020202020204" pitchFamily="34" charset="0"/>
              </a:rPr>
              <a:t>in those who are </a:t>
            </a:r>
            <a:r>
              <a:rPr lang="en-GB" sz="2400" b="1" dirty="0">
                <a:latin typeface="Arial" panose="020B0604020202020204" pitchFamily="34" charset="0"/>
                <a:cs typeface="Arial" panose="020B0604020202020204" pitchFamily="34" charset="0"/>
              </a:rPr>
              <a:t>co-infected</a:t>
            </a:r>
            <a:r>
              <a:rPr lang="en-GB" sz="2400" dirty="0">
                <a:latin typeface="Arial" panose="020B0604020202020204" pitchFamily="34" charset="0"/>
                <a:cs typeface="Arial" panose="020B0604020202020204" pitchFamily="34" charset="0"/>
              </a:rPr>
              <a:t> with COVID-19 and flu</a:t>
            </a:r>
          </a:p>
        </p:txBody>
      </p:sp>
    </p:spTree>
    <p:extLst>
      <p:ext uri="{BB962C8B-B14F-4D97-AF65-F5344CB8AC3E}">
        <p14:creationId xmlns:p14="http://schemas.microsoft.com/office/powerpoint/2010/main" val="1042393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3783D-84CA-4164-90BD-3035A4D29B91}"/>
              </a:ext>
            </a:extLst>
          </p:cNvPr>
          <p:cNvSpPr>
            <a:spLocks noGrp="1"/>
          </p:cNvSpPr>
          <p:nvPr>
            <p:ph type="title"/>
          </p:nvPr>
        </p:nvSpPr>
        <p:spPr/>
        <p:txBody>
          <a:bodyPr>
            <a:noAutofit/>
          </a:bodyPr>
          <a:lstStyle/>
          <a:p>
            <a:r>
              <a:rPr lang="en-GB" sz="2800" dirty="0">
                <a:latin typeface="Arial" panose="020B0604020202020204" pitchFamily="34" charset="0"/>
                <a:cs typeface="Arial" panose="020B0604020202020204" pitchFamily="34" charset="0"/>
              </a:rPr>
              <a:t>Potential interactions between cold weather and COVID-19 include:</a:t>
            </a:r>
          </a:p>
        </p:txBody>
      </p:sp>
      <p:pic>
        <p:nvPicPr>
          <p:cNvPr id="6" name="Picture 5" descr="A picture containing website&#10;&#10;Description automatically generated">
            <a:extLst>
              <a:ext uri="{FF2B5EF4-FFF2-40B4-BE49-F238E27FC236}">
                <a16:creationId xmlns:a16="http://schemas.microsoft.com/office/drawing/2014/main" id="{14DF1A4E-39AD-4958-B16C-61487BBDDEED}"/>
              </a:ext>
            </a:extLst>
          </p:cNvPr>
          <p:cNvPicPr>
            <a:picLocks noChangeAspect="1"/>
          </p:cNvPicPr>
          <p:nvPr/>
        </p:nvPicPr>
        <p:blipFill rotWithShape="1">
          <a:blip r:embed="rId3">
            <a:extLst>
              <a:ext uri="{28A0092B-C50C-407E-A947-70E740481C1C}">
                <a14:useLocalDpi xmlns:a14="http://schemas.microsoft.com/office/drawing/2010/main" val="0"/>
              </a:ext>
            </a:extLst>
          </a:blip>
          <a:srcRect t="32830"/>
          <a:stretch/>
        </p:blipFill>
        <p:spPr>
          <a:xfrm>
            <a:off x="180020" y="1700808"/>
            <a:ext cx="8783960" cy="3933481"/>
          </a:xfrm>
          <a:prstGeom prst="rect">
            <a:avLst/>
          </a:prstGeom>
        </p:spPr>
      </p:pic>
    </p:spTree>
    <p:extLst>
      <p:ext uri="{BB962C8B-B14F-4D97-AF65-F5344CB8AC3E}">
        <p14:creationId xmlns:p14="http://schemas.microsoft.com/office/powerpoint/2010/main" val="4270313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F68A-7CD8-4970-9640-2F3F11F4B7F1}"/>
              </a:ext>
            </a:extLst>
          </p:cNvPr>
          <p:cNvSpPr>
            <a:spLocks noGrp="1"/>
          </p:cNvSpPr>
          <p:nvPr>
            <p:ph type="title"/>
          </p:nvPr>
        </p:nvSpPr>
        <p:spPr>
          <a:xfrm>
            <a:off x="457200" y="338955"/>
            <a:ext cx="8229600" cy="1228998"/>
          </a:xfrm>
        </p:spPr>
        <p:txBody>
          <a:bodyPr>
            <a:noAutofit/>
          </a:bodyPr>
          <a:lstStyle/>
          <a:p>
            <a:r>
              <a:rPr lang="en-GB" sz="2000" dirty="0">
                <a:latin typeface="Arial" panose="020B0604020202020204" pitchFamily="34" charset="0"/>
                <a:cs typeface="Arial" panose="020B0604020202020204" pitchFamily="34" charset="0"/>
              </a:rPr>
              <a:t>Certain groups of people are particularly vulnerable to cold weather. Many of these groups are </a:t>
            </a:r>
            <a:r>
              <a:rPr lang="en-GB" sz="2000" b="1" i="1" dirty="0">
                <a:latin typeface="Arial" panose="020B0604020202020204" pitchFamily="34" charset="0"/>
                <a:cs typeface="Arial" panose="020B0604020202020204" pitchFamily="34" charset="0"/>
              </a:rPr>
              <a:t>also at greater risk </a:t>
            </a:r>
            <a:r>
              <a:rPr lang="en-GB" sz="2000" dirty="0">
                <a:latin typeface="Arial" panose="020B0604020202020204" pitchFamily="34" charset="0"/>
                <a:cs typeface="Arial" panose="020B0604020202020204" pitchFamily="34" charset="0"/>
              </a:rPr>
              <a:t>of severe illness from COVID-19, as well as other winter illnesses such as flu </a:t>
            </a:r>
          </a:p>
        </p:txBody>
      </p:sp>
      <p:pic>
        <p:nvPicPr>
          <p:cNvPr id="5" name="Content Placeholder 4" descr="A picture containing graphical user interface, text&#10;&#10;Description automatically generated">
            <a:extLst>
              <a:ext uri="{FF2B5EF4-FFF2-40B4-BE49-F238E27FC236}">
                <a16:creationId xmlns:a16="http://schemas.microsoft.com/office/drawing/2014/main" id="{9296931B-64DC-420D-AD5B-88AE4734A53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1505"/>
          <a:stretch/>
        </p:blipFill>
        <p:spPr>
          <a:xfrm>
            <a:off x="107504" y="1827273"/>
            <a:ext cx="8928992" cy="4077273"/>
          </a:xfrm>
        </p:spPr>
      </p:pic>
    </p:spTree>
    <p:extLst>
      <p:ext uri="{BB962C8B-B14F-4D97-AF65-F5344CB8AC3E}">
        <p14:creationId xmlns:p14="http://schemas.microsoft.com/office/powerpoint/2010/main" val="1172862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B7184-3AE3-4302-BE41-FAAEB5DAD8FD}"/>
              </a:ext>
            </a:extLst>
          </p:cNvPr>
          <p:cNvSpPr>
            <a:spLocks noGrp="1"/>
          </p:cNvSpPr>
          <p:nvPr>
            <p:ph type="ctrTitle"/>
          </p:nvPr>
        </p:nvSpPr>
        <p:spPr/>
        <p:txBody>
          <a:bodyPr>
            <a:noAutofit/>
          </a:bodyPr>
          <a:lstStyle/>
          <a:p>
            <a:r>
              <a:rPr lang="en-GB" sz="3600" dirty="0">
                <a:latin typeface="Arial" panose="020B0604020202020204" pitchFamily="34" charset="0"/>
                <a:cs typeface="Arial" panose="020B0604020202020204" pitchFamily="34" charset="0"/>
              </a:rPr>
              <a:t>Summary of key headlines and actions</a:t>
            </a:r>
            <a:br>
              <a:rPr lang="en-GB" sz="3600" dirty="0">
                <a:latin typeface="Arial" panose="020B0604020202020204" pitchFamily="34" charset="0"/>
                <a:cs typeface="Arial" panose="020B0604020202020204" pitchFamily="34" charset="0"/>
              </a:rPr>
            </a:br>
            <a:br>
              <a:rPr lang="en-GB" sz="36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This </a:t>
            </a:r>
            <a:r>
              <a:rPr lang="en-GB" sz="2400" u="sng" dirty="0">
                <a:latin typeface="Arial" panose="020B0604020202020204" pitchFamily="34" charset="0"/>
                <a:cs typeface="Arial" panose="020B0604020202020204" pitchFamily="34" charset="0"/>
                <a:hlinkClick r:id="rId2"/>
              </a:rPr>
              <a:t>short video</a:t>
            </a:r>
            <a:r>
              <a:rPr lang="en-GB" sz="2400" dirty="0">
                <a:latin typeface="Arial" panose="020B0604020202020204" pitchFamily="34" charset="0"/>
                <a:cs typeface="Arial" panose="020B0604020202020204" pitchFamily="34" charset="0"/>
              </a:rPr>
              <a:t> from Public Health England provides an overview of cold weather and COVID-19</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8020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3FD0C-DF5B-49A3-A1F9-17ACF95D500A}"/>
              </a:ext>
            </a:extLst>
          </p:cNvPr>
          <p:cNvSpPr>
            <a:spLocks noGrp="1"/>
          </p:cNvSpPr>
          <p:nvPr>
            <p:ph type="title"/>
          </p:nvPr>
        </p:nvSpPr>
        <p:spPr/>
        <p:txBody>
          <a:bodyPr>
            <a:normAutofit/>
          </a:bodyPr>
          <a:lstStyle/>
          <a:p>
            <a:r>
              <a:rPr lang="en-GB" sz="3600" dirty="0">
                <a:latin typeface="Arial" panose="020B0604020202020204" pitchFamily="34" charset="0"/>
                <a:cs typeface="Arial" panose="020B0604020202020204" pitchFamily="34" charset="0"/>
              </a:rPr>
              <a:t>Attitudes to accessing healthcare</a:t>
            </a:r>
          </a:p>
        </p:txBody>
      </p:sp>
      <p:sp>
        <p:nvSpPr>
          <p:cNvPr id="3" name="Content Placeholder 2">
            <a:extLst>
              <a:ext uri="{FF2B5EF4-FFF2-40B4-BE49-F238E27FC236}">
                <a16:creationId xmlns:a16="http://schemas.microsoft.com/office/drawing/2014/main" id="{F29B3ECE-E7AF-4F41-A788-DA12C7C087D7}"/>
              </a:ext>
            </a:extLst>
          </p:cNvPr>
          <p:cNvSpPr>
            <a:spLocks noGrp="1"/>
          </p:cNvSpPr>
          <p:nvPr>
            <p:ph idx="1"/>
          </p:nvPr>
        </p:nvSpPr>
        <p:spPr>
          <a:xfrm>
            <a:off x="457200" y="1417638"/>
            <a:ext cx="8229600" cy="5251722"/>
          </a:xfrm>
        </p:spPr>
        <p:txBody>
          <a:bodyPr>
            <a:normAutofit fontScale="25000" lnSpcReduction="20000"/>
          </a:bodyPr>
          <a:lstStyle/>
          <a:p>
            <a:r>
              <a:rPr lang="en-GB" sz="6400" dirty="0">
                <a:latin typeface="Arial" panose="020B0604020202020204" pitchFamily="34" charset="0"/>
                <a:cs typeface="Arial" panose="020B0604020202020204" pitchFamily="34" charset="0"/>
              </a:rPr>
              <a:t>Perceptions of risk from COVID-19 negatively impacted on attitudes to accessing care during lockdown, including anxiety about being at risk from COVID-19.</a:t>
            </a:r>
          </a:p>
          <a:p>
            <a:endParaRPr lang="en-GB" sz="6400" dirty="0">
              <a:latin typeface="Arial" panose="020B0604020202020204" pitchFamily="34" charset="0"/>
              <a:cs typeface="Arial" panose="020B0604020202020204" pitchFamily="34" charset="0"/>
            </a:endParaRPr>
          </a:p>
          <a:p>
            <a:r>
              <a:rPr lang="en-GB" sz="6400" dirty="0">
                <a:latin typeface="Arial" panose="020B0604020202020204" pitchFamily="34" charset="0"/>
                <a:cs typeface="Arial" panose="020B0604020202020204" pitchFamily="34" charset="0"/>
              </a:rPr>
              <a:t>Polling found that 76% of UK people surveyed in May were anxious about the risk of exposure to COVID-19 and </a:t>
            </a:r>
            <a:r>
              <a:rPr lang="en-GB" sz="6400" b="1" dirty="0">
                <a:latin typeface="Arial" panose="020B0604020202020204" pitchFamily="34" charset="0"/>
                <a:cs typeface="Arial" panose="020B0604020202020204" pitchFamily="34" charset="0"/>
              </a:rPr>
              <a:t>47% were uncomfortable accessing a hospital</a:t>
            </a:r>
            <a:r>
              <a:rPr lang="en-GB" sz="6400" dirty="0">
                <a:latin typeface="Arial" panose="020B0604020202020204" pitchFamily="34" charset="0"/>
                <a:cs typeface="Arial" panose="020B0604020202020204" pitchFamily="34" charset="0"/>
              </a:rPr>
              <a:t>.</a:t>
            </a:r>
          </a:p>
          <a:p>
            <a:endParaRPr lang="en-GB" sz="6400" dirty="0">
              <a:latin typeface="Arial" panose="020B0604020202020204" pitchFamily="34" charset="0"/>
              <a:cs typeface="Arial" panose="020B0604020202020204" pitchFamily="34" charset="0"/>
            </a:endParaRPr>
          </a:p>
          <a:p>
            <a:r>
              <a:rPr lang="en-GB" sz="6400" b="1" dirty="0">
                <a:latin typeface="Arial" panose="020B0604020202020204" pitchFamily="34" charset="0"/>
                <a:cs typeface="Arial" panose="020B0604020202020204" pitchFamily="34" charset="0"/>
              </a:rPr>
              <a:t>Confidence was found to be lower among people from BAME backgrounds and people living with a disability</a:t>
            </a:r>
            <a:r>
              <a:rPr lang="en-GB" sz="6400" dirty="0">
                <a:latin typeface="Arial" panose="020B0604020202020204" pitchFamily="34" charset="0"/>
                <a:cs typeface="Arial" panose="020B0604020202020204" pitchFamily="34" charset="0"/>
              </a:rPr>
              <a:t>.</a:t>
            </a:r>
          </a:p>
          <a:p>
            <a:endParaRPr lang="en-GB" sz="6400" dirty="0">
              <a:latin typeface="Arial" panose="020B0604020202020204" pitchFamily="34" charset="0"/>
              <a:cs typeface="Arial" panose="020B0604020202020204" pitchFamily="34" charset="0"/>
            </a:endParaRPr>
          </a:p>
          <a:p>
            <a:r>
              <a:rPr lang="en-GB" sz="6400" dirty="0">
                <a:latin typeface="Arial" panose="020B0604020202020204" pitchFamily="34" charset="0"/>
                <a:cs typeface="Arial" panose="020B0604020202020204" pitchFamily="34" charset="0"/>
              </a:rPr>
              <a:t>There was a </a:t>
            </a:r>
            <a:r>
              <a:rPr lang="en-GB" sz="6400" b="1" dirty="0">
                <a:latin typeface="Arial" panose="020B0604020202020204" pitchFamily="34" charset="0"/>
                <a:cs typeface="Arial" panose="020B0604020202020204" pitchFamily="34" charset="0"/>
              </a:rPr>
              <a:t>significant reduction in presentations to emergency care </a:t>
            </a:r>
            <a:r>
              <a:rPr lang="en-GB" sz="6400" dirty="0">
                <a:latin typeface="Arial" panose="020B0604020202020204" pitchFamily="34" charset="0"/>
                <a:cs typeface="Arial" panose="020B0604020202020204" pitchFamily="34" charset="0"/>
              </a:rPr>
              <a:t>for both minor and urgent conditions from March to May. </a:t>
            </a:r>
          </a:p>
          <a:p>
            <a:endParaRPr lang="en-GB" sz="6400" dirty="0">
              <a:latin typeface="Arial" panose="020B0604020202020204" pitchFamily="34" charset="0"/>
              <a:cs typeface="Arial" panose="020B0604020202020204" pitchFamily="34" charset="0"/>
            </a:endParaRPr>
          </a:p>
          <a:p>
            <a:r>
              <a:rPr lang="en-GB" sz="6400" dirty="0">
                <a:latin typeface="Arial" panose="020B0604020202020204" pitchFamily="34" charset="0"/>
                <a:cs typeface="Arial" panose="020B0604020202020204" pitchFamily="34" charset="0"/>
              </a:rPr>
              <a:t>There is also evidence suggesting the pandemic resulted in an inflation in acute cardiovascular deaths, nearly half of which occurred in the community and most did not relate to COVID-19. This suggests there were </a:t>
            </a:r>
            <a:r>
              <a:rPr lang="en-GB" sz="6400" b="1" dirty="0">
                <a:latin typeface="Arial" panose="020B0604020202020204" pitchFamily="34" charset="0"/>
                <a:cs typeface="Arial" panose="020B0604020202020204" pitchFamily="34" charset="0"/>
              </a:rPr>
              <a:t>delays to seeking help or that the deaths were likely the result of undiagnosed COVID-19</a:t>
            </a:r>
            <a:r>
              <a:rPr lang="en-GB" sz="6400" dirty="0">
                <a:latin typeface="Arial" panose="020B0604020202020204" pitchFamily="34" charset="0"/>
                <a:cs typeface="Arial" panose="020B0604020202020204" pitchFamily="34" charset="0"/>
              </a:rPr>
              <a:t>.</a:t>
            </a:r>
          </a:p>
          <a:p>
            <a:endParaRPr lang="en-GB" sz="6400" dirty="0">
              <a:latin typeface="Arial" panose="020B0604020202020204" pitchFamily="34" charset="0"/>
              <a:cs typeface="Arial" panose="020B0604020202020204" pitchFamily="34" charset="0"/>
            </a:endParaRPr>
          </a:p>
          <a:p>
            <a:r>
              <a:rPr lang="en-GB" sz="6400" dirty="0">
                <a:latin typeface="Arial" panose="020B0604020202020204" pitchFamily="34" charset="0"/>
                <a:cs typeface="Arial" panose="020B0604020202020204" pitchFamily="34" charset="0"/>
              </a:rPr>
              <a:t>Such changes in patterns of health seeking behaviour may impact on cold-related health harms such as heart attacks and strokes.</a:t>
            </a:r>
          </a:p>
          <a:p>
            <a:endParaRPr lang="en-GB" dirty="0"/>
          </a:p>
          <a:p>
            <a:pPr fontAlgn="base"/>
            <a:endParaRPr lang="en-GB" b="1" dirty="0"/>
          </a:p>
        </p:txBody>
      </p:sp>
    </p:spTree>
    <p:extLst>
      <p:ext uri="{BB962C8B-B14F-4D97-AF65-F5344CB8AC3E}">
        <p14:creationId xmlns:p14="http://schemas.microsoft.com/office/powerpoint/2010/main" val="4175183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D5ED7-58A1-4178-B64E-3DD63AAA1891}"/>
              </a:ext>
            </a:extLst>
          </p:cNvPr>
          <p:cNvSpPr>
            <a:spLocks noGrp="1"/>
          </p:cNvSpPr>
          <p:nvPr>
            <p:ph type="title"/>
          </p:nvPr>
        </p:nvSpPr>
        <p:spPr/>
        <p:txBody>
          <a:bodyPr>
            <a:normAutofit/>
          </a:bodyPr>
          <a:lstStyle/>
          <a:p>
            <a:r>
              <a:rPr lang="en-GB" sz="4000" dirty="0">
                <a:latin typeface="Arial" panose="020B0604020202020204" pitchFamily="34" charset="0"/>
                <a:cs typeface="Arial" panose="020B0604020202020204" pitchFamily="34" charset="0"/>
              </a:rPr>
              <a:t>Cold homes and fuel poverty</a:t>
            </a:r>
          </a:p>
        </p:txBody>
      </p:sp>
      <p:sp>
        <p:nvSpPr>
          <p:cNvPr id="3" name="Content Placeholder 2">
            <a:extLst>
              <a:ext uri="{FF2B5EF4-FFF2-40B4-BE49-F238E27FC236}">
                <a16:creationId xmlns:a16="http://schemas.microsoft.com/office/drawing/2014/main" id="{19A1F70B-C84D-446C-86C5-76C6770FA222}"/>
              </a:ext>
            </a:extLst>
          </p:cNvPr>
          <p:cNvSpPr>
            <a:spLocks noGrp="1"/>
          </p:cNvSpPr>
          <p:nvPr>
            <p:ph idx="1"/>
          </p:nvPr>
        </p:nvSpPr>
        <p:spPr>
          <a:xfrm>
            <a:off x="457200" y="1417638"/>
            <a:ext cx="8229600" cy="5107706"/>
          </a:xfrm>
        </p:spPr>
        <p:txBody>
          <a:bodyPr>
            <a:normAutofit fontScale="40000" lnSpcReduction="20000"/>
          </a:bodyPr>
          <a:lstStyle/>
          <a:p>
            <a:r>
              <a:rPr lang="en-GB" sz="4000" dirty="0">
                <a:latin typeface="Arial" panose="020B0604020202020204" pitchFamily="34" charset="0"/>
                <a:cs typeface="Arial" panose="020B0604020202020204" pitchFamily="34" charset="0"/>
              </a:rPr>
              <a:t>During the COVID-19 pandemic, increased numbers of people are spending more time at home than usual (more than 90% of our time being spent indoors), which may lead to a </a:t>
            </a:r>
            <a:r>
              <a:rPr lang="en-GB" sz="4000" b="1" dirty="0">
                <a:latin typeface="Arial" panose="020B0604020202020204" pitchFamily="34" charset="0"/>
                <a:cs typeface="Arial" panose="020B0604020202020204" pitchFamily="34" charset="0"/>
              </a:rPr>
              <a:t>higher demand for energy and an increase in associated costs </a:t>
            </a:r>
            <a:r>
              <a:rPr lang="en-GB" sz="4000" dirty="0">
                <a:latin typeface="Arial" panose="020B0604020202020204" pitchFamily="34" charset="0"/>
                <a:cs typeface="Arial" panose="020B0604020202020204" pitchFamily="34" charset="0"/>
              </a:rPr>
              <a:t>of heating bills</a:t>
            </a:r>
          </a:p>
          <a:p>
            <a:endParaRPr lang="en-GB" sz="40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This winter, </a:t>
            </a:r>
            <a:r>
              <a:rPr lang="en-GB" sz="4000" b="1" dirty="0">
                <a:latin typeface="Arial" panose="020B0604020202020204" pitchFamily="34" charset="0"/>
                <a:cs typeface="Arial" panose="020B0604020202020204" pitchFamily="34" charset="0"/>
              </a:rPr>
              <a:t>new groups of people and households may also be drawn into fuel poverty for the first time </a:t>
            </a:r>
            <a:r>
              <a:rPr lang="en-GB" sz="4000" dirty="0">
                <a:latin typeface="Arial" panose="020B0604020202020204" pitchFamily="34" charset="0"/>
                <a:cs typeface="Arial" panose="020B0604020202020204" pitchFamily="34" charset="0"/>
              </a:rPr>
              <a:t>and be unaware of the funds and resources available to help with keeping warm</a:t>
            </a:r>
          </a:p>
          <a:p>
            <a:endParaRPr lang="en-GB" sz="40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Fuel poverty is determined by the interaction of </a:t>
            </a:r>
            <a:r>
              <a:rPr lang="en-GB" sz="4000" b="1" dirty="0">
                <a:latin typeface="Arial" panose="020B0604020202020204" pitchFamily="34" charset="0"/>
                <a:cs typeface="Arial" panose="020B0604020202020204" pitchFamily="34" charset="0"/>
              </a:rPr>
              <a:t>3 main drivers</a:t>
            </a:r>
            <a:r>
              <a:rPr lang="en-GB" sz="4000" dirty="0">
                <a:latin typeface="Arial" panose="020B0604020202020204" pitchFamily="34" charset="0"/>
                <a:cs typeface="Arial" panose="020B0604020202020204" pitchFamily="34" charset="0"/>
              </a:rPr>
              <a:t>:</a:t>
            </a:r>
          </a:p>
          <a:p>
            <a:pPr lvl="1"/>
            <a:r>
              <a:rPr lang="en-GB" sz="4000" dirty="0">
                <a:latin typeface="Arial" panose="020B0604020202020204" pitchFamily="34" charset="0"/>
                <a:cs typeface="Arial" panose="020B0604020202020204" pitchFamily="34" charset="0"/>
              </a:rPr>
              <a:t>Energy efficiency of the household</a:t>
            </a:r>
          </a:p>
          <a:p>
            <a:pPr lvl="1"/>
            <a:r>
              <a:rPr lang="en-GB" sz="4000" dirty="0">
                <a:latin typeface="Arial" panose="020B0604020202020204" pitchFamily="34" charset="0"/>
                <a:cs typeface="Arial" panose="020B0604020202020204" pitchFamily="34" charset="0"/>
              </a:rPr>
              <a:t>Energy prices</a:t>
            </a:r>
          </a:p>
          <a:p>
            <a:pPr lvl="1"/>
            <a:r>
              <a:rPr lang="en-GB" sz="4000" dirty="0">
                <a:latin typeface="Arial" panose="020B0604020202020204" pitchFamily="34" charset="0"/>
                <a:cs typeface="Arial" panose="020B0604020202020204" pitchFamily="34" charset="0"/>
              </a:rPr>
              <a:t>Income</a:t>
            </a:r>
          </a:p>
          <a:p>
            <a:endParaRPr lang="en-GB" sz="40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Being unable to heat the home, in particular common living spaces, is associated with an </a:t>
            </a:r>
            <a:r>
              <a:rPr lang="en-GB" sz="4000" b="1" dirty="0">
                <a:latin typeface="Arial" panose="020B0604020202020204" pitchFamily="34" charset="0"/>
                <a:cs typeface="Arial" panose="020B0604020202020204" pitchFamily="34" charset="0"/>
              </a:rPr>
              <a:t>increased risk of common mental health disorders, social isolation and increased stigma</a:t>
            </a:r>
            <a:r>
              <a:rPr lang="en-GB" sz="4000" dirty="0">
                <a:latin typeface="Arial" panose="020B0604020202020204" pitchFamily="34" charset="0"/>
                <a:cs typeface="Arial" panose="020B0604020202020204" pitchFamily="34" charset="0"/>
              </a:rPr>
              <a:t> (see more detail in presentation notes below)</a:t>
            </a:r>
          </a:p>
          <a:p>
            <a:endParaRPr lang="en-GB" sz="40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The Fuel Poverty Strategy for England published in 2015 is underpinned by the fuel poverty target for as many fuel poor homes as reasonably practicable to achieve an energy efficiency standard of </a:t>
            </a:r>
            <a:r>
              <a:rPr lang="en-GB" sz="4000" b="1" dirty="0">
                <a:latin typeface="Arial" panose="020B0604020202020204" pitchFamily="34" charset="0"/>
                <a:cs typeface="Arial" panose="020B0604020202020204" pitchFamily="34" charset="0"/>
              </a:rPr>
              <a:t>Band C by 2030, which became law in December 2014</a:t>
            </a:r>
            <a:r>
              <a:rPr lang="en-GB" sz="4000" dirty="0">
                <a:latin typeface="Arial" panose="020B0604020202020204" pitchFamily="34" charset="0"/>
                <a:cs typeface="Arial" panose="020B0604020202020204" pitchFamily="34" charset="0"/>
              </a:rPr>
              <a:t>. This is an important target which involves </a:t>
            </a:r>
            <a:r>
              <a:rPr lang="en-GB" sz="4000" b="1" i="1" dirty="0">
                <a:latin typeface="Arial" panose="020B0604020202020204" pitchFamily="34" charset="0"/>
                <a:cs typeface="Arial" panose="020B0604020202020204" pitchFamily="34" charset="0"/>
              </a:rPr>
              <a:t>year-round planning</a:t>
            </a:r>
            <a:r>
              <a:rPr lang="en-GB"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49387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36EB-D2D2-45D8-99AD-B337B3DC5BD9}"/>
              </a:ext>
            </a:extLst>
          </p:cNvPr>
          <p:cNvSpPr>
            <a:spLocks noGrp="1"/>
          </p:cNvSpPr>
          <p:nvPr>
            <p:ph type="title"/>
          </p:nvPr>
        </p:nvSpPr>
        <p:spPr/>
        <p:txBody>
          <a:bodyPr>
            <a:normAutofit/>
          </a:bodyPr>
          <a:lstStyle/>
          <a:p>
            <a:r>
              <a:rPr lang="en-GB" sz="4000" dirty="0">
                <a:latin typeface="Arial" panose="020B0604020202020204" pitchFamily="34" charset="0"/>
                <a:cs typeface="Arial" panose="020B0604020202020204" pitchFamily="34" charset="0"/>
              </a:rPr>
              <a:t>Cold homes and fuel poverty</a:t>
            </a:r>
          </a:p>
        </p:txBody>
      </p:sp>
      <p:pic>
        <p:nvPicPr>
          <p:cNvPr id="5" name="Content Placeholder 4" descr="Diagram&#10;&#10;Description automatically generated">
            <a:extLst>
              <a:ext uri="{FF2B5EF4-FFF2-40B4-BE49-F238E27FC236}">
                <a16:creationId xmlns:a16="http://schemas.microsoft.com/office/drawing/2014/main" id="{7E6DD6F7-52CB-4E30-9601-1774B524953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2977"/>
          <a:stretch/>
        </p:blipFill>
        <p:spPr>
          <a:xfrm>
            <a:off x="83335" y="1417638"/>
            <a:ext cx="8977329" cy="4613436"/>
          </a:xfrm>
        </p:spPr>
      </p:pic>
    </p:spTree>
    <p:extLst>
      <p:ext uri="{BB962C8B-B14F-4D97-AF65-F5344CB8AC3E}">
        <p14:creationId xmlns:p14="http://schemas.microsoft.com/office/powerpoint/2010/main" val="3174396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A3807-7E27-4A89-B3DD-818E41BA5943}"/>
              </a:ext>
            </a:extLst>
          </p:cNvPr>
          <p:cNvSpPr>
            <a:spLocks noGrp="1"/>
          </p:cNvSpPr>
          <p:nvPr>
            <p:ph type="title"/>
          </p:nvPr>
        </p:nvSpPr>
        <p:spPr/>
        <p:txBody>
          <a:bodyPr>
            <a:normAutofit/>
          </a:bodyPr>
          <a:lstStyle/>
          <a:p>
            <a:r>
              <a:rPr lang="en-GB" sz="3600" dirty="0">
                <a:latin typeface="Arial" panose="020B0604020202020204" pitchFamily="34" charset="0"/>
                <a:cs typeface="Arial" panose="020B0604020202020204" pitchFamily="34" charset="0"/>
              </a:rPr>
              <a:t>3 questions to assess fuel poverty</a:t>
            </a:r>
          </a:p>
        </p:txBody>
      </p:sp>
      <p:sp>
        <p:nvSpPr>
          <p:cNvPr id="3" name="Content Placeholder 2">
            <a:extLst>
              <a:ext uri="{FF2B5EF4-FFF2-40B4-BE49-F238E27FC236}">
                <a16:creationId xmlns:a16="http://schemas.microsoft.com/office/drawing/2014/main" id="{6098ADAB-A269-4627-82BB-EA42A00ECF98}"/>
              </a:ext>
            </a:extLst>
          </p:cNvPr>
          <p:cNvSpPr>
            <a:spLocks noGrp="1"/>
          </p:cNvSpPr>
          <p:nvPr>
            <p:ph idx="1"/>
          </p:nvPr>
        </p:nvSpPr>
        <p:spPr/>
        <p:txBody>
          <a:bodyPr>
            <a:normAutofit fontScale="70000" lnSpcReduction="20000"/>
          </a:bodyPr>
          <a:lstStyle/>
          <a:p>
            <a:pPr marL="0" lvl="0" indent="0">
              <a:buNone/>
            </a:pPr>
            <a:r>
              <a:rPr lang="en-GB" dirty="0">
                <a:latin typeface="Arial" panose="020B0604020202020204" pitchFamily="34" charset="0"/>
                <a:cs typeface="Arial" panose="020B0604020202020204" pitchFamily="34" charset="0"/>
              </a:rPr>
              <a:t>3 key questions at contact assessment stages to identify those who are at risk of living in fuel poverty and in cold homes:</a:t>
            </a:r>
          </a:p>
          <a:p>
            <a:pPr marL="0" lvl="0" indent="0">
              <a:buNone/>
            </a:pPr>
            <a:endParaRPr lang="en-GB" dirty="0">
              <a:latin typeface="Arial" panose="020B0604020202020204" pitchFamily="34" charset="0"/>
              <a:cs typeface="Arial" panose="020B0604020202020204" pitchFamily="34" charset="0"/>
            </a:endParaRPr>
          </a:p>
          <a:p>
            <a:pPr lvl="1">
              <a:buFont typeface="Arial" panose="020B0604020202020204" pitchFamily="34" charset="0"/>
              <a:buChar char="•"/>
            </a:pPr>
            <a:r>
              <a:rPr lang="en-GB" b="1" dirty="0">
                <a:latin typeface="Arial" panose="020B0604020202020204" pitchFamily="34" charset="0"/>
                <a:cs typeface="Arial" panose="020B0604020202020204" pitchFamily="34" charset="0"/>
              </a:rPr>
              <a:t>Is your whole house warm in winter? </a:t>
            </a:r>
            <a:r>
              <a:rPr lang="en-GB" dirty="0">
                <a:latin typeface="Arial" panose="020B0604020202020204" pitchFamily="34" charset="0"/>
                <a:cs typeface="Arial" panose="020B0604020202020204" pitchFamily="34" charset="0"/>
              </a:rPr>
              <a:t>(This question helps to identify how people are heating their home and whether they are limiting heating to certain rooms)</a:t>
            </a:r>
          </a:p>
          <a:p>
            <a:pPr lvl="1">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lvl="1">
              <a:buFont typeface="Arial" panose="020B0604020202020204" pitchFamily="34" charset="0"/>
              <a:buChar char="•"/>
            </a:pPr>
            <a:r>
              <a:rPr lang="en-GB" b="1" dirty="0">
                <a:latin typeface="Arial" panose="020B0604020202020204" pitchFamily="34" charset="0"/>
                <a:cs typeface="Arial" panose="020B0604020202020204" pitchFamily="34" charset="0"/>
              </a:rPr>
              <a:t>Can you afford to heat your home to a comfortable level? </a:t>
            </a:r>
            <a:r>
              <a:rPr lang="en-GB" dirty="0">
                <a:latin typeface="Arial" panose="020B0604020202020204" pitchFamily="34" charset="0"/>
                <a:cs typeface="Arial" panose="020B0604020202020204" pitchFamily="34" charset="0"/>
              </a:rPr>
              <a:t>(This question helps to identify whether occupants are meeting ‘minimum’ recommended temperatures all the time)</a:t>
            </a:r>
          </a:p>
          <a:p>
            <a:pPr lvl="1">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lvl="1">
              <a:buFont typeface="Arial" panose="020B0604020202020204" pitchFamily="34" charset="0"/>
              <a:buChar char="•"/>
            </a:pPr>
            <a:r>
              <a:rPr lang="en-GB" b="1" dirty="0">
                <a:latin typeface="Arial" panose="020B0604020202020204" pitchFamily="34" charset="0"/>
                <a:cs typeface="Arial" panose="020B0604020202020204" pitchFamily="34" charset="0"/>
              </a:rPr>
              <a:t>Can you afford to pay your fuel bills? </a:t>
            </a:r>
            <a:r>
              <a:rPr lang="en-GB" dirty="0">
                <a:latin typeface="Arial" panose="020B0604020202020204" pitchFamily="34" charset="0"/>
                <a:cs typeface="Arial" panose="020B0604020202020204" pitchFamily="34" charset="0"/>
              </a:rPr>
              <a:t>(This question will flag whether someone has sufficient income to spend on the fuel they need for warmth and comfort)</a:t>
            </a:r>
          </a:p>
          <a:p>
            <a:endParaRPr lang="en-GB" dirty="0"/>
          </a:p>
        </p:txBody>
      </p:sp>
    </p:spTree>
    <p:extLst>
      <p:ext uri="{BB962C8B-B14F-4D97-AF65-F5344CB8AC3E}">
        <p14:creationId xmlns:p14="http://schemas.microsoft.com/office/powerpoint/2010/main" val="1789639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518CC-CC91-4A14-B337-91C5C5CF6AF4}"/>
              </a:ext>
            </a:extLst>
          </p:cNvPr>
          <p:cNvSpPr>
            <a:spLocks noGrp="1"/>
          </p:cNvSpPr>
          <p:nvPr>
            <p:ph type="title"/>
          </p:nvPr>
        </p:nvSpPr>
        <p:spPr/>
        <p:txBody>
          <a:bodyPr>
            <a:noAutofit/>
          </a:bodyPr>
          <a:lstStyle/>
          <a:p>
            <a:r>
              <a:rPr lang="en-GB" sz="3200" dirty="0">
                <a:latin typeface="Arial" panose="020B0604020202020204" pitchFamily="34" charset="0"/>
                <a:cs typeface="Arial" panose="020B0604020202020204" pitchFamily="34" charset="0"/>
              </a:rPr>
              <a:t>Transmission of viruses within the home</a:t>
            </a:r>
          </a:p>
        </p:txBody>
      </p:sp>
      <p:sp>
        <p:nvSpPr>
          <p:cNvPr id="3" name="Content Placeholder 2">
            <a:extLst>
              <a:ext uri="{FF2B5EF4-FFF2-40B4-BE49-F238E27FC236}">
                <a16:creationId xmlns:a16="http://schemas.microsoft.com/office/drawing/2014/main" id="{FA189088-5A51-48F0-B376-2B6E7B58C3EA}"/>
              </a:ext>
            </a:extLst>
          </p:cNvPr>
          <p:cNvSpPr>
            <a:spLocks noGrp="1"/>
          </p:cNvSpPr>
          <p:nvPr>
            <p:ph idx="1"/>
          </p:nvPr>
        </p:nvSpPr>
        <p:spPr>
          <a:xfrm>
            <a:off x="457200" y="1419007"/>
            <a:ext cx="8229600" cy="4525963"/>
          </a:xfrm>
        </p:spPr>
        <p:txBody>
          <a:bodyPr>
            <a:noAutofit/>
          </a:bodyPr>
          <a:lstStyle/>
          <a:p>
            <a:pPr marL="0" indent="0">
              <a:buNone/>
            </a:pPr>
            <a:r>
              <a:rPr lang="en-GB" sz="1800" dirty="0">
                <a:latin typeface="Arial" panose="020B0604020202020204" pitchFamily="34" charset="0"/>
                <a:cs typeface="Arial" panose="020B0604020202020204" pitchFamily="34" charset="0"/>
              </a:rPr>
              <a:t>Another health harm related to cold weather and housing is transmission of viruses (not just COVID-19). As people spend significantly more time indoors during the winter, </a:t>
            </a:r>
            <a:r>
              <a:rPr lang="en-GB" sz="1800" b="1" dirty="0">
                <a:latin typeface="Arial" panose="020B0604020202020204" pitchFamily="34" charset="0"/>
                <a:cs typeface="Arial" panose="020B0604020202020204" pitchFamily="34" charset="0"/>
              </a:rPr>
              <a:t>the risk of transmission can increase</a:t>
            </a:r>
            <a:r>
              <a:rPr lang="en-GB" sz="1800" dirty="0">
                <a:latin typeface="Arial" panose="020B0604020202020204" pitchFamily="34" charset="0"/>
                <a:cs typeface="Arial" panose="020B0604020202020204" pitchFamily="34" charset="0"/>
              </a:rPr>
              <a:t> due to housing factors such as:</a:t>
            </a:r>
          </a:p>
          <a:p>
            <a:pPr lvl="1">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GB" sz="1800" dirty="0">
                <a:latin typeface="Arial" panose="020B0604020202020204" pitchFamily="34" charset="0"/>
                <a:cs typeface="Arial" panose="020B0604020202020204" pitchFamily="34" charset="0"/>
              </a:rPr>
              <a:t>Overcrowding, including multiple occupancy and intergenerational households</a:t>
            </a:r>
          </a:p>
          <a:p>
            <a:pPr lvl="1">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GB" sz="1800" dirty="0">
                <a:latin typeface="Arial" panose="020B0604020202020204" pitchFamily="34" charset="0"/>
                <a:cs typeface="Arial" panose="020B0604020202020204" pitchFamily="34" charset="0"/>
              </a:rPr>
              <a:t>Poor ventilation, which increases the density of virus particles accumulating in a room</a:t>
            </a:r>
          </a:p>
          <a:p>
            <a:pPr lvl="1">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GB" sz="1800" dirty="0">
                <a:latin typeface="Arial" panose="020B0604020202020204" pitchFamily="34" charset="0"/>
                <a:cs typeface="Arial" panose="020B0604020202020204" pitchFamily="34" charset="0"/>
              </a:rPr>
              <a:t>Barriers to ventilation include fuel poverty and living in an area with noise, pollution and security concerns</a:t>
            </a:r>
          </a:p>
          <a:p>
            <a:endParaRPr lang="en-GB" sz="1800" dirty="0">
              <a:latin typeface="Arial" panose="020B0604020202020204" pitchFamily="34" charset="0"/>
              <a:cs typeface="Arial" panose="020B0604020202020204" pitchFamily="34" charset="0"/>
            </a:endParaRPr>
          </a:p>
          <a:p>
            <a:pPr marL="0" indent="0">
              <a:buNone/>
            </a:pPr>
            <a:r>
              <a:rPr lang="en-GB" sz="1800" dirty="0">
                <a:latin typeface="Arial" panose="020B0604020202020204" pitchFamily="34" charset="0"/>
                <a:cs typeface="Arial" panose="020B0604020202020204" pitchFamily="34" charset="0"/>
              </a:rPr>
              <a:t>Stay at home guidance for households with possible coronavirus (COVID-19) infection is available </a:t>
            </a:r>
            <a:r>
              <a:rPr lang="en-GB" sz="1800" dirty="0">
                <a:latin typeface="Arial" panose="020B0604020202020204" pitchFamily="34" charset="0"/>
                <a:cs typeface="Arial" panose="020B0604020202020204" pitchFamily="34" charset="0"/>
                <a:hlinkClick r:id="rId2"/>
              </a:rPr>
              <a:t>here</a:t>
            </a:r>
            <a:r>
              <a:rPr lang="en-GB" sz="1800" dirty="0">
                <a:latin typeface="Arial" panose="020B0604020202020204" pitchFamily="34" charset="0"/>
                <a:cs typeface="Arial" panose="020B0604020202020204" pitchFamily="34" charset="0"/>
              </a:rPr>
              <a:t>. This includes guidance on reducing the spread of COVID-19 in households (next slide)</a:t>
            </a:r>
            <a:endParaRPr lang="en-GB" sz="1800" dirty="0"/>
          </a:p>
        </p:txBody>
      </p:sp>
    </p:spTree>
    <p:extLst>
      <p:ext uri="{BB962C8B-B14F-4D97-AF65-F5344CB8AC3E}">
        <p14:creationId xmlns:p14="http://schemas.microsoft.com/office/powerpoint/2010/main" val="4218019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15041-DC91-4C1A-A635-D3A945013F64}"/>
              </a:ext>
            </a:extLst>
          </p:cNvPr>
          <p:cNvSpPr>
            <a:spLocks noGrp="1"/>
          </p:cNvSpPr>
          <p:nvPr>
            <p:ph type="title"/>
          </p:nvPr>
        </p:nvSpPr>
        <p:spPr/>
        <p:txBody>
          <a:bodyPr>
            <a:noAutofit/>
          </a:bodyPr>
          <a:lstStyle/>
          <a:p>
            <a:r>
              <a:rPr lang="en-GB" sz="2800" dirty="0">
                <a:latin typeface="Arial" panose="020B0604020202020204" pitchFamily="34" charset="0"/>
                <a:cs typeface="Arial" panose="020B0604020202020204" pitchFamily="34" charset="0"/>
              </a:rPr>
              <a:t>Reducing spread of COVID-19 in households</a:t>
            </a:r>
          </a:p>
        </p:txBody>
      </p:sp>
      <p:sp>
        <p:nvSpPr>
          <p:cNvPr id="3" name="Content Placeholder 2">
            <a:extLst>
              <a:ext uri="{FF2B5EF4-FFF2-40B4-BE49-F238E27FC236}">
                <a16:creationId xmlns:a16="http://schemas.microsoft.com/office/drawing/2014/main" id="{596B46E0-4B8A-42A3-A127-08D47E552AC8}"/>
              </a:ext>
            </a:extLst>
          </p:cNvPr>
          <p:cNvSpPr>
            <a:spLocks noGrp="1"/>
          </p:cNvSpPr>
          <p:nvPr>
            <p:ph idx="1"/>
          </p:nvPr>
        </p:nvSpPr>
        <p:spPr>
          <a:xfrm>
            <a:off x="457200" y="1417638"/>
            <a:ext cx="8229600" cy="5165724"/>
          </a:xfrm>
        </p:spPr>
        <p:txBody>
          <a:bodyPr>
            <a:normAutofit fontScale="92500" lnSpcReduction="20000"/>
          </a:bodyPr>
          <a:lstStyle/>
          <a:p>
            <a:pPr marL="0" indent="0">
              <a:buNone/>
            </a:pPr>
            <a:r>
              <a:rPr lang="en-GB" sz="1800" dirty="0">
                <a:latin typeface="Arial" panose="020B0604020202020204" pitchFamily="34" charset="0"/>
                <a:cs typeface="Arial" panose="020B0604020202020204" pitchFamily="34" charset="0"/>
              </a:rPr>
              <a:t>Everyone in your household should take the following steps to reduce the risk of catching COVID-19 or passing it on to others.</a:t>
            </a:r>
          </a:p>
          <a:p>
            <a:endParaRPr lang="en-GB" sz="1800" dirty="0">
              <a:latin typeface="Arial" panose="020B0604020202020204" pitchFamily="34" charset="0"/>
              <a:cs typeface="Arial" panose="020B0604020202020204" pitchFamily="34" charset="0"/>
            </a:endParaRPr>
          </a:p>
          <a:p>
            <a:r>
              <a:rPr lang="en-GB" sz="1800" b="1" dirty="0">
                <a:latin typeface="Arial" panose="020B0604020202020204" pitchFamily="34" charset="0"/>
                <a:cs typeface="Arial" panose="020B0604020202020204" pitchFamily="34" charset="0"/>
              </a:rPr>
              <a:t>Wash your hands </a:t>
            </a:r>
            <a:r>
              <a:rPr lang="en-GB" sz="1800" dirty="0">
                <a:latin typeface="Arial" panose="020B0604020202020204" pitchFamily="34" charset="0"/>
                <a:cs typeface="Arial" panose="020B0604020202020204" pitchFamily="34" charset="0"/>
              </a:rPr>
              <a:t>regularly for at least 20 seconds with soap and water or use hand sanitiser. </a:t>
            </a:r>
            <a:r>
              <a:rPr lang="en-GB" sz="1800" b="1" dirty="0">
                <a:latin typeface="Arial" panose="020B0604020202020204" pitchFamily="34" charset="0"/>
                <a:cs typeface="Arial" panose="020B0604020202020204" pitchFamily="34" charset="0"/>
              </a:rPr>
              <a:t>Cover your mouth and nose </a:t>
            </a:r>
            <a:r>
              <a:rPr lang="en-GB" sz="1800" dirty="0">
                <a:latin typeface="Arial" panose="020B0604020202020204" pitchFamily="34" charset="0"/>
                <a:cs typeface="Arial" panose="020B0604020202020204" pitchFamily="34" charset="0"/>
              </a:rPr>
              <a:t>with a disposable tissue when you cough or sneeze, </a:t>
            </a:r>
            <a:r>
              <a:rPr lang="en-GB" sz="1800" b="1" dirty="0">
                <a:latin typeface="Arial" panose="020B0604020202020204" pitchFamily="34" charset="0"/>
                <a:cs typeface="Arial" panose="020B0604020202020204" pitchFamily="34" charset="0"/>
              </a:rPr>
              <a:t>bin it </a:t>
            </a:r>
            <a:r>
              <a:rPr lang="en-GB" sz="1800" dirty="0">
                <a:latin typeface="Arial" panose="020B0604020202020204" pitchFamily="34" charset="0"/>
                <a:cs typeface="Arial" panose="020B0604020202020204" pitchFamily="34" charset="0"/>
              </a:rPr>
              <a:t>promptly and wash your hands. If you don’t have a tissue, cough or sneeze into the crook of your elbow. </a:t>
            </a:r>
            <a:r>
              <a:rPr lang="en-GB" sz="1800" b="1" dirty="0">
                <a:latin typeface="Arial" panose="020B0604020202020204" pitchFamily="34" charset="0"/>
                <a:cs typeface="Arial" panose="020B0604020202020204" pitchFamily="34" charset="0"/>
              </a:rPr>
              <a:t>Avoid touching your face</a:t>
            </a:r>
            <a:r>
              <a:rPr lang="en-GB" sz="1800" dirty="0">
                <a:latin typeface="Arial" panose="020B0604020202020204" pitchFamily="34" charset="0"/>
                <a:cs typeface="Arial" panose="020B0604020202020204" pitchFamily="34" charset="0"/>
              </a:rPr>
              <a:t>.</a:t>
            </a:r>
          </a:p>
          <a:p>
            <a:endParaRPr lang="en-GB" sz="1800" dirty="0">
              <a:latin typeface="Arial" panose="020B0604020202020204" pitchFamily="34" charset="0"/>
              <a:cs typeface="Arial" panose="020B0604020202020204" pitchFamily="34" charset="0"/>
            </a:endParaRPr>
          </a:p>
          <a:p>
            <a:r>
              <a:rPr lang="en-GB" sz="1800" b="1" dirty="0">
                <a:latin typeface="Arial" panose="020B0604020202020204" pitchFamily="34" charset="0"/>
                <a:cs typeface="Arial" panose="020B0604020202020204" pitchFamily="34" charset="0"/>
              </a:rPr>
              <a:t>Regularly clean </a:t>
            </a:r>
            <a:r>
              <a:rPr lang="en-GB" sz="1800" dirty="0">
                <a:latin typeface="Arial" panose="020B0604020202020204" pitchFamily="34" charset="0"/>
                <a:cs typeface="Arial" panose="020B0604020202020204" pitchFamily="34" charset="0"/>
              </a:rPr>
              <a:t>frequently touched surfaces and shared areas such as kitchens and bathrooms and keep indoor areas </a:t>
            </a:r>
            <a:r>
              <a:rPr lang="en-GB" sz="1800" b="1" dirty="0">
                <a:latin typeface="Arial" panose="020B0604020202020204" pitchFamily="34" charset="0"/>
                <a:cs typeface="Arial" panose="020B0604020202020204" pitchFamily="34" charset="0"/>
              </a:rPr>
              <a:t>well-ventilated</a:t>
            </a:r>
            <a:r>
              <a:rPr lang="en-GB" sz="1800" dirty="0">
                <a:latin typeface="Arial" panose="020B0604020202020204" pitchFamily="34" charset="0"/>
                <a:cs typeface="Arial" panose="020B0604020202020204" pitchFamily="34" charset="0"/>
              </a:rPr>
              <a:t> by opening windows where possible.</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Do not shake dirty </a:t>
            </a:r>
            <a:r>
              <a:rPr lang="en-GB" sz="1800" b="1" dirty="0">
                <a:latin typeface="Arial" panose="020B0604020202020204" pitchFamily="34" charset="0"/>
                <a:cs typeface="Arial" panose="020B0604020202020204" pitchFamily="34" charset="0"/>
              </a:rPr>
              <a:t>laundry</a:t>
            </a:r>
            <a:r>
              <a:rPr lang="en-GB" sz="1800" dirty="0">
                <a:latin typeface="Arial" panose="020B0604020202020204" pitchFamily="34" charset="0"/>
                <a:cs typeface="Arial" panose="020B0604020202020204" pitchFamily="34" charset="0"/>
              </a:rPr>
              <a:t>. Do not share towels, including hand towels and tea towels.</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If you have symptoms of COVID-19 or a positive test result, use </a:t>
            </a:r>
            <a:r>
              <a:rPr lang="en-GB" sz="1800" b="1" dirty="0">
                <a:latin typeface="Arial" panose="020B0604020202020204" pitchFamily="34" charset="0"/>
                <a:cs typeface="Arial" panose="020B0604020202020204" pitchFamily="34" charset="0"/>
              </a:rPr>
              <a:t>a face covering</a:t>
            </a:r>
            <a:r>
              <a:rPr lang="en-GB" sz="1800" dirty="0">
                <a:latin typeface="Arial" panose="020B0604020202020204" pitchFamily="34" charset="0"/>
                <a:cs typeface="Arial" panose="020B0604020202020204" pitchFamily="34" charset="0"/>
              </a:rPr>
              <a:t> when spending time in shared areas inside your home.</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Further guidance is available </a:t>
            </a:r>
            <a:r>
              <a:rPr lang="en-GB" sz="1800" dirty="0">
                <a:latin typeface="Arial" panose="020B0604020202020204" pitchFamily="34" charset="0"/>
                <a:cs typeface="Arial" panose="020B0604020202020204" pitchFamily="34" charset="0"/>
                <a:hlinkClick r:id="rId2"/>
              </a:rPr>
              <a:t>here</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2623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F92B7-29B2-4EFB-9C6C-794D333D8E62}"/>
              </a:ext>
            </a:extLst>
          </p:cNvPr>
          <p:cNvSpPr>
            <a:spLocks noGrp="1"/>
          </p:cNvSpPr>
          <p:nvPr>
            <p:ph type="title"/>
          </p:nvPr>
        </p:nvSpPr>
        <p:spPr>
          <a:xfrm>
            <a:off x="457200" y="125760"/>
            <a:ext cx="8229600" cy="1143000"/>
          </a:xfrm>
        </p:spPr>
        <p:txBody>
          <a:bodyPr>
            <a:normAutofit/>
          </a:bodyPr>
          <a:lstStyle/>
          <a:p>
            <a:r>
              <a:rPr lang="en-GB" sz="3200" dirty="0">
                <a:latin typeface="Arial" panose="020B0604020202020204" pitchFamily="34" charset="0"/>
                <a:cs typeface="Arial" panose="020B0604020202020204" pitchFamily="34" charset="0"/>
              </a:rPr>
              <a:t>Homelessness and rough sleeping</a:t>
            </a:r>
          </a:p>
        </p:txBody>
      </p:sp>
      <p:sp>
        <p:nvSpPr>
          <p:cNvPr id="3" name="Content Placeholder 2">
            <a:extLst>
              <a:ext uri="{FF2B5EF4-FFF2-40B4-BE49-F238E27FC236}">
                <a16:creationId xmlns:a16="http://schemas.microsoft.com/office/drawing/2014/main" id="{6999889A-010E-4CE7-BEE1-DD7B799D541B}"/>
              </a:ext>
            </a:extLst>
          </p:cNvPr>
          <p:cNvSpPr>
            <a:spLocks noGrp="1"/>
          </p:cNvSpPr>
          <p:nvPr>
            <p:ph idx="1"/>
          </p:nvPr>
        </p:nvSpPr>
        <p:spPr>
          <a:xfrm>
            <a:off x="457200" y="1268760"/>
            <a:ext cx="8229600" cy="5314602"/>
          </a:xfrm>
        </p:spPr>
        <p:txBody>
          <a:bodyPr>
            <a:normAutofit fontScale="92500" lnSpcReduction="10000"/>
          </a:bodyPr>
          <a:lstStyle/>
          <a:p>
            <a:r>
              <a:rPr lang="en-GB" sz="1600" dirty="0">
                <a:latin typeface="Arial" panose="020B0604020202020204" pitchFamily="34" charset="0"/>
                <a:cs typeface="Arial" panose="020B0604020202020204" pitchFamily="34" charset="0"/>
              </a:rPr>
              <a:t>People experiencing homelessness, whether sleeping rough or in temporary accommodation, are at increased risk from cold weather. As well as being more exposed to cold weather, they are also </a:t>
            </a:r>
            <a:r>
              <a:rPr lang="en-GB" sz="1600" b="1" dirty="0">
                <a:latin typeface="Arial" panose="020B0604020202020204" pitchFamily="34" charset="0"/>
                <a:cs typeface="Arial" panose="020B0604020202020204" pitchFamily="34" charset="0"/>
              </a:rPr>
              <a:t>more likely to have pre-existing health conditions </a:t>
            </a:r>
            <a:r>
              <a:rPr lang="en-GB" sz="1600" dirty="0">
                <a:latin typeface="Arial" panose="020B0604020202020204" pitchFamily="34" charset="0"/>
                <a:cs typeface="Arial" panose="020B0604020202020204" pitchFamily="34" charset="0"/>
              </a:rPr>
              <a:t>and may be more likely to experience social isolation, cognitive impairment, living alone and/or experiencing fuel poverty.</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This year, due to COVID-19 measures, there </a:t>
            </a:r>
            <a:r>
              <a:rPr lang="en-GB" sz="1600" b="1" dirty="0">
                <a:latin typeface="Arial" panose="020B0604020202020204" pitchFamily="34" charset="0"/>
                <a:cs typeface="Arial" panose="020B0604020202020204" pitchFamily="34" charset="0"/>
              </a:rPr>
              <a:t>may be reduced access to shelters and other public warm spaces, which increases risk of exposure to the cold </a:t>
            </a:r>
            <a:r>
              <a:rPr lang="en-GB" sz="1600" dirty="0">
                <a:latin typeface="Arial" panose="020B0604020202020204" pitchFamily="34" charset="0"/>
                <a:cs typeface="Arial" panose="020B0604020202020204" pitchFamily="34" charset="0"/>
              </a:rPr>
              <a:t>for this vulnerable group. They may also be at increased risk of exposure to COVID-19 due to </a:t>
            </a:r>
            <a:r>
              <a:rPr lang="en-GB" sz="1600" b="1" dirty="0">
                <a:latin typeface="Arial" panose="020B0604020202020204" pitchFamily="34" charset="0"/>
                <a:cs typeface="Arial" panose="020B0604020202020204" pitchFamily="34" charset="0"/>
              </a:rPr>
              <a:t>overcrowding and barriers </a:t>
            </a:r>
            <a:r>
              <a:rPr lang="en-GB" sz="1600" dirty="0">
                <a:latin typeface="Arial" panose="020B0604020202020204" pitchFamily="34" charset="0"/>
                <a:cs typeface="Arial" panose="020B0604020202020204" pitchFamily="34" charset="0"/>
              </a:rPr>
              <a:t>to practising regular hand and respiratory hygiene, as well as facing a high burden of pre-existing problems such as smoking and chronic obstructive pulmonary disease (COPD).</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The extent of interacting risks from cold and COVID-19 faced by this vulnerable group will be influenced by decisions about future arrangements, such as the safe provision of shelters, alternative accommodation and the activation of local Severe Weather Emergency Protocols (SWEP).</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 </a:t>
            </a:r>
            <a:r>
              <a:rPr lang="en-GB" sz="1600" b="1" dirty="0">
                <a:latin typeface="Arial" panose="020B0604020202020204" pitchFamily="34" charset="0"/>
                <a:cs typeface="Arial" panose="020B0604020202020204" pitchFamily="34" charset="0"/>
              </a:rPr>
              <a:t>Cold Weather Package </a:t>
            </a:r>
            <a:r>
              <a:rPr lang="en-GB" sz="1600" dirty="0">
                <a:latin typeface="Arial" panose="020B0604020202020204" pitchFamily="34" charset="0"/>
                <a:cs typeface="Arial" panose="020B0604020202020204" pitchFamily="34" charset="0"/>
              </a:rPr>
              <a:t>was recently launched by the government to keep people experiencing rough sleeping safe during winter. In addition to </a:t>
            </a:r>
            <a:r>
              <a:rPr lang="en-GB" sz="1600" dirty="0">
                <a:latin typeface="Arial" panose="020B0604020202020204" pitchFamily="34" charset="0"/>
                <a:cs typeface="Arial" panose="020B0604020202020204" pitchFamily="34" charset="0"/>
                <a:hlinkClick r:id="rId3"/>
              </a:rPr>
              <a:t>further funding for local authorities and the faith and voluntary sector</a:t>
            </a:r>
            <a:r>
              <a:rPr lang="en-GB" sz="1600" dirty="0">
                <a:latin typeface="Arial" panose="020B0604020202020204" pitchFamily="34" charset="0"/>
                <a:cs typeface="Arial" panose="020B0604020202020204" pitchFamily="34" charset="0"/>
              </a:rPr>
              <a:t>, the Ministry of Housing, Communities and Local Government (MHCLG) has published </a:t>
            </a:r>
            <a:r>
              <a:rPr lang="en-GB" sz="1600" dirty="0">
                <a:latin typeface="Arial" panose="020B0604020202020204" pitchFamily="34" charset="0"/>
                <a:cs typeface="Arial" panose="020B0604020202020204" pitchFamily="34" charset="0"/>
                <a:hlinkClick r:id="rId4"/>
              </a:rPr>
              <a:t>night shelter operating principles</a:t>
            </a:r>
            <a:r>
              <a:rPr lang="en-GB" sz="1600" dirty="0">
                <a:latin typeface="Arial" panose="020B0604020202020204" pitchFamily="34" charset="0"/>
                <a:cs typeface="Arial" panose="020B0604020202020204" pitchFamily="34" charset="0"/>
              </a:rPr>
              <a:t>, with advice and input from PHE, and in consultation with Homeless Link, Housing Justice, councils and representatives from the shelter sector.</a:t>
            </a:r>
          </a:p>
        </p:txBody>
      </p:sp>
    </p:spTree>
    <p:extLst>
      <p:ext uri="{BB962C8B-B14F-4D97-AF65-F5344CB8AC3E}">
        <p14:creationId xmlns:p14="http://schemas.microsoft.com/office/powerpoint/2010/main" val="1667752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92FEC-6A9B-4779-B0B4-967AEF2E0091}"/>
              </a:ext>
            </a:extLst>
          </p:cNvPr>
          <p:cNvSpPr>
            <a:spLocks noGrp="1"/>
          </p:cNvSpPr>
          <p:nvPr>
            <p:ph type="title"/>
          </p:nvPr>
        </p:nvSpPr>
        <p:spPr>
          <a:xfrm>
            <a:off x="457200" y="274638"/>
            <a:ext cx="8229600" cy="778098"/>
          </a:xfrm>
        </p:spPr>
        <p:txBody>
          <a:bodyPr>
            <a:normAutofit/>
          </a:bodyPr>
          <a:lstStyle/>
          <a:p>
            <a:r>
              <a:rPr lang="en-GB" sz="3600" dirty="0">
                <a:latin typeface="Arial" panose="020B0604020202020204" pitchFamily="34" charset="0"/>
                <a:cs typeface="Arial" panose="020B0604020202020204" pitchFamily="34" charset="0"/>
              </a:rPr>
              <a:t>Vulnerable people at home</a:t>
            </a:r>
          </a:p>
        </p:txBody>
      </p:sp>
      <p:sp>
        <p:nvSpPr>
          <p:cNvPr id="3" name="Content Placeholder 2">
            <a:extLst>
              <a:ext uri="{FF2B5EF4-FFF2-40B4-BE49-F238E27FC236}">
                <a16:creationId xmlns:a16="http://schemas.microsoft.com/office/drawing/2014/main" id="{8D144A7E-A31B-4F16-9016-86B7F9BFCA7C}"/>
              </a:ext>
            </a:extLst>
          </p:cNvPr>
          <p:cNvSpPr>
            <a:spLocks noGrp="1"/>
          </p:cNvSpPr>
          <p:nvPr>
            <p:ph idx="1"/>
          </p:nvPr>
        </p:nvSpPr>
        <p:spPr>
          <a:xfrm>
            <a:off x="457200" y="1196752"/>
            <a:ext cx="8229600" cy="5328592"/>
          </a:xfrm>
        </p:spPr>
        <p:txBody>
          <a:bodyPr>
            <a:normAutofit fontScale="92500" lnSpcReduction="10000"/>
          </a:bodyPr>
          <a:lstStyle/>
          <a:p>
            <a:r>
              <a:rPr lang="en-GB" sz="1600" dirty="0">
                <a:latin typeface="Arial" panose="020B0604020202020204" pitchFamily="34" charset="0"/>
                <a:cs typeface="Arial" panose="020B0604020202020204" pitchFamily="34" charset="0"/>
              </a:rPr>
              <a:t>Reduced in person contact with health and social care staff, key workers, friends and family may lead to:</a:t>
            </a:r>
          </a:p>
          <a:p>
            <a:pPr lvl="1"/>
            <a:r>
              <a:rPr lang="en-GB" sz="1400" b="1" dirty="0">
                <a:latin typeface="Arial" panose="020B0604020202020204" pitchFamily="34" charset="0"/>
                <a:cs typeface="Arial" panose="020B0604020202020204" pitchFamily="34" charset="0"/>
              </a:rPr>
              <a:t>Reduced opportunities to identify cold, damp and mould</a:t>
            </a:r>
            <a:r>
              <a:rPr lang="en-GB" sz="1400" dirty="0">
                <a:latin typeface="Arial" panose="020B0604020202020204" pitchFamily="34" charset="0"/>
                <a:cs typeface="Arial" panose="020B0604020202020204" pitchFamily="34" charset="0"/>
              </a:rPr>
              <a:t>, unless specifically asked about on the phone – older people may also be unaware they live in a cold home</a:t>
            </a:r>
          </a:p>
          <a:p>
            <a:pPr lvl="1"/>
            <a:r>
              <a:rPr lang="en-GB" sz="1400" b="1" dirty="0">
                <a:latin typeface="Arial" panose="020B0604020202020204" pitchFamily="34" charset="0"/>
                <a:cs typeface="Arial" panose="020B0604020202020204" pitchFamily="34" charset="0"/>
              </a:rPr>
              <a:t>Social isolation</a:t>
            </a:r>
          </a:p>
          <a:p>
            <a:pPr lvl="1"/>
            <a:r>
              <a:rPr lang="en-GB" sz="1400" b="1" dirty="0">
                <a:latin typeface="Arial" panose="020B0604020202020204" pitchFamily="34" charset="0"/>
                <a:cs typeface="Arial" panose="020B0604020202020204" pitchFamily="34" charset="0"/>
              </a:rPr>
              <a:t>Difficulties in accessing food and medications</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Concerns about COVID-19 risks have also influenced older peoples’ decisions to access care. During the first wave,</a:t>
            </a:r>
            <a:r>
              <a:rPr lang="en-GB" sz="1600" b="1" dirty="0">
                <a:latin typeface="Arial" panose="020B0604020202020204" pitchFamily="34" charset="0"/>
                <a:cs typeface="Arial" panose="020B0604020202020204" pitchFamily="34" charset="0"/>
              </a:rPr>
              <a:t> 14% of older people living with long-term conditions who needed community health and social care services did not try to access them</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Digital exclusion </a:t>
            </a:r>
            <a:r>
              <a:rPr lang="en-GB" sz="1600" dirty="0">
                <a:latin typeface="Arial" panose="020B0604020202020204" pitchFamily="34" charset="0"/>
                <a:cs typeface="Arial" panose="020B0604020202020204" pitchFamily="34" charset="0"/>
              </a:rPr>
              <a:t>may also be more relevant as a driver of inequitable access during COVID-19, for example online healthcare appointments and treatments, e.g. lung rehab</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During extended periods at home, older people may have become </a:t>
            </a:r>
            <a:r>
              <a:rPr lang="en-GB" sz="1600" b="1" dirty="0">
                <a:latin typeface="Arial" panose="020B0604020202020204" pitchFamily="34" charset="0"/>
                <a:cs typeface="Arial" panose="020B0604020202020204" pitchFamily="34" charset="0"/>
              </a:rPr>
              <a:t>deconditioned</a:t>
            </a:r>
            <a:r>
              <a:rPr lang="en-GB" sz="1600" dirty="0">
                <a:latin typeface="Arial" panose="020B0604020202020204" pitchFamily="34" charset="0"/>
                <a:cs typeface="Arial" panose="020B0604020202020204" pitchFamily="34" charset="0"/>
              </a:rPr>
              <a:t> (a reduction muscle mass). Regular exercise is therefore important, as well as a way to stay warm and reduce risk of falls. If exercise is difficult, these tips may be helpful from </a:t>
            </a:r>
            <a:r>
              <a:rPr lang="en-GB" sz="1600" dirty="0">
                <a:latin typeface="Arial" panose="020B0604020202020204" pitchFamily="34" charset="0"/>
                <a:cs typeface="Arial" panose="020B0604020202020204" pitchFamily="34" charset="0"/>
                <a:hlinkClick r:id="rId3"/>
              </a:rPr>
              <a:t>Age UK</a:t>
            </a:r>
            <a:r>
              <a:rPr lang="en-GB" sz="1600" dirty="0">
                <a:latin typeface="Arial" panose="020B0604020202020204" pitchFamily="34" charset="0"/>
                <a:cs typeface="Arial" panose="020B0604020202020204" pitchFamily="34" charset="0"/>
              </a:rPr>
              <a:t>. For example, if someone sits down a lot during the day, encourage them to get up once an hour. If that's not possible, moving their arms and legs for a few minutes will help.</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See links at the end of this slide set for sources of support. There is also </a:t>
            </a:r>
            <a:r>
              <a:rPr lang="en-GB" sz="1600" dirty="0">
                <a:latin typeface="Arial" panose="020B0604020202020204" pitchFamily="34" charset="0"/>
                <a:cs typeface="Arial" panose="020B0604020202020204" pitchFamily="34" charset="0"/>
                <a:hlinkClick r:id="rId4"/>
              </a:rPr>
              <a:t>national guidance on shielding and protecting people who are clinically extremely vulnerable from COVID-19</a:t>
            </a:r>
            <a:r>
              <a:rPr lang="en-GB"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63211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8EBE81-9412-4FA6-B672-008A80FD5191}"/>
              </a:ext>
            </a:extLst>
          </p:cNvPr>
          <p:cNvSpPr>
            <a:spLocks noGrp="1"/>
          </p:cNvSpPr>
          <p:nvPr>
            <p:ph type="title"/>
          </p:nvPr>
        </p:nvSpPr>
        <p:spPr>
          <a:xfrm>
            <a:off x="457200" y="2636912"/>
            <a:ext cx="8229600" cy="1296144"/>
          </a:xfrm>
        </p:spPr>
        <p:txBody>
          <a:bodyPr>
            <a:noAutofit/>
          </a:bodyPr>
          <a:lstStyle/>
          <a:p>
            <a:r>
              <a:rPr lang="en-GB" sz="3200" b="1" dirty="0">
                <a:latin typeface="Arial" panose="020B0604020202020204" pitchFamily="34" charset="0"/>
                <a:cs typeface="Arial" panose="020B0604020202020204" pitchFamily="34" charset="0"/>
              </a:rPr>
              <a:t>Action tables from the </a:t>
            </a:r>
            <a:br>
              <a:rPr lang="en-GB" sz="3200" b="1" dirty="0">
                <a:latin typeface="Arial" panose="020B0604020202020204" pitchFamily="34" charset="0"/>
                <a:cs typeface="Arial" panose="020B0604020202020204" pitchFamily="34" charset="0"/>
              </a:rPr>
            </a:br>
            <a:r>
              <a:rPr lang="en-GB" sz="3200" b="1" dirty="0">
                <a:latin typeface="Arial" panose="020B0604020202020204" pitchFamily="34" charset="0"/>
                <a:cs typeface="Arial" panose="020B0604020202020204" pitchFamily="34" charset="0"/>
              </a:rPr>
              <a:t>Cold Weather Plan for England</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Public Health England states the following action tables in the Cold Weather Plan for England should continue to be followed </a:t>
            </a:r>
            <a:r>
              <a:rPr lang="en-GB" sz="2400" i="1" dirty="0">
                <a:solidFill>
                  <a:srgbClr val="00B050"/>
                </a:solidFill>
                <a:latin typeface="Arial" panose="020B0604020202020204" pitchFamily="34" charset="0"/>
                <a:cs typeface="Arial" panose="020B0604020202020204" pitchFamily="34" charset="0"/>
              </a:rPr>
              <a:t>with some additional considerations to mitigate and manage the concurrent COVID-19 risks</a:t>
            </a:r>
            <a:br>
              <a:rPr lang="en-GB" sz="2400" i="1" dirty="0">
                <a:solidFill>
                  <a:srgbClr val="00B050"/>
                </a:solidFill>
                <a:latin typeface="Arial" panose="020B0604020202020204" pitchFamily="34" charset="0"/>
                <a:cs typeface="Arial" panose="020B0604020202020204" pitchFamily="34" charset="0"/>
              </a:rPr>
            </a:br>
            <a:endParaRPr lang="en-GB" sz="3200" i="1" dirty="0">
              <a:solidFill>
                <a:srgbClr val="00B050"/>
              </a:solidFill>
            </a:endParaRPr>
          </a:p>
        </p:txBody>
      </p:sp>
    </p:spTree>
    <p:extLst>
      <p:ext uri="{BB962C8B-B14F-4D97-AF65-F5344CB8AC3E}">
        <p14:creationId xmlns:p14="http://schemas.microsoft.com/office/powerpoint/2010/main" val="2379845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1164-9E68-48A5-9464-355F7F6A9EED}"/>
              </a:ext>
            </a:extLst>
          </p:cNvPr>
          <p:cNvSpPr>
            <a:spLocks noGrp="1"/>
          </p:cNvSpPr>
          <p:nvPr>
            <p:ph type="title"/>
          </p:nvPr>
        </p:nvSpPr>
        <p:spPr/>
        <p:txBody>
          <a:bodyPr>
            <a:normAutofit/>
          </a:bodyPr>
          <a:lstStyle/>
          <a:p>
            <a:r>
              <a:rPr lang="en-GB" sz="4000" dirty="0">
                <a:latin typeface="Arial" panose="020B0604020202020204" pitchFamily="34" charset="0"/>
                <a:cs typeface="Arial" panose="020B0604020202020204" pitchFamily="34" charset="0"/>
              </a:rPr>
              <a:t>Key recommendations for all</a:t>
            </a:r>
          </a:p>
        </p:txBody>
      </p:sp>
      <p:sp>
        <p:nvSpPr>
          <p:cNvPr id="3" name="Content Placeholder 2">
            <a:extLst>
              <a:ext uri="{FF2B5EF4-FFF2-40B4-BE49-F238E27FC236}">
                <a16:creationId xmlns:a16="http://schemas.microsoft.com/office/drawing/2014/main" id="{C14D329E-4C51-4241-A681-6E5A2C267636}"/>
              </a:ext>
            </a:extLst>
          </p:cNvPr>
          <p:cNvSpPr>
            <a:spLocks noGrp="1"/>
          </p:cNvSpPr>
          <p:nvPr>
            <p:ph idx="1"/>
          </p:nvPr>
        </p:nvSpPr>
        <p:spPr/>
        <p:txBody>
          <a:bodyPr>
            <a:normAutofit fontScale="70000" lnSpcReduction="20000"/>
          </a:bodyPr>
          <a:lstStyle/>
          <a:p>
            <a:pPr marL="0" indent="0">
              <a:buNone/>
            </a:pPr>
            <a:endParaRPr lang="en-GB" dirty="0"/>
          </a:p>
          <a:p>
            <a:r>
              <a:rPr lang="en-GB" dirty="0">
                <a:latin typeface="Arial" panose="020B0604020202020204" pitchFamily="34" charset="0"/>
                <a:cs typeface="Arial" panose="020B0604020202020204" pitchFamily="34" charset="0"/>
              </a:rPr>
              <a:t>Fear of COVID-19 should not prevent action to tackle the risks from cold temperatures and winter weather</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It is critical that actions to prevent health harms from cold temperatures and winter weather continue – including identifying and supporting those at risk – with necessary adaptations in line with </a:t>
            </a:r>
            <a:r>
              <a:rPr lang="en-GB" dirty="0">
                <a:latin typeface="Arial" panose="020B0604020202020204" pitchFamily="34" charset="0"/>
                <a:cs typeface="Arial" panose="020B0604020202020204" pitchFamily="34" charset="0"/>
                <a:hlinkClick r:id="rId3"/>
              </a:rPr>
              <a:t>coronavirus guidance</a:t>
            </a:r>
            <a:r>
              <a:rPr lang="en-GB" dirty="0">
                <a:latin typeface="Arial" panose="020B0604020202020204" pitchFamily="34" charset="0"/>
                <a:cs typeface="Arial" panose="020B0604020202020204" pitchFamily="34" charset="0"/>
              </a:rPr>
              <a:t> to keep everyone safe</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Identify those at greatest risk this winter, taking into account intersecting risks. Ask about living in a cold home, and support vulnerable individuals to access existing resources to keep warm</a:t>
            </a:r>
          </a:p>
        </p:txBody>
      </p:sp>
    </p:spTree>
    <p:extLst>
      <p:ext uri="{BB962C8B-B14F-4D97-AF65-F5344CB8AC3E}">
        <p14:creationId xmlns:p14="http://schemas.microsoft.com/office/powerpoint/2010/main" val="2295313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F7628-3D0C-4CDC-A1E4-0DE92B5850B2}"/>
              </a:ext>
            </a:extLst>
          </p:cNvPr>
          <p:cNvSpPr>
            <a:spLocks noGrp="1"/>
          </p:cNvSpPr>
          <p:nvPr>
            <p:ph type="title"/>
          </p:nvPr>
        </p:nvSpPr>
        <p:spPr>
          <a:xfrm>
            <a:off x="457200" y="274638"/>
            <a:ext cx="8229600" cy="706090"/>
          </a:xfrm>
        </p:spPr>
        <p:txBody>
          <a:bodyPr>
            <a:normAutofit fontScale="90000"/>
          </a:bodyPr>
          <a:lstStyle/>
          <a:p>
            <a:r>
              <a:rPr lang="en-GB" dirty="0">
                <a:latin typeface="Arial" panose="020B0604020202020204" pitchFamily="34" charset="0"/>
                <a:cs typeface="Arial" panose="020B0604020202020204" pitchFamily="34" charset="0"/>
              </a:rPr>
              <a:t>Key headlines (1)</a:t>
            </a:r>
          </a:p>
        </p:txBody>
      </p:sp>
      <p:sp>
        <p:nvSpPr>
          <p:cNvPr id="3" name="Content Placeholder 2">
            <a:extLst>
              <a:ext uri="{FF2B5EF4-FFF2-40B4-BE49-F238E27FC236}">
                <a16:creationId xmlns:a16="http://schemas.microsoft.com/office/drawing/2014/main" id="{EAE66C85-535B-4E3D-AA25-FFBFEAC986EB}"/>
              </a:ext>
            </a:extLst>
          </p:cNvPr>
          <p:cNvSpPr>
            <a:spLocks noGrp="1"/>
          </p:cNvSpPr>
          <p:nvPr>
            <p:ph idx="1"/>
          </p:nvPr>
        </p:nvSpPr>
        <p:spPr>
          <a:xfrm>
            <a:off x="457200" y="1196752"/>
            <a:ext cx="8229600" cy="5386610"/>
          </a:xfrm>
        </p:spPr>
        <p:txBody>
          <a:bodyPr>
            <a:normAutofit fontScale="70000" lnSpcReduction="20000"/>
          </a:bodyPr>
          <a:lstStyle/>
          <a:p>
            <a:pPr lvl="0"/>
            <a:r>
              <a:rPr lang="en-GB" dirty="0">
                <a:latin typeface="Arial" panose="020B0604020202020204" pitchFamily="34" charset="0"/>
                <a:cs typeface="Arial" panose="020B0604020202020204" pitchFamily="34" charset="0"/>
              </a:rPr>
              <a:t>COVID-19 </a:t>
            </a:r>
            <a:r>
              <a:rPr lang="en-GB" b="1" dirty="0">
                <a:latin typeface="Arial" panose="020B0604020202020204" pitchFamily="34" charset="0"/>
                <a:cs typeface="Arial" panose="020B0604020202020204" pitchFamily="34" charset="0"/>
              </a:rPr>
              <a:t>amplifies </a:t>
            </a:r>
            <a:r>
              <a:rPr lang="en-GB" dirty="0">
                <a:latin typeface="Arial" panose="020B0604020202020204" pitchFamily="34" charset="0"/>
                <a:cs typeface="Arial" panose="020B0604020202020204" pitchFamily="34" charset="0"/>
              </a:rPr>
              <a:t>the risks of cold weather</a:t>
            </a:r>
          </a:p>
          <a:p>
            <a:pPr lvl="0"/>
            <a:endParaRPr lang="en-GB" sz="2800"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Fear of COVID-19 should not prevent action to tackle the risks from cold temperatures and winter weather</a:t>
            </a:r>
          </a:p>
          <a:p>
            <a:pPr lvl="0"/>
            <a:endParaRPr lang="en-GB" sz="2800"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On average, there are approximately 35,000 excess winter deaths each year in England and Wales</a:t>
            </a:r>
          </a:p>
          <a:p>
            <a:pPr lvl="0"/>
            <a:endParaRPr lang="en-GB" sz="2800"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Most of these deaths occur at what we would probably view as normal seasonal temperatures </a:t>
            </a:r>
            <a:r>
              <a:rPr lang="en-GB" b="1" dirty="0">
                <a:latin typeface="Arial" panose="020B0604020202020204" pitchFamily="34" charset="0"/>
                <a:cs typeface="Arial" panose="020B0604020202020204" pitchFamily="34" charset="0"/>
              </a:rPr>
              <a:t>(4 to 8°C) rather than extremes</a:t>
            </a:r>
          </a:p>
          <a:p>
            <a:pPr lvl="0"/>
            <a:endParaRPr lang="en-GB" sz="2800" dirty="0">
              <a:latin typeface="Arial" panose="020B0604020202020204" pitchFamily="34" charset="0"/>
              <a:cs typeface="Arial" panose="020B0604020202020204" pitchFamily="34" charset="0"/>
            </a:endParaRPr>
          </a:p>
          <a:p>
            <a:pPr lvl="0"/>
            <a:r>
              <a:rPr lang="en-GB" b="1" dirty="0">
                <a:latin typeface="Arial" panose="020B0604020202020204" pitchFamily="34" charset="0"/>
                <a:cs typeface="Arial" panose="020B0604020202020204" pitchFamily="34" charset="0"/>
              </a:rPr>
              <a:t>Lung and heart conditions </a:t>
            </a:r>
            <a:r>
              <a:rPr lang="en-GB" dirty="0">
                <a:latin typeface="Arial" panose="020B0604020202020204" pitchFamily="34" charset="0"/>
                <a:cs typeface="Arial" panose="020B0604020202020204" pitchFamily="34" charset="0"/>
              </a:rPr>
              <a:t>are the primary causes of excess winter deaths</a:t>
            </a:r>
          </a:p>
          <a:p>
            <a:pPr lvl="0"/>
            <a:endParaRPr lang="en-GB" sz="2800"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There is emerging evidence of poorer outcomes in those who are </a:t>
            </a:r>
            <a:r>
              <a:rPr lang="en-GB" b="1" dirty="0">
                <a:latin typeface="Arial" panose="020B0604020202020204" pitchFamily="34" charset="0"/>
                <a:cs typeface="Arial" panose="020B0604020202020204" pitchFamily="34" charset="0"/>
              </a:rPr>
              <a:t>co-infected</a:t>
            </a:r>
            <a:r>
              <a:rPr lang="en-GB" dirty="0">
                <a:latin typeface="Arial" panose="020B0604020202020204" pitchFamily="34" charset="0"/>
                <a:cs typeface="Arial" panose="020B0604020202020204" pitchFamily="34" charset="0"/>
              </a:rPr>
              <a:t> with COVID-19 and flu</a:t>
            </a:r>
          </a:p>
        </p:txBody>
      </p:sp>
    </p:spTree>
    <p:extLst>
      <p:ext uri="{BB962C8B-B14F-4D97-AF65-F5344CB8AC3E}">
        <p14:creationId xmlns:p14="http://schemas.microsoft.com/office/powerpoint/2010/main" val="3800658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B6698-690A-46B0-AF0A-B7278D25895F}"/>
              </a:ext>
            </a:extLst>
          </p:cNvPr>
          <p:cNvSpPr>
            <a:spLocks noGrp="1"/>
          </p:cNvSpPr>
          <p:nvPr>
            <p:ph type="title"/>
          </p:nvPr>
        </p:nvSpPr>
        <p:spPr/>
        <p:txBody>
          <a:bodyPr>
            <a:noAutofit/>
          </a:bodyPr>
          <a:lstStyle/>
          <a:p>
            <a:r>
              <a:rPr lang="en-GB" sz="2400" dirty="0">
                <a:latin typeface="Arial" panose="020B0604020202020204" pitchFamily="34" charset="0"/>
                <a:cs typeface="Arial" panose="020B0604020202020204" pitchFamily="34" charset="0"/>
              </a:rPr>
              <a:t>How local authorities can prevent cold-related harm</a:t>
            </a:r>
          </a:p>
        </p:txBody>
      </p:sp>
      <p:pic>
        <p:nvPicPr>
          <p:cNvPr id="5" name="Content Placeholder 4" descr="Chart, bubble chart&#10;&#10;Description automatically generated">
            <a:extLst>
              <a:ext uri="{FF2B5EF4-FFF2-40B4-BE49-F238E27FC236}">
                <a16:creationId xmlns:a16="http://schemas.microsoft.com/office/drawing/2014/main" id="{FD8E99B7-8F7A-4EED-8AF6-2A50DF0E27A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3117"/>
          <a:stretch/>
        </p:blipFill>
        <p:spPr>
          <a:xfrm>
            <a:off x="143846" y="1440481"/>
            <a:ext cx="8856307" cy="4539346"/>
          </a:xfrm>
        </p:spPr>
      </p:pic>
    </p:spTree>
    <p:extLst>
      <p:ext uri="{BB962C8B-B14F-4D97-AF65-F5344CB8AC3E}">
        <p14:creationId xmlns:p14="http://schemas.microsoft.com/office/powerpoint/2010/main" val="3292174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1A756C-5406-4DEE-93F0-02ABEF6B0982}"/>
              </a:ext>
            </a:extLst>
          </p:cNvPr>
          <p:cNvPicPr>
            <a:picLocks noChangeAspect="1"/>
          </p:cNvPicPr>
          <p:nvPr/>
        </p:nvPicPr>
        <p:blipFill rotWithShape="1">
          <a:blip r:embed="rId2"/>
          <a:srcRect l="7476" t="19201" r="22438" b="8001"/>
          <a:stretch/>
        </p:blipFill>
        <p:spPr>
          <a:xfrm>
            <a:off x="185051" y="1556792"/>
            <a:ext cx="8773898" cy="5126322"/>
          </a:xfrm>
          <a:prstGeom prst="rect">
            <a:avLst/>
          </a:prstGeom>
        </p:spPr>
      </p:pic>
      <p:sp>
        <p:nvSpPr>
          <p:cNvPr id="2" name="Title 1">
            <a:extLst>
              <a:ext uri="{FF2B5EF4-FFF2-40B4-BE49-F238E27FC236}">
                <a16:creationId xmlns:a16="http://schemas.microsoft.com/office/drawing/2014/main" id="{B300BCB6-1DCD-486E-A649-346283A6BF29}"/>
              </a:ext>
            </a:extLst>
          </p:cNvPr>
          <p:cNvSpPr>
            <a:spLocks noGrp="1"/>
          </p:cNvSpPr>
          <p:nvPr>
            <p:ph type="title"/>
          </p:nvPr>
        </p:nvSpPr>
        <p:spPr/>
        <p:txBody>
          <a:bodyPr>
            <a:noAutofit/>
          </a:bodyPr>
          <a:lstStyle/>
          <a:p>
            <a:r>
              <a:rPr lang="en-GB" sz="2800" dirty="0">
                <a:latin typeface="Arial" panose="020B0604020202020204" pitchFamily="34" charset="0"/>
                <a:cs typeface="Arial" panose="020B0604020202020204" pitchFamily="34" charset="0"/>
              </a:rPr>
              <a:t>Action table for commissioners of health and social care (all settings) and local authorities</a:t>
            </a:r>
          </a:p>
        </p:txBody>
      </p:sp>
    </p:spTree>
    <p:extLst>
      <p:ext uri="{BB962C8B-B14F-4D97-AF65-F5344CB8AC3E}">
        <p14:creationId xmlns:p14="http://schemas.microsoft.com/office/powerpoint/2010/main" val="3727149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4325CE-E2E6-4A8F-BDE1-0221B5A75213}"/>
              </a:ext>
            </a:extLst>
          </p:cNvPr>
          <p:cNvSpPr>
            <a:spLocks noGrp="1"/>
          </p:cNvSpPr>
          <p:nvPr>
            <p:ph type="title"/>
          </p:nvPr>
        </p:nvSpPr>
        <p:spPr/>
        <p:txBody>
          <a:bodyPr>
            <a:noAutofit/>
          </a:bodyPr>
          <a:lstStyle/>
          <a:p>
            <a:r>
              <a:rPr lang="en-GB" sz="2400" dirty="0">
                <a:solidFill>
                  <a:srgbClr val="00B050"/>
                </a:solidFill>
                <a:latin typeface="Arial" panose="020B0604020202020204" pitchFamily="34" charset="0"/>
                <a:cs typeface="Arial" panose="020B0604020202020204" pitchFamily="34" charset="0"/>
              </a:rPr>
              <a:t>COVID-19</a:t>
            </a:r>
            <a:r>
              <a:rPr lang="en-GB" sz="2400" dirty="0">
                <a:latin typeface="Arial" panose="020B0604020202020204" pitchFamily="34" charset="0"/>
                <a:cs typeface="Arial" panose="020B0604020202020204" pitchFamily="34" charset="0"/>
              </a:rPr>
              <a:t>: additional actions for commissioners of health and social care (all settings) and Public Health</a:t>
            </a:r>
          </a:p>
        </p:txBody>
      </p:sp>
      <p:sp>
        <p:nvSpPr>
          <p:cNvPr id="4" name="Content Placeholder 3">
            <a:extLst>
              <a:ext uri="{FF2B5EF4-FFF2-40B4-BE49-F238E27FC236}">
                <a16:creationId xmlns:a16="http://schemas.microsoft.com/office/drawing/2014/main" id="{D89B4B2B-D152-4B9B-A9D6-C3DDC968927B}"/>
              </a:ext>
            </a:extLst>
          </p:cNvPr>
          <p:cNvSpPr>
            <a:spLocks noGrp="1"/>
          </p:cNvSpPr>
          <p:nvPr>
            <p:ph idx="1"/>
          </p:nvPr>
        </p:nvSpPr>
        <p:spPr>
          <a:xfrm>
            <a:off x="457200" y="1600200"/>
            <a:ext cx="8229600" cy="4925144"/>
          </a:xfrm>
        </p:spPr>
        <p:txBody>
          <a:bodyPr>
            <a:normAutofit fontScale="55000" lnSpcReduction="20000"/>
          </a:bodyPr>
          <a:lstStyle/>
          <a:p>
            <a:r>
              <a:rPr lang="en-GB" dirty="0">
                <a:latin typeface="Arial" panose="020B0604020202020204" pitchFamily="34" charset="0"/>
              </a:rPr>
              <a:t>Ensure there is a single point of contact to provide tailored advice for people living in cold homes</a:t>
            </a:r>
          </a:p>
          <a:p>
            <a:endParaRPr lang="en-GB" dirty="0">
              <a:latin typeface="Arial" panose="020B0604020202020204" pitchFamily="34" charset="0"/>
            </a:endParaRPr>
          </a:p>
          <a:p>
            <a:r>
              <a:rPr lang="en-GB" dirty="0">
                <a:latin typeface="Arial" panose="020B0604020202020204" pitchFamily="34" charset="0"/>
              </a:rPr>
              <a:t>Train social care, housing and other professionals who may make home visits to identify those most at risk, taking into account the intersection of cold and COVID-19, and integrate these risk assessments to target information and support to vulnerable households</a:t>
            </a:r>
          </a:p>
          <a:p>
            <a:endParaRPr lang="en-GB" dirty="0">
              <a:latin typeface="Arial" panose="020B0604020202020204" pitchFamily="34" charset="0"/>
            </a:endParaRPr>
          </a:p>
          <a:p>
            <a:r>
              <a:rPr lang="en-GB" dirty="0">
                <a:latin typeface="Arial" panose="020B0604020202020204" pitchFamily="34" charset="0"/>
              </a:rPr>
              <a:t>Engage the community and voluntary sector to identify and support those most at risk, especially those who are socially isolated</a:t>
            </a:r>
          </a:p>
          <a:p>
            <a:endParaRPr lang="en-GB" dirty="0">
              <a:latin typeface="Arial" panose="020B0604020202020204" pitchFamily="34" charset="0"/>
            </a:endParaRPr>
          </a:p>
          <a:p>
            <a:r>
              <a:rPr lang="en-GB" dirty="0">
                <a:latin typeface="Arial" panose="020B0604020202020204" pitchFamily="34" charset="0"/>
              </a:rPr>
              <a:t>Work across STPs/ ICSs to utilise existing structures such as primary care networks; social prescribing networks; community pharmacists; local authority social care and crisis support teams to identify and support vulnerable individuals to access resources to keep warm</a:t>
            </a:r>
          </a:p>
          <a:p>
            <a:endParaRPr lang="en-GB" dirty="0">
              <a:latin typeface="Arial" panose="020B0604020202020204" pitchFamily="34" charset="0"/>
            </a:endParaRPr>
          </a:p>
          <a:p>
            <a:r>
              <a:rPr lang="en-GB" dirty="0">
                <a:latin typeface="Arial" panose="020B0604020202020204" pitchFamily="34" charset="0"/>
              </a:rPr>
              <a:t>Consider potential measures which could be implemented to reduce the cold-related risks faced by individuals who are clinically vulnerable, clinically extremely vulnerable or self-isolating</a:t>
            </a:r>
          </a:p>
        </p:txBody>
      </p:sp>
    </p:spTree>
    <p:extLst>
      <p:ext uri="{BB962C8B-B14F-4D97-AF65-F5344CB8AC3E}">
        <p14:creationId xmlns:p14="http://schemas.microsoft.com/office/powerpoint/2010/main" val="2107720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215DB-6EC9-41A2-B56A-8FE4242FBD2D}"/>
              </a:ext>
            </a:extLst>
          </p:cNvPr>
          <p:cNvSpPr>
            <a:spLocks noGrp="1"/>
          </p:cNvSpPr>
          <p:nvPr>
            <p:ph type="title"/>
          </p:nvPr>
        </p:nvSpPr>
        <p:spPr>
          <a:xfrm>
            <a:off x="457200" y="274638"/>
            <a:ext cx="8229600" cy="706090"/>
          </a:xfrm>
        </p:spPr>
        <p:txBody>
          <a:bodyPr>
            <a:normAutofit/>
          </a:bodyPr>
          <a:lstStyle/>
          <a:p>
            <a:r>
              <a:rPr lang="en-GB" sz="3600" dirty="0">
                <a:latin typeface="Arial" panose="020B0604020202020204" pitchFamily="34" charset="0"/>
                <a:cs typeface="Arial" panose="020B0604020202020204" pitchFamily="34" charset="0"/>
              </a:rPr>
              <a:t>Continued</a:t>
            </a:r>
          </a:p>
        </p:txBody>
      </p:sp>
      <p:sp>
        <p:nvSpPr>
          <p:cNvPr id="3" name="Content Placeholder 2">
            <a:extLst>
              <a:ext uri="{FF2B5EF4-FFF2-40B4-BE49-F238E27FC236}">
                <a16:creationId xmlns:a16="http://schemas.microsoft.com/office/drawing/2014/main" id="{59488BB4-D3C5-4E65-961A-272AFCDC4162}"/>
              </a:ext>
            </a:extLst>
          </p:cNvPr>
          <p:cNvSpPr>
            <a:spLocks noGrp="1"/>
          </p:cNvSpPr>
          <p:nvPr>
            <p:ph idx="1"/>
          </p:nvPr>
        </p:nvSpPr>
        <p:spPr>
          <a:xfrm>
            <a:off x="457200" y="1052736"/>
            <a:ext cx="8229600" cy="5530626"/>
          </a:xfrm>
        </p:spPr>
        <p:txBody>
          <a:bodyPr>
            <a:normAutofit fontScale="47500" lnSpcReduction="20000"/>
          </a:bodyPr>
          <a:lstStyle/>
          <a:p>
            <a:pPr marL="0" indent="0">
              <a:buNone/>
            </a:pPr>
            <a:r>
              <a:rPr lang="en-GB" dirty="0">
                <a:latin typeface="Arial" panose="020B0604020202020204" pitchFamily="34" charset="0"/>
              </a:rPr>
              <a:t>Increase the resilience of partners to the concurrent risks of cold and COVID-19:</a:t>
            </a:r>
          </a:p>
          <a:p>
            <a:pPr marL="0" indent="0">
              <a:buNone/>
            </a:pPr>
            <a:endParaRPr lang="en-GB" dirty="0">
              <a:latin typeface="Arial" panose="020B0604020202020204" pitchFamily="34" charset="0"/>
            </a:endParaRPr>
          </a:p>
          <a:p>
            <a:r>
              <a:rPr lang="en-GB" dirty="0">
                <a:latin typeface="Arial" panose="020B0604020202020204" pitchFamily="34" charset="0"/>
              </a:rPr>
              <a:t>Work with partner agencies, providers and businesses to raise awareness about the concurrent risk of cold weather and COVID-19</a:t>
            </a:r>
          </a:p>
          <a:p>
            <a:endParaRPr lang="en-GB" dirty="0">
              <a:latin typeface="Arial" panose="020B0604020202020204" pitchFamily="34" charset="0"/>
            </a:endParaRPr>
          </a:p>
          <a:p>
            <a:r>
              <a:rPr lang="en-GB" dirty="0">
                <a:latin typeface="Arial" panose="020B0604020202020204" pitchFamily="34" charset="0"/>
              </a:rPr>
              <a:t>Support local health and social care organisations in protecting vulnerable residents and ensuring staff welfare (e.g. mutual aid, PPE supply, mental health)</a:t>
            </a:r>
          </a:p>
          <a:p>
            <a:endParaRPr lang="en-GB" dirty="0">
              <a:latin typeface="Arial" panose="020B0604020202020204" pitchFamily="34" charset="0"/>
            </a:endParaRPr>
          </a:p>
          <a:p>
            <a:r>
              <a:rPr lang="en-GB" dirty="0">
                <a:latin typeface="Arial" panose="020B0604020202020204" pitchFamily="34" charset="0"/>
              </a:rPr>
              <a:t>Local Health Resilience Partnerships may wish to satisfy themselves that there is adequate review across local health and social care systems of usual plans for surge capacity in cold weather in light of possible COVID-19 related staff absence and to ensure staff welfare</a:t>
            </a:r>
          </a:p>
          <a:p>
            <a:endParaRPr lang="en-GB" dirty="0">
              <a:latin typeface="Arial" panose="020B0604020202020204" pitchFamily="34" charset="0"/>
            </a:endParaRPr>
          </a:p>
          <a:p>
            <a:r>
              <a:rPr lang="en-GB" dirty="0">
                <a:latin typeface="Arial" panose="020B0604020202020204" pitchFamily="34" charset="0"/>
              </a:rPr>
              <a:t>Local Resilience Fora should consider the impact of cold weather on the existing operational response to COVID-19 and vice versa </a:t>
            </a:r>
          </a:p>
          <a:p>
            <a:endParaRPr lang="en-GB" dirty="0">
              <a:latin typeface="Arial" panose="020B0604020202020204" pitchFamily="34" charset="0"/>
            </a:endParaRPr>
          </a:p>
          <a:p>
            <a:r>
              <a:rPr lang="en-GB" dirty="0">
                <a:latin typeface="Arial" panose="020B0604020202020204" pitchFamily="34" charset="0"/>
              </a:rPr>
              <a:t>Ensure care homes and hospitals are aware of the cold weather plan and are preparing for cold weather as a concurrent risk with COVID-19</a:t>
            </a:r>
          </a:p>
          <a:p>
            <a:endParaRPr lang="en-GB" dirty="0">
              <a:latin typeface="Arial" panose="020B0604020202020204" pitchFamily="34" charset="0"/>
            </a:endParaRPr>
          </a:p>
          <a:p>
            <a:r>
              <a:rPr lang="en-GB" dirty="0">
                <a:latin typeface="Arial" panose="020B0604020202020204" pitchFamily="34" charset="0"/>
              </a:rPr>
              <a:t>Ensure other institutional establishments (for example, prisons, schools) are aware of cold weather guidance</a:t>
            </a:r>
          </a:p>
          <a:p>
            <a:endParaRPr lang="en-GB" dirty="0">
              <a:latin typeface="Arial" panose="020B0604020202020204" pitchFamily="34" charset="0"/>
            </a:endParaRPr>
          </a:p>
          <a:p>
            <a:r>
              <a:rPr lang="en-GB" dirty="0">
                <a:latin typeface="Arial" panose="020B0604020202020204" pitchFamily="34" charset="0"/>
              </a:rPr>
              <a:t>Ensure adequate provision of COVID-safe accommodation for homeless people and other vulnerable groups and ensure capacity to scale up provision</a:t>
            </a:r>
          </a:p>
        </p:txBody>
      </p:sp>
    </p:spTree>
    <p:extLst>
      <p:ext uri="{BB962C8B-B14F-4D97-AF65-F5344CB8AC3E}">
        <p14:creationId xmlns:p14="http://schemas.microsoft.com/office/powerpoint/2010/main" val="3574931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777866-906E-4F98-A554-097713FD0CAA}"/>
              </a:ext>
            </a:extLst>
          </p:cNvPr>
          <p:cNvPicPr>
            <a:picLocks noChangeAspect="1"/>
          </p:cNvPicPr>
          <p:nvPr/>
        </p:nvPicPr>
        <p:blipFill rotWithShape="1">
          <a:blip r:embed="rId3"/>
          <a:srcRect l="7476" t="19201" r="22438" b="9401"/>
          <a:stretch/>
        </p:blipFill>
        <p:spPr>
          <a:xfrm>
            <a:off x="293378" y="1656345"/>
            <a:ext cx="8557244" cy="4903590"/>
          </a:xfrm>
          <a:prstGeom prst="rect">
            <a:avLst/>
          </a:prstGeom>
        </p:spPr>
      </p:pic>
      <p:sp>
        <p:nvSpPr>
          <p:cNvPr id="2" name="Title 1">
            <a:extLst>
              <a:ext uri="{FF2B5EF4-FFF2-40B4-BE49-F238E27FC236}">
                <a16:creationId xmlns:a16="http://schemas.microsoft.com/office/drawing/2014/main" id="{AC726A9B-BC1B-4F12-A0F5-588966E47659}"/>
              </a:ext>
            </a:extLst>
          </p:cNvPr>
          <p:cNvSpPr>
            <a:spLocks noGrp="1"/>
          </p:cNvSpPr>
          <p:nvPr>
            <p:ph type="title"/>
          </p:nvPr>
        </p:nvSpPr>
        <p:spPr/>
        <p:txBody>
          <a:bodyPr>
            <a:noAutofit/>
          </a:bodyPr>
          <a:lstStyle/>
          <a:p>
            <a:r>
              <a:rPr lang="en-GB" sz="2400" dirty="0">
                <a:latin typeface="Arial" panose="020B0604020202020204" pitchFamily="34" charset="0"/>
                <a:cs typeface="Arial" panose="020B0604020202020204" pitchFamily="34" charset="0"/>
              </a:rPr>
              <a:t>Action table for provider organisations – health and social care (community services, hospitals, care homes, prisons)</a:t>
            </a:r>
          </a:p>
        </p:txBody>
      </p:sp>
    </p:spTree>
    <p:extLst>
      <p:ext uri="{BB962C8B-B14F-4D97-AF65-F5344CB8AC3E}">
        <p14:creationId xmlns:p14="http://schemas.microsoft.com/office/powerpoint/2010/main" val="836681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53CB7-365E-4BAF-A7B1-E54CFB55FC2D}"/>
              </a:ext>
            </a:extLst>
          </p:cNvPr>
          <p:cNvSpPr>
            <a:spLocks noGrp="1"/>
          </p:cNvSpPr>
          <p:nvPr>
            <p:ph type="title"/>
          </p:nvPr>
        </p:nvSpPr>
        <p:spPr/>
        <p:txBody>
          <a:bodyPr>
            <a:noAutofit/>
          </a:bodyPr>
          <a:lstStyle/>
          <a:p>
            <a:r>
              <a:rPr lang="en-GB" sz="2400" dirty="0">
                <a:solidFill>
                  <a:srgbClr val="00B050"/>
                </a:solidFill>
                <a:latin typeface="Arial" panose="020B0604020202020204" pitchFamily="34" charset="0"/>
                <a:cs typeface="Arial" panose="020B0604020202020204" pitchFamily="34" charset="0"/>
              </a:rPr>
              <a:t>COVID-19</a:t>
            </a:r>
            <a:r>
              <a:rPr lang="en-GB" sz="2400" dirty="0">
                <a:latin typeface="Arial" panose="020B0604020202020204" pitchFamily="34" charset="0"/>
                <a:cs typeface="Arial" panose="020B0604020202020204" pitchFamily="34" charset="0"/>
              </a:rPr>
              <a:t>: additional actions for provider organisations – health and social care staff in all settings (primary and community care, hospitals and care homes)</a:t>
            </a:r>
          </a:p>
        </p:txBody>
      </p:sp>
      <p:sp>
        <p:nvSpPr>
          <p:cNvPr id="3" name="Content Placeholder 2">
            <a:extLst>
              <a:ext uri="{FF2B5EF4-FFF2-40B4-BE49-F238E27FC236}">
                <a16:creationId xmlns:a16="http://schemas.microsoft.com/office/drawing/2014/main" id="{074DD9E8-3FEF-45FD-BB7C-5535B5E803B2}"/>
              </a:ext>
            </a:extLst>
          </p:cNvPr>
          <p:cNvSpPr>
            <a:spLocks noGrp="1"/>
          </p:cNvSpPr>
          <p:nvPr>
            <p:ph idx="1"/>
          </p:nvPr>
        </p:nvSpPr>
        <p:spPr>
          <a:xfrm>
            <a:off x="457200" y="1844824"/>
            <a:ext cx="8229600" cy="4525963"/>
          </a:xfrm>
        </p:spPr>
        <p:txBody>
          <a:bodyPr>
            <a:normAutofit fontScale="70000" lnSpcReduction="20000"/>
          </a:bodyPr>
          <a:lstStyle/>
          <a:p>
            <a:r>
              <a:rPr lang="en-GB" dirty="0">
                <a:latin typeface="Arial" panose="020B0604020202020204" pitchFamily="34" charset="0"/>
              </a:rPr>
              <a:t>Review who may be at high risk –identify those at greatest risk this winter, taking into account intersecting risks. Ask about living in a cold home.</a:t>
            </a:r>
          </a:p>
          <a:p>
            <a:endParaRPr lang="en-GB" dirty="0">
              <a:latin typeface="Arial" panose="020B0604020202020204" pitchFamily="34" charset="0"/>
            </a:endParaRPr>
          </a:p>
          <a:p>
            <a:r>
              <a:rPr lang="en-GB" dirty="0">
                <a:latin typeface="Arial" panose="020B0604020202020204" pitchFamily="34" charset="0"/>
              </a:rPr>
              <a:t>Provision of care and support during winter will be particularly important in the context of additional risks and vulnerabilities related to COVID-19 (such as protecting BAME staff) and cold weather. There may be additional need over above ‘usual’ winter pressures on this sector. Review your usual plans for surge capacity in cold weather in light of possible additional need and COVID-19 related staff absence.</a:t>
            </a:r>
          </a:p>
          <a:p>
            <a:endParaRPr lang="en-GB" dirty="0">
              <a:latin typeface="Arial" panose="020B0604020202020204" pitchFamily="34" charset="0"/>
            </a:endParaRPr>
          </a:p>
          <a:p>
            <a:r>
              <a:rPr lang="en-GB" dirty="0">
                <a:latin typeface="Arial" panose="020B0604020202020204" pitchFamily="34" charset="0"/>
              </a:rPr>
              <a:t>Encourage staff to sign up to cold weather alerts, communicate alerts to staff, ensure staff know what to do when the weather gets cold, and get their flu vaccinations.</a:t>
            </a:r>
          </a:p>
          <a:p>
            <a:endParaRPr lang="en-GB" dirty="0"/>
          </a:p>
        </p:txBody>
      </p:sp>
    </p:spTree>
    <p:extLst>
      <p:ext uri="{BB962C8B-B14F-4D97-AF65-F5344CB8AC3E}">
        <p14:creationId xmlns:p14="http://schemas.microsoft.com/office/powerpoint/2010/main" val="2499417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FDFD8-BFB4-4A81-A5F5-1763D558D089}"/>
              </a:ext>
            </a:extLst>
          </p:cNvPr>
          <p:cNvSpPr>
            <a:spLocks noGrp="1"/>
          </p:cNvSpPr>
          <p:nvPr>
            <p:ph type="title"/>
          </p:nvPr>
        </p:nvSpPr>
        <p:spPr/>
        <p:txBody>
          <a:bodyPr>
            <a:normAutofit/>
          </a:bodyPr>
          <a:lstStyle/>
          <a:p>
            <a:r>
              <a:rPr lang="en-GB" sz="3600" dirty="0">
                <a:latin typeface="Arial" panose="020B0604020202020204" pitchFamily="34" charset="0"/>
                <a:cs typeface="Arial" panose="020B0604020202020204" pitchFamily="34" charset="0"/>
              </a:rPr>
              <a:t>Continued</a:t>
            </a:r>
          </a:p>
        </p:txBody>
      </p:sp>
      <p:sp>
        <p:nvSpPr>
          <p:cNvPr id="3" name="Content Placeholder 2">
            <a:extLst>
              <a:ext uri="{FF2B5EF4-FFF2-40B4-BE49-F238E27FC236}">
                <a16:creationId xmlns:a16="http://schemas.microsoft.com/office/drawing/2014/main" id="{DC939CEB-95E8-4042-94F8-46DCBA144B71}"/>
              </a:ext>
            </a:extLst>
          </p:cNvPr>
          <p:cNvSpPr>
            <a:spLocks noGrp="1"/>
          </p:cNvSpPr>
          <p:nvPr>
            <p:ph idx="1"/>
          </p:nvPr>
        </p:nvSpPr>
        <p:spPr/>
        <p:txBody>
          <a:bodyPr>
            <a:normAutofit fontScale="62500" lnSpcReduction="20000"/>
          </a:bodyPr>
          <a:lstStyle/>
          <a:p>
            <a:endParaRPr lang="en-GB" sz="1800" dirty="0">
              <a:solidFill>
                <a:srgbClr val="000000"/>
              </a:solidFill>
              <a:latin typeface="Arial" panose="020B0604020202020204" pitchFamily="34" charset="0"/>
            </a:endParaRPr>
          </a:p>
          <a:p>
            <a:endParaRPr lang="en-GB" sz="1800" dirty="0">
              <a:latin typeface="Arial" panose="020B0604020202020204" pitchFamily="34" charset="0"/>
            </a:endParaRPr>
          </a:p>
          <a:p>
            <a:r>
              <a:rPr lang="en-GB" dirty="0">
                <a:latin typeface="Arial" panose="020B0604020202020204" pitchFamily="34" charset="0"/>
              </a:rPr>
              <a:t>More people receiving personal care, particularly in domiciliary settings, may be at higher risk than usual from cold due to potential for concurrent COVID-19 related ill-health and COVID-19 restrictions. </a:t>
            </a:r>
          </a:p>
          <a:p>
            <a:endParaRPr lang="en-GB" dirty="0">
              <a:latin typeface="Arial" panose="020B0604020202020204" pitchFamily="34" charset="0"/>
            </a:endParaRPr>
          </a:p>
          <a:p>
            <a:r>
              <a:rPr lang="en-GB" dirty="0">
                <a:latin typeface="Arial" panose="020B0604020202020204" pitchFamily="34" charset="0"/>
              </a:rPr>
              <a:t>Ensure a minimum temperature of 18C is kept and patients are comfortably warm whilst following COVID-19 guidance on ventilation.</a:t>
            </a:r>
          </a:p>
          <a:p>
            <a:endParaRPr lang="en-GB" dirty="0">
              <a:latin typeface="Arial" panose="020B0604020202020204" pitchFamily="34" charset="0"/>
            </a:endParaRPr>
          </a:p>
          <a:p>
            <a:r>
              <a:rPr lang="en-GB" dirty="0">
                <a:latin typeface="Arial" panose="020B0604020202020204" pitchFamily="34" charset="0"/>
              </a:rPr>
              <a:t>Ensure safe discharge (for example, patients are not discharged to cold homes) including regular post-discharge support (which may need to be increased) and use of multi-disciplinary approaches such as hospital-at-home and reablement services.</a:t>
            </a:r>
          </a:p>
        </p:txBody>
      </p:sp>
    </p:spTree>
    <p:extLst>
      <p:ext uri="{BB962C8B-B14F-4D97-AF65-F5344CB8AC3E}">
        <p14:creationId xmlns:p14="http://schemas.microsoft.com/office/powerpoint/2010/main" val="2412254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03DFE-AA61-4999-9E0A-816C2885EB2A}"/>
              </a:ext>
            </a:extLst>
          </p:cNvPr>
          <p:cNvSpPr>
            <a:spLocks noGrp="1"/>
          </p:cNvSpPr>
          <p:nvPr>
            <p:ph type="title"/>
          </p:nvPr>
        </p:nvSpPr>
        <p:spPr/>
        <p:txBody>
          <a:bodyPr>
            <a:noAutofit/>
          </a:bodyPr>
          <a:lstStyle/>
          <a:p>
            <a:r>
              <a:rPr lang="en-GB" sz="2400" dirty="0">
                <a:latin typeface="Arial" panose="020B0604020202020204" pitchFamily="34" charset="0"/>
                <a:cs typeface="Arial" panose="020B0604020202020204" pitchFamily="34" charset="0"/>
              </a:rPr>
              <a:t>Action table for frontline staff – health and social care, voluntary and community sector (including care homes)</a:t>
            </a:r>
          </a:p>
        </p:txBody>
      </p:sp>
      <p:pic>
        <p:nvPicPr>
          <p:cNvPr id="3" name="Picture 2">
            <a:extLst>
              <a:ext uri="{FF2B5EF4-FFF2-40B4-BE49-F238E27FC236}">
                <a16:creationId xmlns:a16="http://schemas.microsoft.com/office/drawing/2014/main" id="{B27FF4CA-BCF6-467E-8901-F539436A855F}"/>
              </a:ext>
            </a:extLst>
          </p:cNvPr>
          <p:cNvPicPr>
            <a:picLocks noChangeAspect="1"/>
          </p:cNvPicPr>
          <p:nvPr/>
        </p:nvPicPr>
        <p:blipFill rotWithShape="1">
          <a:blip r:embed="rId2"/>
          <a:srcRect l="7476" t="19201" r="22438" b="9401"/>
          <a:stretch/>
        </p:blipFill>
        <p:spPr>
          <a:xfrm>
            <a:off x="299525" y="1556792"/>
            <a:ext cx="8544949" cy="4896544"/>
          </a:xfrm>
          <a:prstGeom prst="rect">
            <a:avLst/>
          </a:prstGeom>
        </p:spPr>
      </p:pic>
    </p:spTree>
    <p:extLst>
      <p:ext uri="{BB962C8B-B14F-4D97-AF65-F5344CB8AC3E}">
        <p14:creationId xmlns:p14="http://schemas.microsoft.com/office/powerpoint/2010/main" val="616222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C5A1F-971E-47D3-A53E-739FB5339D60}"/>
              </a:ext>
            </a:extLst>
          </p:cNvPr>
          <p:cNvSpPr>
            <a:spLocks noGrp="1"/>
          </p:cNvSpPr>
          <p:nvPr>
            <p:ph type="title"/>
          </p:nvPr>
        </p:nvSpPr>
        <p:spPr/>
        <p:txBody>
          <a:bodyPr>
            <a:noAutofit/>
          </a:bodyPr>
          <a:lstStyle/>
          <a:p>
            <a:r>
              <a:rPr lang="en-GB" sz="3200" dirty="0">
                <a:latin typeface="Arial" panose="020B0604020202020204" pitchFamily="34" charset="0"/>
                <a:cs typeface="Arial" panose="020B0604020202020204" pitchFamily="34" charset="0"/>
              </a:rPr>
              <a:t>Action table for GPs and practice staff</a:t>
            </a:r>
          </a:p>
        </p:txBody>
      </p:sp>
      <p:pic>
        <p:nvPicPr>
          <p:cNvPr id="3" name="Picture 2">
            <a:extLst>
              <a:ext uri="{FF2B5EF4-FFF2-40B4-BE49-F238E27FC236}">
                <a16:creationId xmlns:a16="http://schemas.microsoft.com/office/drawing/2014/main" id="{A2A9DF2C-ABC9-414A-88CA-558100A43D45}"/>
              </a:ext>
            </a:extLst>
          </p:cNvPr>
          <p:cNvPicPr>
            <a:picLocks noChangeAspect="1"/>
          </p:cNvPicPr>
          <p:nvPr/>
        </p:nvPicPr>
        <p:blipFill rotWithShape="1">
          <a:blip r:embed="rId2"/>
          <a:srcRect l="7476" t="24801" r="21651" b="16401"/>
          <a:stretch/>
        </p:blipFill>
        <p:spPr>
          <a:xfrm>
            <a:off x="251519" y="1628800"/>
            <a:ext cx="8795263" cy="4104456"/>
          </a:xfrm>
          <a:prstGeom prst="rect">
            <a:avLst/>
          </a:prstGeom>
        </p:spPr>
      </p:pic>
      <p:sp>
        <p:nvSpPr>
          <p:cNvPr id="4" name="TextBox 3">
            <a:extLst>
              <a:ext uri="{FF2B5EF4-FFF2-40B4-BE49-F238E27FC236}">
                <a16:creationId xmlns:a16="http://schemas.microsoft.com/office/drawing/2014/main" id="{818E8959-1BE5-4637-A172-9EFBB8BF431A}"/>
              </a:ext>
            </a:extLst>
          </p:cNvPr>
          <p:cNvSpPr txBox="1"/>
          <p:nvPr/>
        </p:nvSpPr>
        <p:spPr>
          <a:xfrm>
            <a:off x="457200" y="5805264"/>
            <a:ext cx="8147248" cy="584775"/>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Good practice examples: </a:t>
            </a:r>
            <a:r>
              <a:rPr lang="en-GB" sz="1600" dirty="0">
                <a:latin typeface="Arial" panose="020B0604020202020204" pitchFamily="34" charset="0"/>
                <a:cs typeface="Arial" panose="020B0604020202020204" pitchFamily="34" charset="0"/>
              </a:rPr>
              <a:t>include lung health leaflets with prescriptions; develop comms to encourage people to attend to their own health and still seek advice if needed</a:t>
            </a:r>
          </a:p>
        </p:txBody>
      </p:sp>
    </p:spTree>
    <p:extLst>
      <p:ext uri="{BB962C8B-B14F-4D97-AF65-F5344CB8AC3E}">
        <p14:creationId xmlns:p14="http://schemas.microsoft.com/office/powerpoint/2010/main" val="2742593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BD177-6DFB-4B53-B4C6-20D6A209F39B}"/>
              </a:ext>
            </a:extLst>
          </p:cNvPr>
          <p:cNvSpPr>
            <a:spLocks noGrp="1"/>
          </p:cNvSpPr>
          <p:nvPr>
            <p:ph type="title"/>
          </p:nvPr>
        </p:nvSpPr>
        <p:spPr/>
        <p:txBody>
          <a:bodyPr>
            <a:noAutofit/>
          </a:bodyPr>
          <a:lstStyle/>
          <a:p>
            <a:r>
              <a:rPr lang="en-GB" sz="2400" dirty="0">
                <a:latin typeface="Arial" panose="020B0604020202020204" pitchFamily="34" charset="0"/>
                <a:cs typeface="Arial" panose="020B0604020202020204" pitchFamily="34" charset="0"/>
              </a:rPr>
              <a:t>Action table for voluntary and community sector (VCS)</a:t>
            </a:r>
          </a:p>
        </p:txBody>
      </p:sp>
      <p:pic>
        <p:nvPicPr>
          <p:cNvPr id="5" name="Picture 4">
            <a:extLst>
              <a:ext uri="{FF2B5EF4-FFF2-40B4-BE49-F238E27FC236}">
                <a16:creationId xmlns:a16="http://schemas.microsoft.com/office/drawing/2014/main" id="{D8572A14-3522-4ACF-BCDB-88225680350A}"/>
              </a:ext>
            </a:extLst>
          </p:cNvPr>
          <p:cNvPicPr>
            <a:picLocks noChangeAspect="1"/>
          </p:cNvPicPr>
          <p:nvPr/>
        </p:nvPicPr>
        <p:blipFill rotWithShape="1">
          <a:blip r:embed="rId3"/>
          <a:srcRect l="7476" t="20600" r="22438" b="12201"/>
          <a:stretch/>
        </p:blipFill>
        <p:spPr>
          <a:xfrm>
            <a:off x="283774" y="1268760"/>
            <a:ext cx="8576452" cy="4625502"/>
          </a:xfrm>
          <a:prstGeom prst="rect">
            <a:avLst/>
          </a:prstGeom>
        </p:spPr>
      </p:pic>
      <p:sp>
        <p:nvSpPr>
          <p:cNvPr id="3" name="TextBox 2">
            <a:extLst>
              <a:ext uri="{FF2B5EF4-FFF2-40B4-BE49-F238E27FC236}">
                <a16:creationId xmlns:a16="http://schemas.microsoft.com/office/drawing/2014/main" id="{98DB0412-171F-4972-BA25-F30C76FE0EF6}"/>
              </a:ext>
            </a:extLst>
          </p:cNvPr>
          <p:cNvSpPr txBox="1"/>
          <p:nvPr/>
        </p:nvSpPr>
        <p:spPr>
          <a:xfrm>
            <a:off x="457200" y="5902677"/>
            <a:ext cx="8229600" cy="830997"/>
          </a:xfrm>
          <a:prstGeom prst="rect">
            <a:avLst/>
          </a:prstGeom>
          <a:noFill/>
        </p:spPr>
        <p:txBody>
          <a:bodyPr wrap="square" rtlCol="0">
            <a:spAutoFit/>
          </a:bodyPr>
          <a:lstStyle/>
          <a:p>
            <a:pPr lvl="0">
              <a:defRPr/>
            </a:pPr>
            <a:r>
              <a:rPr lang="en-GB" sz="1600" dirty="0">
                <a:latin typeface="Arial" panose="020B0604020202020204" pitchFamily="34" charset="0"/>
                <a:cs typeface="Arial" panose="020B0604020202020204" pitchFamily="34" charset="0"/>
              </a:rPr>
              <a:t>The wider VCS can also be involved as a provider of resources. This could be equipment (blankets, sleeping bags, stoves), facilities (emergency accommodation) or people (volunteers, signposting).</a:t>
            </a:r>
          </a:p>
        </p:txBody>
      </p:sp>
    </p:spTree>
    <p:extLst>
      <p:ext uri="{BB962C8B-B14F-4D97-AF65-F5344CB8AC3E}">
        <p14:creationId xmlns:p14="http://schemas.microsoft.com/office/powerpoint/2010/main" val="145174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64E0-4768-4CE1-A6A6-E24448F6F1FB}"/>
              </a:ext>
            </a:extLst>
          </p:cNvPr>
          <p:cNvSpPr>
            <a:spLocks noGrp="1"/>
          </p:cNvSpPr>
          <p:nvPr>
            <p:ph type="title"/>
          </p:nvPr>
        </p:nvSpPr>
        <p:spPr>
          <a:xfrm>
            <a:off x="457200" y="274638"/>
            <a:ext cx="8229600" cy="634082"/>
          </a:xfrm>
        </p:spPr>
        <p:txBody>
          <a:bodyPr>
            <a:normAutofit fontScale="90000"/>
          </a:bodyPr>
          <a:lstStyle/>
          <a:p>
            <a:r>
              <a:rPr lang="en-GB" dirty="0">
                <a:latin typeface="Arial" panose="020B0604020202020204" pitchFamily="34" charset="0"/>
                <a:cs typeface="Arial" panose="020B0604020202020204" pitchFamily="34" charset="0"/>
              </a:rPr>
              <a:t>Key headlines (2)</a:t>
            </a:r>
          </a:p>
        </p:txBody>
      </p:sp>
      <p:sp>
        <p:nvSpPr>
          <p:cNvPr id="3" name="Content Placeholder 2">
            <a:extLst>
              <a:ext uri="{FF2B5EF4-FFF2-40B4-BE49-F238E27FC236}">
                <a16:creationId xmlns:a16="http://schemas.microsoft.com/office/drawing/2014/main" id="{06238000-AC0F-453C-840D-7CFA25102B5B}"/>
              </a:ext>
            </a:extLst>
          </p:cNvPr>
          <p:cNvSpPr>
            <a:spLocks noGrp="1"/>
          </p:cNvSpPr>
          <p:nvPr>
            <p:ph idx="1"/>
          </p:nvPr>
        </p:nvSpPr>
        <p:spPr>
          <a:xfrm>
            <a:off x="457200" y="1038746"/>
            <a:ext cx="8229600" cy="5544616"/>
          </a:xfrm>
        </p:spPr>
        <p:txBody>
          <a:bodyPr>
            <a:noAutofit/>
          </a:bodyPr>
          <a:lstStyle/>
          <a:p>
            <a:pPr lvl="0"/>
            <a:r>
              <a:rPr lang="en-GB" sz="1800" dirty="0">
                <a:latin typeface="Arial" panose="020B0604020202020204" pitchFamily="34" charset="0"/>
                <a:cs typeface="Arial" panose="020B0604020202020204" pitchFamily="34" charset="0"/>
              </a:rPr>
              <a:t>People are </a:t>
            </a:r>
            <a:r>
              <a:rPr lang="en-GB" sz="1800" b="1" dirty="0">
                <a:latin typeface="Arial" panose="020B0604020202020204" pitchFamily="34" charset="0"/>
                <a:cs typeface="Arial" panose="020B0604020202020204" pitchFamily="34" charset="0"/>
              </a:rPr>
              <a:t>anxious regarding accessing healthcare</a:t>
            </a:r>
            <a:r>
              <a:rPr lang="en-GB" sz="1800" dirty="0">
                <a:latin typeface="Arial" panose="020B0604020202020204" pitchFamily="34" charset="0"/>
                <a:cs typeface="Arial" panose="020B0604020202020204" pitchFamily="34" charset="0"/>
              </a:rPr>
              <a:t>. Confidence was found to be lower among people from BAME backgrounds, people living with a disability and older people. Older people may also not be able to connect with services or healthcare appointments online (effect of </a:t>
            </a:r>
            <a:r>
              <a:rPr lang="en-GB" sz="1800" b="1" dirty="0">
                <a:latin typeface="Arial" panose="020B0604020202020204" pitchFamily="34" charset="0"/>
                <a:cs typeface="Arial" panose="020B0604020202020204" pitchFamily="34" charset="0"/>
              </a:rPr>
              <a:t>digital exclusion</a:t>
            </a:r>
            <a:r>
              <a:rPr lang="en-GB" sz="1800" dirty="0">
                <a:latin typeface="Arial" panose="020B0604020202020204" pitchFamily="34" charset="0"/>
                <a:cs typeface="Arial" panose="020B0604020202020204" pitchFamily="34" charset="0"/>
              </a:rPr>
              <a:t>).</a:t>
            </a:r>
          </a:p>
          <a:p>
            <a:pPr lvl="0"/>
            <a:endParaRPr lang="en-GB" sz="1800" dirty="0">
              <a:latin typeface="Arial" panose="020B0604020202020204" pitchFamily="34" charset="0"/>
              <a:cs typeface="Arial" panose="020B0604020202020204" pitchFamily="34" charset="0"/>
            </a:endParaRPr>
          </a:p>
          <a:p>
            <a:pPr lvl="0"/>
            <a:r>
              <a:rPr lang="en-GB" sz="1800" dirty="0">
                <a:latin typeface="Arial" panose="020B0604020202020204" pitchFamily="34" charset="0"/>
                <a:cs typeface="Arial" panose="020B0604020202020204" pitchFamily="34" charset="0"/>
              </a:rPr>
              <a:t>Increased numbers of people are spending more time at home than usual (more than 90% of our time being spent indoors), which may lead to:</a:t>
            </a:r>
          </a:p>
          <a:p>
            <a:pPr lvl="1"/>
            <a:r>
              <a:rPr lang="en-GB" sz="1800" dirty="0">
                <a:latin typeface="Arial" panose="020B0604020202020204" pitchFamily="34" charset="0"/>
                <a:cs typeface="Arial" panose="020B0604020202020204" pitchFamily="34" charset="0"/>
              </a:rPr>
              <a:t>A higher demand for energy and an increase in associated costs of heating bills. This winter, </a:t>
            </a:r>
            <a:r>
              <a:rPr lang="en-GB" sz="1800" b="1" dirty="0">
                <a:latin typeface="Arial" panose="020B0604020202020204" pitchFamily="34" charset="0"/>
                <a:cs typeface="Arial" panose="020B0604020202020204" pitchFamily="34" charset="0"/>
              </a:rPr>
              <a:t>new groups of people and households may also be drawn into fuel poverty for the first time</a:t>
            </a:r>
            <a:r>
              <a:rPr lang="en-GB" sz="1800" dirty="0">
                <a:latin typeface="Arial" panose="020B0604020202020204" pitchFamily="34" charset="0"/>
                <a:cs typeface="Arial" panose="020B0604020202020204" pitchFamily="34" charset="0"/>
              </a:rPr>
              <a:t> and be </a:t>
            </a:r>
            <a:r>
              <a:rPr lang="en-GB" sz="1800" b="1" dirty="0">
                <a:latin typeface="Arial" panose="020B0604020202020204" pitchFamily="34" charset="0"/>
                <a:cs typeface="Arial" panose="020B0604020202020204" pitchFamily="34" charset="0"/>
              </a:rPr>
              <a:t>unaware </a:t>
            </a:r>
            <a:r>
              <a:rPr lang="en-GB" sz="1800" dirty="0">
                <a:latin typeface="Arial" panose="020B0604020202020204" pitchFamily="34" charset="0"/>
                <a:cs typeface="Arial" panose="020B0604020202020204" pitchFamily="34" charset="0"/>
              </a:rPr>
              <a:t>of the funds and resources available to help with keeping warm</a:t>
            </a:r>
          </a:p>
          <a:p>
            <a:pPr lvl="1"/>
            <a:r>
              <a:rPr lang="en-GB" sz="1800" b="1" dirty="0">
                <a:latin typeface="Arial" panose="020B0604020202020204" pitchFamily="34" charset="0"/>
                <a:cs typeface="Arial" panose="020B0604020202020204" pitchFamily="34" charset="0"/>
              </a:rPr>
              <a:t>Increased transmission</a:t>
            </a:r>
            <a:r>
              <a:rPr lang="en-GB" sz="1800" dirty="0">
                <a:latin typeface="Arial" panose="020B0604020202020204" pitchFamily="34" charset="0"/>
                <a:cs typeface="Arial" panose="020B0604020202020204" pitchFamily="34" charset="0"/>
              </a:rPr>
              <a:t> of viruses within the home (such as flu and COVID-19) – advice later within this slide deck</a:t>
            </a:r>
          </a:p>
          <a:p>
            <a:pPr lvl="1"/>
            <a:endParaRPr lang="en-GB" sz="1800" dirty="0">
              <a:latin typeface="Arial" panose="020B0604020202020204" pitchFamily="34" charset="0"/>
              <a:cs typeface="Arial" panose="020B0604020202020204" pitchFamily="34" charset="0"/>
            </a:endParaRPr>
          </a:p>
          <a:p>
            <a:pPr lvl="0"/>
            <a:r>
              <a:rPr lang="en-GB" sz="1800" dirty="0">
                <a:latin typeface="Arial" panose="020B0604020202020204" pitchFamily="34" charset="0"/>
                <a:cs typeface="Arial" panose="020B0604020202020204" pitchFamily="34" charset="0"/>
              </a:rPr>
              <a:t>For the homeless, there may be </a:t>
            </a:r>
            <a:r>
              <a:rPr lang="en-GB" sz="1800" b="1" dirty="0">
                <a:latin typeface="Arial" panose="020B0604020202020204" pitchFamily="34" charset="0"/>
                <a:cs typeface="Arial" panose="020B0604020202020204" pitchFamily="34" charset="0"/>
              </a:rPr>
              <a:t>reduced access</a:t>
            </a:r>
            <a:r>
              <a:rPr lang="en-GB" sz="1800" dirty="0">
                <a:latin typeface="Arial" panose="020B0604020202020204" pitchFamily="34" charset="0"/>
                <a:cs typeface="Arial" panose="020B0604020202020204" pitchFamily="34" charset="0"/>
              </a:rPr>
              <a:t> to shelters and other public warm spaces, which increases risk of exposure to the cold for this group.</a:t>
            </a:r>
          </a:p>
        </p:txBody>
      </p:sp>
    </p:spTree>
    <p:extLst>
      <p:ext uri="{BB962C8B-B14F-4D97-AF65-F5344CB8AC3E}">
        <p14:creationId xmlns:p14="http://schemas.microsoft.com/office/powerpoint/2010/main" val="18663698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D0B69E-AE6F-4192-8A01-2BA825F68B31}"/>
              </a:ext>
            </a:extLst>
          </p:cNvPr>
          <p:cNvSpPr>
            <a:spLocks noGrp="1"/>
          </p:cNvSpPr>
          <p:nvPr>
            <p:ph type="title"/>
          </p:nvPr>
        </p:nvSpPr>
        <p:spPr/>
        <p:txBody>
          <a:bodyPr>
            <a:noAutofit/>
          </a:bodyPr>
          <a:lstStyle/>
          <a:p>
            <a:r>
              <a:rPr lang="en-GB" sz="3600" dirty="0">
                <a:solidFill>
                  <a:srgbClr val="00B050"/>
                </a:solidFill>
                <a:latin typeface="Arial" panose="020B0604020202020204" pitchFamily="34" charset="0"/>
                <a:cs typeface="Arial" panose="020B0604020202020204" pitchFamily="34" charset="0"/>
              </a:rPr>
              <a:t>COVID-19</a:t>
            </a:r>
            <a:r>
              <a:rPr lang="en-GB" sz="3600" dirty="0">
                <a:latin typeface="Arial" panose="020B0604020202020204" pitchFamily="34" charset="0"/>
                <a:cs typeface="Arial" panose="020B0604020202020204" pitchFamily="34" charset="0"/>
              </a:rPr>
              <a:t>: additional actions for voluntary and community sector</a:t>
            </a:r>
          </a:p>
        </p:txBody>
      </p:sp>
      <p:sp>
        <p:nvSpPr>
          <p:cNvPr id="4" name="Content Placeholder 3">
            <a:extLst>
              <a:ext uri="{FF2B5EF4-FFF2-40B4-BE49-F238E27FC236}">
                <a16:creationId xmlns:a16="http://schemas.microsoft.com/office/drawing/2014/main" id="{F83C6097-01A9-4CD6-B3AD-9A6C42C82D53}"/>
              </a:ext>
            </a:extLst>
          </p:cNvPr>
          <p:cNvSpPr>
            <a:spLocks noGrp="1"/>
          </p:cNvSpPr>
          <p:nvPr>
            <p:ph idx="1"/>
          </p:nvPr>
        </p:nvSpPr>
        <p:spPr/>
        <p:txBody>
          <a:bodyPr>
            <a:normAutofit fontScale="62500" lnSpcReduction="20000"/>
          </a:bodyPr>
          <a:lstStyle/>
          <a:p>
            <a:endParaRPr lang="en-GB" sz="1800" dirty="0">
              <a:solidFill>
                <a:srgbClr val="000000"/>
              </a:solidFill>
              <a:latin typeface="Arial" panose="020B0604020202020204" pitchFamily="34" charset="0"/>
            </a:endParaRPr>
          </a:p>
          <a:p>
            <a:r>
              <a:rPr lang="en-GB" dirty="0">
                <a:latin typeface="Arial" panose="020B0604020202020204" pitchFamily="34" charset="0"/>
              </a:rPr>
              <a:t>Have plans in place to be able to check on others safely in advance of the cold weather (for example, over the phone)</a:t>
            </a:r>
          </a:p>
          <a:p>
            <a:endParaRPr lang="en-GB" dirty="0">
              <a:latin typeface="Arial" panose="020B0604020202020204" pitchFamily="34" charset="0"/>
            </a:endParaRPr>
          </a:p>
          <a:p>
            <a:r>
              <a:rPr lang="en-GB" dirty="0">
                <a:latin typeface="Arial" panose="020B0604020202020204" pitchFamily="34" charset="0"/>
              </a:rPr>
              <a:t>Develop clear messaging to the public to encourage them to begin winter preparedness, for example, checking eligibility for assistance with heating costs, checking heating appliances, and checking on vulnerable neighbours and relatives</a:t>
            </a:r>
          </a:p>
          <a:p>
            <a:endParaRPr lang="en-GB" dirty="0">
              <a:latin typeface="Arial" panose="020B0604020202020204" pitchFamily="34" charset="0"/>
            </a:endParaRPr>
          </a:p>
          <a:p>
            <a:r>
              <a:rPr lang="en-GB" dirty="0">
                <a:latin typeface="Arial" panose="020B0604020202020204" pitchFamily="34" charset="0"/>
              </a:rPr>
              <a:t>Encourage those who may find it more difficult to cope in cold weather to request help through volunteer networks, for example, the </a:t>
            </a:r>
            <a:r>
              <a:rPr lang="en-GB" dirty="0">
                <a:latin typeface="Arial" panose="020B0604020202020204" pitchFamily="34" charset="0"/>
                <a:hlinkClick r:id="rId2"/>
              </a:rPr>
              <a:t>NHS Volunteer Responders website</a:t>
            </a:r>
            <a:endParaRPr lang="en-GB" dirty="0">
              <a:latin typeface="Arial" panose="020B0604020202020204" pitchFamily="34" charset="0"/>
            </a:endParaRPr>
          </a:p>
          <a:p>
            <a:endParaRPr lang="en-GB" dirty="0">
              <a:latin typeface="Arial" panose="020B0604020202020204" pitchFamily="34" charset="0"/>
            </a:endParaRPr>
          </a:p>
          <a:p>
            <a:r>
              <a:rPr lang="en-GB" dirty="0">
                <a:latin typeface="Arial" panose="020B0604020202020204" pitchFamily="34" charset="0"/>
              </a:rPr>
              <a:t>Advise those at risk that they should continue to seek medical help if they are feeling unwell and that plans are in place to deliver services safely despite COVID-19</a:t>
            </a:r>
          </a:p>
        </p:txBody>
      </p:sp>
    </p:spTree>
    <p:extLst>
      <p:ext uri="{BB962C8B-B14F-4D97-AF65-F5344CB8AC3E}">
        <p14:creationId xmlns:p14="http://schemas.microsoft.com/office/powerpoint/2010/main" val="38466612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FFD39E-2FB5-4B24-B1E7-A73E9DD67820}"/>
              </a:ext>
            </a:extLst>
          </p:cNvPr>
          <p:cNvSpPr>
            <a:spLocks noGrp="1"/>
          </p:cNvSpPr>
          <p:nvPr>
            <p:ph type="title"/>
          </p:nvPr>
        </p:nvSpPr>
        <p:spPr/>
        <p:txBody>
          <a:bodyPr>
            <a:normAutofit/>
          </a:bodyPr>
          <a:lstStyle/>
          <a:p>
            <a:r>
              <a:rPr lang="en-GB" sz="4000" dirty="0">
                <a:latin typeface="Arial" panose="020B0604020202020204" pitchFamily="34" charset="0"/>
                <a:cs typeface="Arial" panose="020B0604020202020204" pitchFamily="34" charset="0"/>
              </a:rPr>
              <a:t>Action table for individuals</a:t>
            </a:r>
          </a:p>
        </p:txBody>
      </p:sp>
      <p:pic>
        <p:nvPicPr>
          <p:cNvPr id="6" name="Picture 5">
            <a:extLst>
              <a:ext uri="{FF2B5EF4-FFF2-40B4-BE49-F238E27FC236}">
                <a16:creationId xmlns:a16="http://schemas.microsoft.com/office/drawing/2014/main" id="{125EE6B1-8F13-49ED-AC89-2FA6C517147F}"/>
              </a:ext>
            </a:extLst>
          </p:cNvPr>
          <p:cNvPicPr>
            <a:picLocks noChangeAspect="1"/>
          </p:cNvPicPr>
          <p:nvPr/>
        </p:nvPicPr>
        <p:blipFill rotWithShape="1">
          <a:blip r:embed="rId2"/>
          <a:srcRect l="7476" t="17057" r="22438" b="12200"/>
          <a:stretch/>
        </p:blipFill>
        <p:spPr>
          <a:xfrm>
            <a:off x="259892" y="1417638"/>
            <a:ext cx="8624216" cy="4896544"/>
          </a:xfrm>
          <a:prstGeom prst="rect">
            <a:avLst/>
          </a:prstGeom>
        </p:spPr>
      </p:pic>
    </p:spTree>
    <p:extLst>
      <p:ext uri="{BB962C8B-B14F-4D97-AF65-F5344CB8AC3E}">
        <p14:creationId xmlns:p14="http://schemas.microsoft.com/office/powerpoint/2010/main" val="129138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E0985C-A3F1-48AB-BCA8-D39665800584}"/>
              </a:ext>
            </a:extLst>
          </p:cNvPr>
          <p:cNvSpPr>
            <a:spLocks noGrp="1"/>
          </p:cNvSpPr>
          <p:nvPr>
            <p:ph type="title"/>
          </p:nvPr>
        </p:nvSpPr>
        <p:spPr>
          <a:xfrm>
            <a:off x="457200" y="2420888"/>
            <a:ext cx="8229600" cy="1143000"/>
          </a:xfrm>
        </p:spPr>
        <p:txBody>
          <a:bodyPr>
            <a:normAutofit/>
          </a:bodyPr>
          <a:lstStyle/>
          <a:p>
            <a:r>
              <a:rPr lang="en-GB" sz="4000" dirty="0">
                <a:latin typeface="Arial" panose="020B0604020202020204" pitchFamily="34" charset="0"/>
                <a:cs typeface="Arial" panose="020B0604020202020204" pitchFamily="34" charset="0"/>
              </a:rPr>
              <a:t>Key public health messages</a:t>
            </a:r>
          </a:p>
        </p:txBody>
      </p:sp>
    </p:spTree>
    <p:extLst>
      <p:ext uri="{BB962C8B-B14F-4D97-AF65-F5344CB8AC3E}">
        <p14:creationId xmlns:p14="http://schemas.microsoft.com/office/powerpoint/2010/main" val="36995380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1AFAC41D-7A9D-498E-859F-31D6C4A8BB8F}"/>
              </a:ext>
            </a:extLst>
          </p:cNvPr>
          <p:cNvGraphicFramePr>
            <a:graphicFrameLocks noGrp="1"/>
          </p:cNvGraphicFramePr>
          <p:nvPr>
            <p:ph idx="1"/>
            <p:extLst>
              <p:ext uri="{D42A27DB-BD31-4B8C-83A1-F6EECF244321}">
                <p14:modId xmlns:p14="http://schemas.microsoft.com/office/powerpoint/2010/main" val="2331680675"/>
              </p:ext>
            </p:extLst>
          </p:nvPr>
        </p:nvGraphicFramePr>
        <p:xfrm>
          <a:off x="1724720" y="116632"/>
          <a:ext cx="5694560" cy="5010658"/>
        </p:xfrm>
        <a:graphic>
          <a:graphicData uri="http://schemas.openxmlformats.org/drawingml/2006/table">
            <a:tbl>
              <a:tblPr firstRow="1" firstCol="1" bandRow="1"/>
              <a:tblGrid>
                <a:gridCol w="5694560">
                  <a:extLst>
                    <a:ext uri="{9D8B030D-6E8A-4147-A177-3AD203B41FA5}">
                      <a16:colId xmlns:a16="http://schemas.microsoft.com/office/drawing/2014/main" val="1718231297"/>
                    </a:ext>
                  </a:extLst>
                </a:gridCol>
              </a:tblGrid>
              <a:tr h="4968552">
                <a:tc>
                  <a:txBody>
                    <a:bodyPr/>
                    <a:lstStyle/>
                    <a:p>
                      <a:pPr>
                        <a:lnSpc>
                          <a:spcPct val="107000"/>
                        </a:lnSpc>
                        <a:spcAft>
                          <a:spcPts val="0"/>
                        </a:spcAft>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Free Flu Jab</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Contact your GP or pharmacist if you think you, or someone you care for, might qualify for a free flu jab. If you are pregnant, you can have the NHS flu vaccine via your midwifery service.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There are four </a:t>
                      </a:r>
                      <a:r>
                        <a:rPr lang="en-GB" sz="11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2"/>
                        </a:rPr>
                        <a:t>flu leaflets</a:t>
                      </a: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one general, one for pregnancy and, an easy read version, and one about children. They are available in different languages.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2020/21 free flu vaccinations </a:t>
                      </a: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are available for those who: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85"/>
                        </a:spcAft>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are aged 65 or older (including those who'll be 65 by 31 March 2021)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85"/>
                        </a:spcAft>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are aged two to twelve years old</a:t>
                      </a:r>
                    </a:p>
                    <a:p>
                      <a:pPr marL="342900" lvl="0" indent="-342900">
                        <a:lnSpc>
                          <a:spcPct val="107000"/>
                        </a:lnSpc>
                        <a:spcAft>
                          <a:spcPts val="385"/>
                        </a:spcAft>
                        <a:buFont typeface="Symbol" panose="05050102010706020507" pitchFamily="18" charset="2"/>
                        <a:buChar char=""/>
                      </a:pP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are aged </a:t>
                      </a:r>
                      <a:r>
                        <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two to seventeen years with long-term health conditions</a:t>
                      </a:r>
                    </a:p>
                    <a:p>
                      <a:pPr marL="342900" lvl="0" indent="-342900">
                        <a:lnSpc>
                          <a:spcPct val="107000"/>
                        </a:lnSpc>
                        <a:spcAft>
                          <a:spcPts val="385"/>
                        </a:spcAft>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Arial" panose="020B0604020202020204" pitchFamily="34" charset="0"/>
                        </a:rPr>
                        <a:t>aged between 6 months and 2 years and is in a high-risk group for flu</a:t>
                      </a:r>
                    </a:p>
                    <a:p>
                      <a:pPr marL="342900" lvl="0" indent="-342900">
                        <a:lnSpc>
                          <a:spcPct val="107000"/>
                        </a:lnSpc>
                        <a:spcAft>
                          <a:spcPts val="385"/>
                        </a:spcAft>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have certain health conditions, see link </a:t>
                      </a:r>
                      <a:r>
                        <a:rPr lang="en-GB"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here</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385"/>
                        </a:spcAft>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are pregnant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85"/>
                        </a:spcAft>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are living in a long-stay residential care home or other long-stay care facility (not prison or university halls)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receive a carer's allowance, or are the main carer for an older or disabled person who may be at risk if you get sick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100" dirty="0">
                          <a:solidFill>
                            <a:srgbClr val="212B32"/>
                          </a:solidFill>
                          <a:effectLst/>
                          <a:latin typeface="Arial" panose="020B0604020202020204" pitchFamily="34" charset="0"/>
                          <a:ea typeface="Times New Roman" panose="02020603050405020304" pitchFamily="18" charset="0"/>
                          <a:cs typeface="Times New Roman" panose="02020603050405020304" pitchFamily="18" charset="0"/>
                        </a:rPr>
                        <a:t>live with someone </a:t>
                      </a:r>
                      <a:r>
                        <a:rPr lang="en-GB" sz="1100" u="sng" dirty="0">
                          <a:solidFill>
                            <a:srgbClr val="330072"/>
                          </a:solidFill>
                          <a:effectLst/>
                          <a:latin typeface="Arial" panose="020B0604020202020204" pitchFamily="34" charset="0"/>
                          <a:ea typeface="Times New Roman" panose="02020603050405020304" pitchFamily="18" charset="0"/>
                          <a:cs typeface="Times New Roman" panose="02020603050405020304" pitchFamily="18" charset="0"/>
                          <a:hlinkClick r:id="rId4"/>
                        </a:rPr>
                        <a:t>who's at high risk from coronavirus</a:t>
                      </a:r>
                      <a:r>
                        <a:rPr lang="en-GB" sz="1100" dirty="0">
                          <a:solidFill>
                            <a:srgbClr val="212B32"/>
                          </a:solidFill>
                          <a:effectLst/>
                          <a:latin typeface="Arial" panose="020B0604020202020204" pitchFamily="34" charset="0"/>
                          <a:ea typeface="Times New Roman" panose="02020603050405020304" pitchFamily="18" charset="0"/>
                          <a:cs typeface="Times New Roman" panose="02020603050405020304" pitchFamily="18" charset="0"/>
                        </a:rPr>
                        <a:t> (on the NHS shielded patient list)</a:t>
                      </a: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are aged 50-64 years, link </a:t>
                      </a:r>
                      <a:r>
                        <a:rPr lang="en-GB" sz="11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here</a:t>
                      </a: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to guidance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frontline health or social care workers, including those employed by a registered residential care or nursing home; registered homecare organisation; hospice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213" marR="68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6382890"/>
                  </a:ext>
                </a:extLst>
              </a:tr>
            </a:tbl>
          </a:graphicData>
        </a:graphic>
      </p:graphicFrame>
      <p:graphicFrame>
        <p:nvGraphicFramePr>
          <p:cNvPr id="8" name="Table 7">
            <a:extLst>
              <a:ext uri="{FF2B5EF4-FFF2-40B4-BE49-F238E27FC236}">
                <a16:creationId xmlns:a16="http://schemas.microsoft.com/office/drawing/2014/main" id="{FC2EFE74-2554-414E-B09B-3E680C9E1C18}"/>
              </a:ext>
            </a:extLst>
          </p:cNvPr>
          <p:cNvGraphicFramePr>
            <a:graphicFrameLocks noGrp="1"/>
          </p:cNvGraphicFramePr>
          <p:nvPr>
            <p:extLst>
              <p:ext uri="{D42A27DB-BD31-4B8C-83A1-F6EECF244321}">
                <p14:modId xmlns:p14="http://schemas.microsoft.com/office/powerpoint/2010/main" val="2254023903"/>
              </p:ext>
            </p:extLst>
          </p:nvPr>
        </p:nvGraphicFramePr>
        <p:xfrm>
          <a:off x="1724720" y="5494672"/>
          <a:ext cx="5694560" cy="1246696"/>
        </p:xfrm>
        <a:graphic>
          <a:graphicData uri="http://schemas.openxmlformats.org/drawingml/2006/table">
            <a:tbl>
              <a:tblPr firstRow="1" firstCol="1" bandRow="1"/>
              <a:tblGrid>
                <a:gridCol w="5694560">
                  <a:extLst>
                    <a:ext uri="{9D8B030D-6E8A-4147-A177-3AD203B41FA5}">
                      <a16:colId xmlns:a16="http://schemas.microsoft.com/office/drawing/2014/main" val="2533077397"/>
                    </a:ext>
                  </a:extLst>
                </a:gridCol>
              </a:tblGrid>
              <a:tr h="0">
                <a:tc>
                  <a:txBody>
                    <a:bodyPr/>
                    <a:lstStyle/>
                    <a:p>
                      <a:pPr>
                        <a:lnSpc>
                          <a:spcPct val="107000"/>
                        </a:lnSpc>
                        <a:spcAft>
                          <a:spcPts val="0"/>
                        </a:spcAft>
                      </a:pPr>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Get financial support: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There are grants, benefits and sources of advice to make your home more energy efficient, improve your heating or help with bills. It’s worthwhile claiming all the benefits you are entitled to before winter sets in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5083809"/>
                  </a:ext>
                </a:extLst>
              </a:tr>
            </a:tbl>
          </a:graphicData>
        </a:graphic>
      </p:graphicFrame>
    </p:spTree>
    <p:extLst>
      <p:ext uri="{BB962C8B-B14F-4D97-AF65-F5344CB8AC3E}">
        <p14:creationId xmlns:p14="http://schemas.microsoft.com/office/powerpoint/2010/main" val="18494437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7A4140C-5C8D-40A3-B3FC-2DFE030A7B08}"/>
              </a:ext>
            </a:extLst>
          </p:cNvPr>
          <p:cNvGraphicFramePr>
            <a:graphicFrameLocks noGrp="1"/>
          </p:cNvGraphicFramePr>
          <p:nvPr>
            <p:ph idx="1"/>
            <p:extLst>
              <p:ext uri="{D42A27DB-BD31-4B8C-83A1-F6EECF244321}">
                <p14:modId xmlns:p14="http://schemas.microsoft.com/office/powerpoint/2010/main" val="2782762394"/>
              </p:ext>
            </p:extLst>
          </p:nvPr>
        </p:nvGraphicFramePr>
        <p:xfrm>
          <a:off x="1709420" y="620688"/>
          <a:ext cx="5725160" cy="2935796"/>
        </p:xfrm>
        <a:graphic>
          <a:graphicData uri="http://schemas.openxmlformats.org/drawingml/2006/table">
            <a:tbl>
              <a:tblPr firstRow="1" firstCol="1" bandRow="1"/>
              <a:tblGrid>
                <a:gridCol w="5725160">
                  <a:extLst>
                    <a:ext uri="{9D8B030D-6E8A-4147-A177-3AD203B41FA5}">
                      <a16:colId xmlns:a16="http://schemas.microsoft.com/office/drawing/2014/main" val="1151184183"/>
                    </a:ext>
                  </a:extLst>
                </a:gridCol>
              </a:tblGrid>
              <a:tr h="0">
                <a:tc>
                  <a:txBody>
                    <a:bodyPr/>
                    <a:lstStyle/>
                    <a:p>
                      <a:pPr>
                        <a:lnSpc>
                          <a:spcPct val="107000"/>
                        </a:lnSpc>
                        <a:spcAft>
                          <a:spcPts val="0"/>
                        </a:spcAft>
                      </a:pPr>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Keep your home warm, efficiently and safely by: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95"/>
                        </a:spcAft>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Heating your home to at least 18°C in winter poses minimal risk to your health when you are wearing suitable clothing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95"/>
                        </a:spcAft>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Get your heating system and cooking appliances checked and keep your home well ventilated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95"/>
                        </a:spcAft>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Use your electric blanket as instructed and get it tested every three years.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95"/>
                        </a:spcAft>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Never use a hot water bottle with an electric blanket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95"/>
                        </a:spcAft>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 not use a gas cooker or oven to heat your home; it is inefficient and there is a risk of carbon monoxide poisoning and this can kill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Make sure you have a supply of heating oil or Liquefied Petroleum Gas (LPG) or sold fuel if you are not on mains gas or electricity – to make sure you do not run out in winter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4028490"/>
                  </a:ext>
                </a:extLst>
              </a:tr>
            </a:tbl>
          </a:graphicData>
        </a:graphic>
      </p:graphicFrame>
      <p:graphicFrame>
        <p:nvGraphicFramePr>
          <p:cNvPr id="6" name="Table 5">
            <a:extLst>
              <a:ext uri="{FF2B5EF4-FFF2-40B4-BE49-F238E27FC236}">
                <a16:creationId xmlns:a16="http://schemas.microsoft.com/office/drawing/2014/main" id="{AACE693D-FDDE-4616-8AD0-720E6E2B081A}"/>
              </a:ext>
            </a:extLst>
          </p:cNvPr>
          <p:cNvGraphicFramePr>
            <a:graphicFrameLocks noGrp="1"/>
          </p:cNvGraphicFramePr>
          <p:nvPr>
            <p:extLst>
              <p:ext uri="{D42A27DB-BD31-4B8C-83A1-F6EECF244321}">
                <p14:modId xmlns:p14="http://schemas.microsoft.com/office/powerpoint/2010/main" val="1024986182"/>
              </p:ext>
            </p:extLst>
          </p:nvPr>
        </p:nvGraphicFramePr>
        <p:xfrm>
          <a:off x="1709420" y="4005064"/>
          <a:ext cx="5725160" cy="1988058"/>
        </p:xfrm>
        <a:graphic>
          <a:graphicData uri="http://schemas.openxmlformats.org/drawingml/2006/table">
            <a:tbl>
              <a:tblPr firstRow="1" firstCol="1" bandRow="1"/>
              <a:tblGrid>
                <a:gridCol w="5725160">
                  <a:extLst>
                    <a:ext uri="{9D8B030D-6E8A-4147-A177-3AD203B41FA5}">
                      <a16:colId xmlns:a16="http://schemas.microsoft.com/office/drawing/2014/main" val="3551369342"/>
                    </a:ext>
                  </a:extLst>
                </a:gridCol>
              </a:tblGrid>
              <a:tr h="0">
                <a:tc>
                  <a:txBody>
                    <a:bodyPr/>
                    <a:lstStyle/>
                    <a:p>
                      <a:pPr>
                        <a:lnSpc>
                          <a:spcPct val="107000"/>
                        </a:lnSpc>
                        <a:spcAft>
                          <a:spcPts val="0"/>
                        </a:spcAft>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Keep in the warmth by: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85"/>
                        </a:spcAft>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Fitting draught proofing to seal any gaps around windows and doors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85"/>
                        </a:spcAft>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Making sure you have loft insulation. And if you have cavity walls, make sure they are insulated too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85"/>
                        </a:spcAft>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Insulate your hot water cylinder and pipes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85"/>
                        </a:spcAft>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Draw your curtains at dusk to help keep heat generated inside your rooms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Make sure your radiators are not obstructed by furniture or curtains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8100263"/>
                  </a:ext>
                </a:extLst>
              </a:tr>
            </a:tbl>
          </a:graphicData>
        </a:graphic>
      </p:graphicFrame>
    </p:spTree>
    <p:extLst>
      <p:ext uri="{BB962C8B-B14F-4D97-AF65-F5344CB8AC3E}">
        <p14:creationId xmlns:p14="http://schemas.microsoft.com/office/powerpoint/2010/main" val="26852825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8D70738-B8B1-4D17-9761-AE1621D2A6F3}"/>
              </a:ext>
            </a:extLst>
          </p:cNvPr>
          <p:cNvGraphicFramePr>
            <a:graphicFrameLocks noGrp="1"/>
          </p:cNvGraphicFramePr>
          <p:nvPr>
            <p:ph idx="1"/>
            <p:extLst>
              <p:ext uri="{D42A27DB-BD31-4B8C-83A1-F6EECF244321}">
                <p14:modId xmlns:p14="http://schemas.microsoft.com/office/powerpoint/2010/main" val="614250445"/>
              </p:ext>
            </p:extLst>
          </p:nvPr>
        </p:nvGraphicFramePr>
        <p:xfrm>
          <a:off x="1918221" y="417476"/>
          <a:ext cx="5307555" cy="4525963"/>
        </p:xfrm>
        <a:graphic>
          <a:graphicData uri="http://schemas.openxmlformats.org/drawingml/2006/table">
            <a:tbl>
              <a:tblPr firstRow="1" firstCol="1" bandRow="1"/>
              <a:tblGrid>
                <a:gridCol w="5307555">
                  <a:extLst>
                    <a:ext uri="{9D8B030D-6E8A-4147-A177-3AD203B41FA5}">
                      <a16:colId xmlns:a16="http://schemas.microsoft.com/office/drawing/2014/main" val="462270756"/>
                    </a:ext>
                  </a:extLst>
                </a:gridCol>
              </a:tblGrid>
              <a:tr h="4525963">
                <a:tc>
                  <a:txBody>
                    <a:bodyPr/>
                    <a:lstStyle/>
                    <a:p>
                      <a:pPr>
                        <a:lnSpc>
                          <a:spcPct val="107000"/>
                        </a:lnSpc>
                        <a:spcAft>
                          <a:spcPts val="0"/>
                        </a:spcAft>
                      </a:pPr>
                      <a:r>
                        <a:rPr lang="en-GB"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Look after yourself:</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80"/>
                        </a:spcAft>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Food is a vital source of energy and helps to keep your body warm so have plenty of hot food and drinks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80"/>
                        </a:spcAft>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Aim to include five daily portions of fruit and vegetables. Tinned and frozen vegetables count toward your five a day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80"/>
                        </a:spcAft>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Stock up on tinned and frozen foods so you don’t have to go out too much when it’s cold or icy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80"/>
                        </a:spcAft>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Exercise is good for you all year round and it can keep you warm in winter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80"/>
                        </a:spcAft>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possible, try to move around at least once an hour. But remember to speak to your GP before starting any exercise plans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80"/>
                        </a:spcAft>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Wear lots of thin layers – clothes made from cotton, wool or fleecy fibres are particularly good and maintain body heat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80"/>
                        </a:spcAft>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Wear good-fitting slippers with a good grip indoors and shoes with a good grip outside to prevent trips, slips and falls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80"/>
                        </a:spcAft>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Make sure you have spare medication in case you are unable to go out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Check if you are eligible for inclusion on the priority services register operated by your water and power supplier – more details may be found </a:t>
                      </a:r>
                      <a:r>
                        <a:rPr lang="en-GB" sz="10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here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Make sure you get your prescription medicines before pharmacies close on Christmas Eve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Always take your prescribed medicines as directed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you start to feel unwell, even if it’s just a cough or a cold, then get help from your pharmacist quickly before it gets more serious.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78" marR="63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7539015"/>
                  </a:ext>
                </a:extLst>
              </a:tr>
            </a:tbl>
          </a:graphicData>
        </a:graphic>
      </p:graphicFrame>
      <p:graphicFrame>
        <p:nvGraphicFramePr>
          <p:cNvPr id="5" name="Content Placeholder 3">
            <a:extLst>
              <a:ext uri="{FF2B5EF4-FFF2-40B4-BE49-F238E27FC236}">
                <a16:creationId xmlns:a16="http://schemas.microsoft.com/office/drawing/2014/main" id="{617FCE67-4B63-4D17-B00E-C604D2E46830}"/>
              </a:ext>
            </a:extLst>
          </p:cNvPr>
          <p:cNvGraphicFramePr>
            <a:graphicFrameLocks/>
          </p:cNvGraphicFramePr>
          <p:nvPr>
            <p:extLst>
              <p:ext uri="{D42A27DB-BD31-4B8C-83A1-F6EECF244321}">
                <p14:modId xmlns:p14="http://schemas.microsoft.com/office/powerpoint/2010/main" val="1973873682"/>
              </p:ext>
            </p:extLst>
          </p:nvPr>
        </p:nvGraphicFramePr>
        <p:xfrm>
          <a:off x="1918222" y="5373216"/>
          <a:ext cx="5307555" cy="1067308"/>
        </p:xfrm>
        <a:graphic>
          <a:graphicData uri="http://schemas.openxmlformats.org/drawingml/2006/table">
            <a:tbl>
              <a:tblPr firstRow="1" firstCol="1" bandRow="1"/>
              <a:tblGrid>
                <a:gridCol w="5307555">
                  <a:extLst>
                    <a:ext uri="{9D8B030D-6E8A-4147-A177-3AD203B41FA5}">
                      <a16:colId xmlns:a16="http://schemas.microsoft.com/office/drawing/2014/main" val="2354382955"/>
                    </a:ext>
                  </a:extLst>
                </a:gridCol>
              </a:tblGrid>
              <a:tr h="0">
                <a:tc>
                  <a:txBody>
                    <a:bodyPr/>
                    <a:lstStyle/>
                    <a:p>
                      <a:pPr>
                        <a:lnSpc>
                          <a:spcPct val="107000"/>
                        </a:lnSpc>
                        <a:spcAft>
                          <a:spcPts val="0"/>
                        </a:spcAft>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Look after others: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Check on older neighbours or relatives, especially those living alone or who have serious illnesses to make sure they are safe, warm and well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164059"/>
                  </a:ext>
                </a:extLst>
              </a:tr>
            </a:tbl>
          </a:graphicData>
        </a:graphic>
      </p:graphicFrame>
    </p:spTree>
    <p:extLst>
      <p:ext uri="{BB962C8B-B14F-4D97-AF65-F5344CB8AC3E}">
        <p14:creationId xmlns:p14="http://schemas.microsoft.com/office/powerpoint/2010/main" val="26110306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60D8B-0D44-48E9-9C7C-85E97E51226B}"/>
              </a:ext>
            </a:extLst>
          </p:cNvPr>
          <p:cNvSpPr>
            <a:spLocks noGrp="1"/>
          </p:cNvSpPr>
          <p:nvPr>
            <p:ph type="title"/>
          </p:nvPr>
        </p:nvSpPr>
        <p:spPr/>
        <p:txBody>
          <a:bodyPr>
            <a:noAutofit/>
          </a:bodyPr>
          <a:lstStyle/>
          <a:p>
            <a:r>
              <a:rPr lang="en-GB" sz="2800" dirty="0">
                <a:latin typeface="Arial" panose="020B0604020202020204" pitchFamily="34" charset="0"/>
                <a:cs typeface="Arial" panose="020B0604020202020204" pitchFamily="34" charset="0"/>
              </a:rPr>
              <a:t>Recommended minimum indoor temperatures for homes in winter</a:t>
            </a:r>
          </a:p>
        </p:txBody>
      </p:sp>
      <p:pic>
        <p:nvPicPr>
          <p:cNvPr id="5" name="Picture 4">
            <a:extLst>
              <a:ext uri="{FF2B5EF4-FFF2-40B4-BE49-F238E27FC236}">
                <a16:creationId xmlns:a16="http://schemas.microsoft.com/office/drawing/2014/main" id="{0934B61F-C9B9-498F-B8F3-1156BCB30317}"/>
              </a:ext>
            </a:extLst>
          </p:cNvPr>
          <p:cNvPicPr>
            <a:picLocks noChangeAspect="1"/>
          </p:cNvPicPr>
          <p:nvPr/>
        </p:nvPicPr>
        <p:blipFill rotWithShape="1">
          <a:blip r:embed="rId2"/>
          <a:srcRect l="16926" t="22000" r="35038" b="10801"/>
          <a:stretch/>
        </p:blipFill>
        <p:spPr>
          <a:xfrm>
            <a:off x="1403648" y="1483779"/>
            <a:ext cx="6480720" cy="5099583"/>
          </a:xfrm>
          <a:prstGeom prst="rect">
            <a:avLst/>
          </a:prstGeom>
        </p:spPr>
      </p:pic>
    </p:spTree>
    <p:extLst>
      <p:ext uri="{BB962C8B-B14F-4D97-AF65-F5344CB8AC3E}">
        <p14:creationId xmlns:p14="http://schemas.microsoft.com/office/powerpoint/2010/main" val="2751563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F22CF-FDA2-4487-A0F6-24A47F56158E}"/>
              </a:ext>
            </a:extLst>
          </p:cNvPr>
          <p:cNvSpPr>
            <a:spLocks noGrp="1"/>
          </p:cNvSpPr>
          <p:nvPr>
            <p:ph type="title"/>
          </p:nvPr>
        </p:nvSpPr>
        <p:spPr/>
        <p:txBody>
          <a:bodyPr>
            <a:normAutofit/>
          </a:bodyPr>
          <a:lstStyle/>
          <a:p>
            <a:r>
              <a:rPr lang="en-GB" sz="4000" dirty="0">
                <a:latin typeface="Arial" panose="020B0604020202020204" pitchFamily="34" charset="0"/>
                <a:cs typeface="Arial" panose="020B0604020202020204" pitchFamily="34" charset="0"/>
              </a:rPr>
              <a:t>Guidance and resources</a:t>
            </a:r>
          </a:p>
        </p:txBody>
      </p:sp>
      <p:sp>
        <p:nvSpPr>
          <p:cNvPr id="3" name="Content Placeholder 2">
            <a:extLst>
              <a:ext uri="{FF2B5EF4-FFF2-40B4-BE49-F238E27FC236}">
                <a16:creationId xmlns:a16="http://schemas.microsoft.com/office/drawing/2014/main" id="{C1FB2868-202F-4D3B-816B-BD9E822175D2}"/>
              </a:ext>
            </a:extLst>
          </p:cNvPr>
          <p:cNvSpPr>
            <a:spLocks noGrp="1"/>
          </p:cNvSpPr>
          <p:nvPr>
            <p:ph idx="1"/>
          </p:nvPr>
        </p:nvSpPr>
        <p:spPr/>
        <p:txBody>
          <a:bodyPr>
            <a:normAutofit fontScale="47500" lnSpcReduction="20000"/>
          </a:bodyPr>
          <a:lstStyle/>
          <a:p>
            <a:pPr marL="0" indent="0">
              <a:buNone/>
            </a:pPr>
            <a:r>
              <a:rPr lang="en-GB" b="1" dirty="0">
                <a:latin typeface="Arial" panose="020B0604020202020204" pitchFamily="34" charset="0"/>
                <a:cs typeface="Arial" panose="020B0604020202020204" pitchFamily="34" charset="0"/>
              </a:rPr>
              <a:t>For everyone:</a:t>
            </a:r>
          </a:p>
          <a:p>
            <a:r>
              <a:rPr lang="en-GB" u="sng" dirty="0">
                <a:latin typeface="Arial" panose="020B0604020202020204" pitchFamily="34" charset="0"/>
                <a:cs typeface="Arial" panose="020B0604020202020204" pitchFamily="34" charset="0"/>
                <a:hlinkClick r:id="rId2"/>
              </a:rPr>
              <a:t>‘Keep Warm Keep Well’ leaflet</a:t>
            </a:r>
            <a:endParaRPr lang="en-GB" dirty="0">
              <a:latin typeface="Arial" panose="020B0604020202020204" pitchFamily="34" charset="0"/>
              <a:cs typeface="Arial" panose="020B0604020202020204" pitchFamily="34" charset="0"/>
            </a:endParaRPr>
          </a:p>
          <a:p>
            <a:r>
              <a:rPr lang="en-GB" u="sng" dirty="0">
                <a:latin typeface="Arial" panose="020B0604020202020204" pitchFamily="34" charset="0"/>
                <a:cs typeface="Arial" panose="020B0604020202020204" pitchFamily="34" charset="0"/>
                <a:hlinkClick r:id="rId3"/>
              </a:rPr>
              <a:t>Top tips for keeping warm and well</a:t>
            </a:r>
            <a:endParaRPr lang="en-GB" dirty="0">
              <a:latin typeface="Arial" panose="020B0604020202020204" pitchFamily="34" charset="0"/>
              <a:cs typeface="Arial" panose="020B0604020202020204" pitchFamily="34" charset="0"/>
            </a:endParaRPr>
          </a:p>
          <a:p>
            <a:r>
              <a:rPr lang="en-GB" u="sng" dirty="0">
                <a:latin typeface="Arial" panose="020B0604020202020204" pitchFamily="34" charset="0"/>
                <a:cs typeface="Arial" panose="020B0604020202020204" pitchFamily="34" charset="0"/>
                <a:hlinkClick r:id="rId4"/>
              </a:rPr>
              <a:t>NHS Stay Well This Winter campaign pages</a:t>
            </a:r>
            <a:r>
              <a:rPr lang="en-GB" dirty="0">
                <a:latin typeface="Arial" panose="020B0604020202020204" pitchFamily="34" charset="0"/>
                <a:cs typeface="Arial" panose="020B0604020202020204" pitchFamily="34" charset="0"/>
              </a:rPr>
              <a:t> – includes information on flu vaccination</a:t>
            </a:r>
          </a:p>
          <a:p>
            <a:r>
              <a:rPr lang="en-GB" dirty="0">
                <a:latin typeface="Arial" panose="020B0604020202020204" pitchFamily="34" charset="0"/>
                <a:cs typeface="Arial" panose="020B0604020202020204" pitchFamily="34" charset="0"/>
                <a:hlinkClick r:id="rId5"/>
              </a:rPr>
              <a:t>NHS vaccinations and when to have them</a:t>
            </a:r>
            <a:r>
              <a:rPr lang="en-GB" dirty="0">
                <a:latin typeface="Arial" panose="020B0604020202020204" pitchFamily="34" charset="0"/>
                <a:cs typeface="Arial" panose="020B0604020202020204" pitchFamily="34" charset="0"/>
              </a:rPr>
              <a:t>, such as the pneumococcal (pneumonia) vaccine and shingles vaccine</a:t>
            </a:r>
          </a:p>
          <a:p>
            <a:r>
              <a:rPr lang="en-GB" dirty="0">
                <a:latin typeface="Arial" panose="020B0604020202020204" pitchFamily="34" charset="0"/>
                <a:cs typeface="Arial" panose="020B0604020202020204" pitchFamily="34" charset="0"/>
              </a:rPr>
              <a:t>Latest </a:t>
            </a:r>
            <a:r>
              <a:rPr lang="en-GB" dirty="0">
                <a:latin typeface="Arial" panose="020B0604020202020204" pitchFamily="34" charset="0"/>
                <a:cs typeface="Arial" panose="020B0604020202020204" pitchFamily="34" charset="0"/>
                <a:hlinkClick r:id="rId6"/>
              </a:rPr>
              <a:t>NHS information and advice about COVID-19</a:t>
            </a:r>
            <a:r>
              <a:rPr lang="en-GB" dirty="0">
                <a:latin typeface="Arial" panose="020B0604020202020204" pitchFamily="34" charset="0"/>
                <a:cs typeface="Arial" panose="020B0604020202020204" pitchFamily="34" charset="0"/>
              </a:rPr>
              <a:t>. Information is also available in British Sign Language via the </a:t>
            </a:r>
            <a:r>
              <a:rPr lang="en-GB" dirty="0">
                <a:latin typeface="Arial" panose="020B0604020202020204" pitchFamily="34" charset="0"/>
                <a:cs typeface="Arial" panose="020B0604020202020204" pitchFamily="34" charset="0"/>
                <a:hlinkClick r:id="rId7"/>
              </a:rPr>
              <a:t>SignHealth</a:t>
            </a:r>
            <a:r>
              <a:rPr lang="en-GB" dirty="0">
                <a:latin typeface="Arial" panose="020B0604020202020204" pitchFamily="34" charset="0"/>
                <a:cs typeface="Arial" panose="020B0604020202020204" pitchFamily="34" charset="0"/>
              </a:rPr>
              <a:t> website</a:t>
            </a:r>
          </a:p>
          <a:p>
            <a:r>
              <a:rPr lang="en-GB" u="sng" dirty="0">
                <a:latin typeface="Arial" panose="020B0604020202020204" pitchFamily="34" charset="0"/>
                <a:cs typeface="Arial" panose="020B0604020202020204" pitchFamily="34" charset="0"/>
                <a:hlinkClick r:id="rId8"/>
              </a:rPr>
              <a:t>Cold Weather Plan for England – easy read guide</a:t>
            </a:r>
            <a:endParaRPr lang="en-GB" u="sng"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Support and advice for vulnerable people:</a:t>
            </a:r>
          </a:p>
          <a:p>
            <a:r>
              <a:rPr lang="en-GB" dirty="0">
                <a:latin typeface="Arial" panose="020B0604020202020204" pitchFamily="34" charset="0"/>
                <a:cs typeface="Arial" panose="020B0604020202020204" pitchFamily="34" charset="0"/>
              </a:rPr>
              <a:t>Help from </a:t>
            </a:r>
            <a:r>
              <a:rPr lang="en-GB" dirty="0">
                <a:latin typeface="Arial" panose="020B0604020202020204" pitchFamily="34" charset="0"/>
                <a:cs typeface="Arial" panose="020B0604020202020204" pitchFamily="34" charset="0"/>
                <a:hlinkClick r:id="rId9"/>
              </a:rPr>
              <a:t>NHS Volunteer Responders</a:t>
            </a:r>
            <a:r>
              <a:rPr lang="en-GB" dirty="0">
                <a:latin typeface="Arial" panose="020B0604020202020204" pitchFamily="34" charset="0"/>
                <a:cs typeface="Arial" panose="020B0604020202020204" pitchFamily="34" charset="0"/>
              </a:rPr>
              <a:t> with shopping, picking up prescriptions and Check In and Chat phone calls. To arrange support for yourself or someone you know, register online or call: 0808 196 3646 (8am to 8pm, 7 days a week)</a:t>
            </a:r>
          </a:p>
          <a:p>
            <a:r>
              <a:rPr lang="en-GB" dirty="0">
                <a:latin typeface="Arial" panose="020B0604020202020204" pitchFamily="34" charset="0"/>
                <a:cs typeface="Arial" panose="020B0604020202020204" pitchFamily="34" charset="0"/>
                <a:hlinkClick r:id="rId10"/>
              </a:rPr>
              <a:t>Extra support</a:t>
            </a:r>
            <a:r>
              <a:rPr lang="en-GB" dirty="0">
                <a:latin typeface="Arial" panose="020B0604020202020204" pitchFamily="34" charset="0"/>
                <a:cs typeface="Arial" panose="020B0604020202020204" pitchFamily="34" charset="0"/>
              </a:rPr>
              <a:t> if you’re clinically extremely vulnerable to coronavirus</a:t>
            </a:r>
          </a:p>
          <a:p>
            <a:r>
              <a:rPr lang="en-GB" u="sng" dirty="0">
                <a:latin typeface="Arial" panose="020B0604020202020204" pitchFamily="34" charset="0"/>
                <a:cs typeface="Arial" panose="020B0604020202020204" pitchFamily="34" charset="0"/>
                <a:hlinkClick r:id="rId11"/>
              </a:rPr>
              <a:t>Winter Wrapped Up – from Age UK</a:t>
            </a:r>
            <a:endParaRPr lang="en-GB" u="sng"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hlinkClick r:id="rId12"/>
              </a:rPr>
              <a:t>Age UK Keep well this winter pages</a:t>
            </a:r>
            <a:endParaRPr lang="en-GB" dirty="0"/>
          </a:p>
        </p:txBody>
      </p:sp>
    </p:spTree>
    <p:extLst>
      <p:ext uri="{BB962C8B-B14F-4D97-AF65-F5344CB8AC3E}">
        <p14:creationId xmlns:p14="http://schemas.microsoft.com/office/powerpoint/2010/main" val="36794854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9A4D1-24B4-4385-86B6-26DE1F12D12B}"/>
              </a:ext>
            </a:extLst>
          </p:cNvPr>
          <p:cNvSpPr>
            <a:spLocks noGrp="1"/>
          </p:cNvSpPr>
          <p:nvPr>
            <p:ph type="title"/>
          </p:nvPr>
        </p:nvSpPr>
        <p:spPr/>
        <p:txBody>
          <a:bodyPr>
            <a:normAutofit/>
          </a:bodyPr>
          <a:lstStyle/>
          <a:p>
            <a:r>
              <a:rPr lang="en-GB" sz="4000" dirty="0">
                <a:latin typeface="Arial" panose="020B0604020202020204" pitchFamily="34" charset="0"/>
                <a:cs typeface="Arial" panose="020B0604020202020204" pitchFamily="34" charset="0"/>
              </a:rPr>
              <a:t>Guidance and resources</a:t>
            </a:r>
          </a:p>
        </p:txBody>
      </p:sp>
      <p:sp>
        <p:nvSpPr>
          <p:cNvPr id="3" name="Content Placeholder 2">
            <a:extLst>
              <a:ext uri="{FF2B5EF4-FFF2-40B4-BE49-F238E27FC236}">
                <a16:creationId xmlns:a16="http://schemas.microsoft.com/office/drawing/2014/main" id="{066FE837-0018-4C86-A3A7-E911701AAB13}"/>
              </a:ext>
            </a:extLst>
          </p:cNvPr>
          <p:cNvSpPr>
            <a:spLocks noGrp="1"/>
          </p:cNvSpPr>
          <p:nvPr>
            <p:ph idx="1"/>
          </p:nvPr>
        </p:nvSpPr>
        <p:spPr/>
        <p:txBody>
          <a:bodyPr>
            <a:normAutofit fontScale="47500" lnSpcReduction="20000"/>
          </a:bodyPr>
          <a:lstStyle/>
          <a:p>
            <a:pPr marL="0" indent="0">
              <a:buNone/>
            </a:pPr>
            <a:r>
              <a:rPr lang="en-GB" b="1" dirty="0">
                <a:latin typeface="Arial" panose="020B0604020202020204" pitchFamily="34" charset="0"/>
                <a:cs typeface="Arial" panose="020B0604020202020204" pitchFamily="34" charset="0"/>
              </a:rPr>
              <a:t>For care homes and domiciliary care:</a:t>
            </a:r>
          </a:p>
          <a:p>
            <a:r>
              <a:rPr lang="en-GB" u="sng" dirty="0">
                <a:latin typeface="Arial" panose="020B0604020202020204" pitchFamily="34" charset="0"/>
                <a:cs typeface="Arial" panose="020B0604020202020204" pitchFamily="34" charset="0"/>
                <a:hlinkClick r:id="rId2"/>
              </a:rPr>
              <a:t>A quick guide for home care managers</a:t>
            </a:r>
            <a:r>
              <a:rPr lang="en-GB" dirty="0">
                <a:latin typeface="Arial" panose="020B0604020202020204" pitchFamily="34" charset="0"/>
                <a:cs typeface="Arial" panose="020B0604020202020204" pitchFamily="34" charset="0"/>
                <a:hlinkClick r:id="rId2"/>
              </a:rPr>
              <a:t>:</a:t>
            </a:r>
            <a:r>
              <a:rPr lang="en-GB" dirty="0">
                <a:latin typeface="Arial" panose="020B0604020202020204" pitchFamily="34" charset="0"/>
                <a:cs typeface="Arial" panose="020B0604020202020204" pitchFamily="34" charset="0"/>
              </a:rPr>
              <a:t> a NICE resource to aid the implementation of NICE guideline 6 (Excess winter deaths and illness and the health risks associated with cold homes)</a:t>
            </a:r>
          </a:p>
          <a:p>
            <a:r>
              <a:rPr lang="en-GB" dirty="0">
                <a:latin typeface="Arial" panose="020B0604020202020204" pitchFamily="34" charset="0"/>
                <a:cs typeface="Arial" panose="020B0604020202020204" pitchFamily="34" charset="0"/>
                <a:hlinkClick r:id="rId3"/>
              </a:rPr>
              <a:t>Influenza-like illness (ILI): managing outbreaks in care homes</a:t>
            </a:r>
            <a:r>
              <a:rPr lang="en-GB" dirty="0">
                <a:latin typeface="Arial" panose="020B0604020202020204" pitchFamily="34" charset="0"/>
                <a:cs typeface="Arial" panose="020B0604020202020204" pitchFamily="34" charset="0"/>
              </a:rPr>
              <a:t>: guidance for managing seasonal influenza, identifying pathogens and transmission routes for acute respiratory disease in care homes.</a:t>
            </a:r>
          </a:p>
          <a:p>
            <a:r>
              <a:rPr lang="en-GB" dirty="0">
                <a:latin typeface="Arial" panose="020B0604020202020204" pitchFamily="34" charset="0"/>
                <a:cs typeface="Arial" panose="020B0604020202020204" pitchFamily="34" charset="0"/>
              </a:rPr>
              <a:t>List of </a:t>
            </a:r>
            <a:r>
              <a:rPr lang="en-GB" dirty="0">
                <a:latin typeface="Arial" panose="020B0604020202020204" pitchFamily="34" charset="0"/>
                <a:cs typeface="Arial" panose="020B0604020202020204" pitchFamily="34" charset="0"/>
                <a:hlinkClick r:id="rId4"/>
              </a:rPr>
              <a:t>infectious diseases guidance</a:t>
            </a:r>
            <a:r>
              <a:rPr lang="en-GB" dirty="0">
                <a:latin typeface="Arial" panose="020B0604020202020204" pitchFamily="34" charset="0"/>
                <a:cs typeface="Arial" panose="020B0604020202020204" pitchFamily="34" charset="0"/>
              </a:rPr>
              <a:t> including norovirus</a:t>
            </a:r>
          </a:p>
          <a:p>
            <a:endParaRPr lang="en-GB" b="1"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For health and social care professionals:</a:t>
            </a:r>
          </a:p>
          <a:p>
            <a:r>
              <a:rPr lang="en-GB" dirty="0">
                <a:latin typeface="Arial" panose="020B0604020202020204" pitchFamily="34" charset="0"/>
                <a:cs typeface="Arial" panose="020B0604020202020204" pitchFamily="34" charset="0"/>
              </a:rPr>
              <a:t>Download the </a:t>
            </a:r>
            <a:r>
              <a:rPr lang="en-GB" dirty="0">
                <a:latin typeface="Arial" panose="020B0604020202020204" pitchFamily="34" charset="0"/>
                <a:cs typeface="Arial" panose="020B0604020202020204" pitchFamily="34" charset="0"/>
                <a:hlinkClick r:id="rId5"/>
              </a:rPr>
              <a:t>NHS Stay Well This Winter campaign leaflet </a:t>
            </a:r>
            <a:r>
              <a:rPr lang="en-GB" dirty="0">
                <a:latin typeface="Arial" panose="020B0604020202020204" pitchFamily="34" charset="0"/>
                <a:cs typeface="Arial" panose="020B0604020202020204" pitchFamily="34" charset="0"/>
              </a:rPr>
              <a:t>or order a printed copy from the PHE Campaigns Resource Centre</a:t>
            </a:r>
          </a:p>
          <a:p>
            <a:r>
              <a:rPr lang="en-GB" u="sng" dirty="0">
                <a:latin typeface="Arial" panose="020B0604020202020204" pitchFamily="34" charset="0"/>
                <a:cs typeface="Arial" panose="020B0604020202020204" pitchFamily="34" charset="0"/>
                <a:hlinkClick r:id="rId6"/>
              </a:rPr>
              <a:t>NICE guideline NG6: Excess winter deaths and illness and the health risks associated with cold homes</a:t>
            </a:r>
            <a:endParaRPr lang="en-GB" dirty="0">
              <a:latin typeface="Arial" panose="020B0604020202020204" pitchFamily="34" charset="0"/>
              <a:cs typeface="Arial" panose="020B0604020202020204" pitchFamily="34" charset="0"/>
            </a:endParaRPr>
          </a:p>
          <a:p>
            <a:r>
              <a:rPr lang="en-GB" u="sng" dirty="0">
                <a:latin typeface="Arial" panose="020B0604020202020204" pitchFamily="34" charset="0"/>
                <a:cs typeface="Arial" panose="020B0604020202020204" pitchFamily="34" charset="0"/>
                <a:hlinkClick r:id="rId7"/>
              </a:rPr>
              <a:t>Quality standard QS 117: Preventing excess winter deaths and illnesses </a:t>
            </a:r>
            <a:r>
              <a:rPr lang="en-GB" dirty="0">
                <a:latin typeface="Arial" panose="020B0604020202020204" pitchFamily="34" charset="0"/>
                <a:cs typeface="Arial" panose="020B0604020202020204" pitchFamily="34" charset="0"/>
                <a:hlinkClick r:id="rId7"/>
              </a:rPr>
              <a:t>associated with cold homes</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Take the Helping People Living in Cold Homes </a:t>
            </a:r>
            <a:r>
              <a:rPr lang="en-GB" dirty="0">
                <a:latin typeface="Arial" panose="020B0604020202020204" pitchFamily="34" charset="0"/>
                <a:cs typeface="Arial" panose="020B0604020202020204" pitchFamily="34" charset="0"/>
                <a:hlinkClick r:id="rId8"/>
              </a:rPr>
              <a:t>e-learning module</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Use the </a:t>
            </a:r>
            <a:r>
              <a:rPr lang="en-GB" dirty="0">
                <a:latin typeface="Arial" panose="020B0604020202020204" pitchFamily="34" charset="0"/>
                <a:cs typeface="Arial" panose="020B0604020202020204" pitchFamily="34" charset="0"/>
                <a:hlinkClick r:id="rId9"/>
              </a:rPr>
              <a:t>Cold Homes Toolkits</a:t>
            </a:r>
            <a:endParaRPr lang="en-GB" dirty="0">
              <a:latin typeface="Arial" panose="020B0604020202020204" pitchFamily="34" charset="0"/>
              <a:cs typeface="Arial" panose="020B0604020202020204" pitchFamily="34" charset="0"/>
            </a:endParaRPr>
          </a:p>
          <a:p>
            <a:r>
              <a:rPr lang="en-GB" u="sng" dirty="0">
                <a:latin typeface="Arial" panose="020B0604020202020204" pitchFamily="34" charset="0"/>
                <a:cs typeface="Arial" panose="020B0604020202020204" pitchFamily="34" charset="0"/>
                <a:hlinkClick r:id="rId10"/>
              </a:rPr>
              <a:t>Adult social care: coronavirus (COVID-19) winter plan 2020 to 2021</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3226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EE0D7-C55D-46CF-88CD-6E844630BFB0}"/>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Guidance and resources</a:t>
            </a:r>
            <a:endParaRPr lang="en-GB" dirty="0"/>
          </a:p>
        </p:txBody>
      </p:sp>
      <p:sp>
        <p:nvSpPr>
          <p:cNvPr id="3" name="Content Placeholder 2">
            <a:extLst>
              <a:ext uri="{FF2B5EF4-FFF2-40B4-BE49-F238E27FC236}">
                <a16:creationId xmlns:a16="http://schemas.microsoft.com/office/drawing/2014/main" id="{1AF59EA3-49D1-4C03-98CB-02BD802D8714}"/>
              </a:ext>
            </a:extLst>
          </p:cNvPr>
          <p:cNvSpPr>
            <a:spLocks noGrp="1"/>
          </p:cNvSpPr>
          <p:nvPr>
            <p:ph idx="1"/>
          </p:nvPr>
        </p:nvSpPr>
        <p:spPr/>
        <p:txBody>
          <a:bodyPr/>
          <a:lstStyle/>
          <a:p>
            <a:pPr marL="0" indent="0">
              <a:buNone/>
            </a:pPr>
            <a:r>
              <a:rPr lang="en-GB" sz="1600" b="1" dirty="0">
                <a:latin typeface="Arial" panose="020B0604020202020204" pitchFamily="34" charset="0"/>
                <a:cs typeface="Arial" panose="020B0604020202020204" pitchFamily="34" charset="0"/>
              </a:rPr>
              <a:t>For schools, early years settings and professionals (school nurse, community health practitioner, family health visitor):</a:t>
            </a:r>
          </a:p>
          <a:p>
            <a:r>
              <a:rPr lang="en-GB" sz="1600" dirty="0">
                <a:latin typeface="Arial" panose="020B0604020202020204" pitchFamily="34" charset="0"/>
                <a:cs typeface="Arial" panose="020B0604020202020204" pitchFamily="34" charset="0"/>
                <a:hlinkClick r:id="rId2"/>
              </a:rPr>
              <a:t>Children's flu vaccine</a:t>
            </a:r>
            <a:endParaRPr lang="en-GB" sz="1600" dirty="0"/>
          </a:p>
          <a:p>
            <a:r>
              <a:rPr lang="en-GB" sz="1600" dirty="0">
                <a:latin typeface="Arial" panose="020B0604020202020204" pitchFamily="34" charset="0"/>
                <a:cs typeface="Arial" panose="020B0604020202020204" pitchFamily="34" charset="0"/>
                <a:hlinkClick r:id="rId3"/>
              </a:rPr>
              <a:t>A practical guide for staff on managing cases of infectious diseases in schools and other childcare settings</a:t>
            </a:r>
            <a:r>
              <a:rPr lang="en-GB" sz="1600" dirty="0">
                <a:latin typeface="Arial" panose="020B0604020202020204" pitchFamily="34" charset="0"/>
                <a:cs typeface="Arial" panose="020B0604020202020204" pitchFamily="34" charset="0"/>
              </a:rPr>
              <a:t> (including advice on flu, diarrhoea and vomiting, meningitis, measles and vaccines)</a:t>
            </a:r>
          </a:p>
          <a:p>
            <a:r>
              <a:rPr lang="en-GB" sz="1600" dirty="0">
                <a:latin typeface="Arial" panose="020B0604020202020204" pitchFamily="34" charset="0"/>
                <a:cs typeface="Arial" panose="020B0604020202020204" pitchFamily="34" charset="0"/>
              </a:rPr>
              <a:t>List of </a:t>
            </a:r>
            <a:r>
              <a:rPr lang="en-GB" sz="1600" dirty="0">
                <a:latin typeface="Arial" panose="020B0604020202020204" pitchFamily="34" charset="0"/>
                <a:cs typeface="Arial" panose="020B0604020202020204" pitchFamily="34" charset="0"/>
                <a:hlinkClick r:id="rId4"/>
              </a:rPr>
              <a:t>infectious diseases guidance</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8649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25D95-0D4F-4812-B64C-B203EE32F5BB}"/>
              </a:ext>
            </a:extLst>
          </p:cNvPr>
          <p:cNvSpPr>
            <a:spLocks noGrp="1"/>
          </p:cNvSpPr>
          <p:nvPr>
            <p:ph type="title"/>
          </p:nvPr>
        </p:nvSpPr>
        <p:spPr>
          <a:xfrm>
            <a:off x="457200" y="274638"/>
            <a:ext cx="8229600" cy="562074"/>
          </a:xfrm>
        </p:spPr>
        <p:txBody>
          <a:bodyPr>
            <a:normAutofit fontScale="90000"/>
          </a:bodyPr>
          <a:lstStyle/>
          <a:p>
            <a:r>
              <a:rPr lang="en-GB" dirty="0">
                <a:latin typeface="Arial" panose="020B0604020202020204" pitchFamily="34" charset="0"/>
                <a:cs typeface="Arial" panose="020B0604020202020204" pitchFamily="34" charset="0"/>
              </a:rPr>
              <a:t>Key actions</a:t>
            </a:r>
          </a:p>
        </p:txBody>
      </p:sp>
      <p:sp>
        <p:nvSpPr>
          <p:cNvPr id="3" name="Content Placeholder 2">
            <a:extLst>
              <a:ext uri="{FF2B5EF4-FFF2-40B4-BE49-F238E27FC236}">
                <a16:creationId xmlns:a16="http://schemas.microsoft.com/office/drawing/2014/main" id="{4073E7E9-AF14-45C7-9B01-5E462636B3D9}"/>
              </a:ext>
            </a:extLst>
          </p:cNvPr>
          <p:cNvSpPr>
            <a:spLocks noGrp="1"/>
          </p:cNvSpPr>
          <p:nvPr>
            <p:ph idx="1"/>
          </p:nvPr>
        </p:nvSpPr>
        <p:spPr>
          <a:xfrm>
            <a:off x="457200" y="1124744"/>
            <a:ext cx="8229600" cy="5458618"/>
          </a:xfrm>
        </p:spPr>
        <p:txBody>
          <a:bodyPr>
            <a:normAutofit fontScale="92500" lnSpcReduction="10000"/>
          </a:bodyPr>
          <a:lstStyle/>
          <a:p>
            <a:r>
              <a:rPr lang="en-GB" sz="1800" dirty="0">
                <a:latin typeface="Arial" panose="020B0604020202020204" pitchFamily="34" charset="0"/>
                <a:cs typeface="Arial" panose="020B0604020202020204" pitchFamily="34" charset="0"/>
              </a:rPr>
              <a:t>Identify those </a:t>
            </a:r>
            <a:r>
              <a:rPr lang="en-GB" sz="1800" b="1" dirty="0">
                <a:latin typeface="Arial" panose="020B0604020202020204" pitchFamily="34" charset="0"/>
                <a:cs typeface="Arial" panose="020B0604020202020204" pitchFamily="34" charset="0"/>
              </a:rPr>
              <a:t>at greatest risk </a:t>
            </a:r>
            <a:r>
              <a:rPr lang="en-GB" sz="1800" dirty="0">
                <a:latin typeface="Arial" panose="020B0604020202020204" pitchFamily="34" charset="0"/>
                <a:cs typeface="Arial" panose="020B0604020202020204" pitchFamily="34" charset="0"/>
              </a:rPr>
              <a:t>this winter, for example those on the shielded patients list, and plug them into local services. This includes people who end </a:t>
            </a:r>
            <a:r>
              <a:rPr lang="en-GB" sz="1800">
                <a:latin typeface="Arial" panose="020B0604020202020204" pitchFamily="34" charset="0"/>
                <a:cs typeface="Arial" panose="020B0604020202020204" pitchFamily="34" charset="0"/>
              </a:rPr>
              <a:t>up getting COVID-19. </a:t>
            </a:r>
            <a:r>
              <a:rPr lang="en-GB" sz="1800" u="sng" dirty="0">
                <a:latin typeface="Arial" panose="020B0604020202020204" pitchFamily="34" charset="0"/>
                <a:cs typeface="Arial" panose="020B0604020202020204" pitchFamily="34" charset="0"/>
                <a:hlinkClick r:id="rId2"/>
              </a:rPr>
              <a:t>NHS Volunteer Responders</a:t>
            </a:r>
            <a:r>
              <a:rPr lang="en-GB" sz="1800" dirty="0">
                <a:latin typeface="Arial" panose="020B0604020202020204" pitchFamily="34" charset="0"/>
                <a:cs typeface="Arial" panose="020B0604020202020204" pitchFamily="34" charset="0"/>
              </a:rPr>
              <a:t> can help with shopping, picking up prescriptions and Check In and Chat phone calls. </a:t>
            </a:r>
            <a:r>
              <a:rPr lang="en-GB" sz="1800" u="sng" dirty="0">
                <a:latin typeface="Arial" panose="020B0604020202020204" pitchFamily="34" charset="0"/>
                <a:cs typeface="Arial" panose="020B0604020202020204" pitchFamily="34" charset="0"/>
                <a:hlinkClick r:id="rId3"/>
              </a:rPr>
              <a:t>Extra support</a:t>
            </a:r>
            <a:r>
              <a:rPr lang="en-GB" sz="1800" dirty="0">
                <a:latin typeface="Arial" panose="020B0604020202020204" pitchFamily="34" charset="0"/>
                <a:cs typeface="Arial" panose="020B0604020202020204" pitchFamily="34" charset="0"/>
              </a:rPr>
              <a:t> is available for the clinically extremely vulnerable to coronavirus.</a:t>
            </a:r>
          </a:p>
          <a:p>
            <a:r>
              <a:rPr lang="en-GB" sz="1800" dirty="0">
                <a:latin typeface="Arial" panose="020B0604020202020204" pitchFamily="34" charset="0"/>
                <a:cs typeface="Arial" panose="020B0604020202020204" pitchFamily="34" charset="0"/>
              </a:rPr>
              <a:t>Provide a </a:t>
            </a:r>
            <a:r>
              <a:rPr lang="en-GB" sz="1800" b="1" dirty="0">
                <a:latin typeface="Arial" panose="020B0604020202020204" pitchFamily="34" charset="0"/>
                <a:cs typeface="Arial" panose="020B0604020202020204" pitchFamily="34" charset="0"/>
              </a:rPr>
              <a:t>single point of contact </a:t>
            </a:r>
            <a:r>
              <a:rPr lang="en-GB" sz="1800" dirty="0">
                <a:latin typeface="Arial" panose="020B0604020202020204" pitchFamily="34" charset="0"/>
                <a:cs typeface="Arial" panose="020B0604020202020204" pitchFamily="34" charset="0"/>
              </a:rPr>
              <a:t>(such as community hubs)</a:t>
            </a:r>
          </a:p>
          <a:p>
            <a:r>
              <a:rPr lang="en-GB" sz="1800" dirty="0">
                <a:latin typeface="Arial" panose="020B0604020202020204" pitchFamily="34" charset="0"/>
                <a:cs typeface="Arial" panose="020B0604020202020204" pitchFamily="34" charset="0"/>
              </a:rPr>
              <a:t>Work with NHS colleagues on </a:t>
            </a:r>
            <a:r>
              <a:rPr lang="en-GB" sz="1800" b="1" dirty="0">
                <a:latin typeface="Arial" panose="020B0604020202020204" pitchFamily="34" charset="0"/>
                <a:cs typeface="Arial" panose="020B0604020202020204" pitchFamily="34" charset="0"/>
              </a:rPr>
              <a:t>safe discharges and discharge support</a:t>
            </a:r>
          </a:p>
          <a:p>
            <a:r>
              <a:rPr lang="en-GB" sz="1800" dirty="0">
                <a:latin typeface="Arial" panose="020B0604020202020204" pitchFamily="34" charset="0"/>
                <a:cs typeface="Arial" panose="020B0604020202020204" pitchFamily="34" charset="0"/>
              </a:rPr>
              <a:t>Ensure adequate provision of </a:t>
            </a:r>
            <a:r>
              <a:rPr lang="en-GB" sz="1800" b="1" dirty="0">
                <a:latin typeface="Arial" panose="020B0604020202020204" pitchFamily="34" charset="0"/>
                <a:cs typeface="Arial" panose="020B0604020202020204" pitchFamily="34" charset="0"/>
              </a:rPr>
              <a:t>COVID-safe accommodation for homeless</a:t>
            </a:r>
            <a:r>
              <a:rPr lang="en-GB" sz="1800" dirty="0">
                <a:latin typeface="Arial" panose="020B0604020202020204" pitchFamily="34" charset="0"/>
                <a:cs typeface="Arial" panose="020B0604020202020204" pitchFamily="34" charset="0"/>
              </a:rPr>
              <a:t> people</a:t>
            </a:r>
          </a:p>
          <a:p>
            <a:r>
              <a:rPr lang="en-GB" sz="1800" b="1" dirty="0">
                <a:latin typeface="Arial" panose="020B0604020202020204" pitchFamily="34" charset="0"/>
                <a:cs typeface="Arial" panose="020B0604020202020204" pitchFamily="34" charset="0"/>
              </a:rPr>
              <a:t>Ask people </a:t>
            </a:r>
            <a:r>
              <a:rPr lang="en-GB" sz="1800" dirty="0">
                <a:latin typeface="Arial" panose="020B0604020202020204" pitchFamily="34" charset="0"/>
                <a:cs typeface="Arial" panose="020B0604020202020204" pitchFamily="34" charset="0"/>
              </a:rPr>
              <a:t>whether their home is warm in the winter (3 suggested questions later in this slide deck – older people may not be aware their home is cold) and signpost them to </a:t>
            </a:r>
            <a:r>
              <a:rPr lang="en-GB" sz="1800" b="1" dirty="0">
                <a:latin typeface="Arial" panose="020B0604020202020204" pitchFamily="34" charset="0"/>
                <a:cs typeface="Arial" panose="020B0604020202020204" pitchFamily="34" charset="0"/>
              </a:rPr>
              <a:t>benefits and grants </a:t>
            </a:r>
            <a:r>
              <a:rPr lang="en-GB" sz="1800" dirty="0">
                <a:latin typeface="Arial" panose="020B0604020202020204" pitchFamily="34" charset="0"/>
                <a:cs typeface="Arial" panose="020B0604020202020204" pitchFamily="34" charset="0"/>
              </a:rPr>
              <a:t>available to them – we know that not everyone accesses the payments they are entitled to</a:t>
            </a:r>
          </a:p>
          <a:p>
            <a:r>
              <a:rPr lang="en-GB" sz="1800" dirty="0">
                <a:latin typeface="Arial" panose="020B0604020202020204" pitchFamily="34" charset="0"/>
                <a:cs typeface="Arial" panose="020B0604020202020204" pitchFamily="34" charset="0"/>
              </a:rPr>
              <a:t>Encourage staff and residents to get the </a:t>
            </a:r>
            <a:r>
              <a:rPr lang="en-GB" sz="1800" b="1" dirty="0">
                <a:latin typeface="Arial" panose="020B0604020202020204" pitchFamily="34" charset="0"/>
                <a:cs typeface="Arial" panose="020B0604020202020204" pitchFamily="34" charset="0"/>
              </a:rPr>
              <a:t>flu vaccine </a:t>
            </a:r>
            <a:r>
              <a:rPr lang="en-GB" sz="1800" dirty="0">
                <a:latin typeface="Arial" panose="020B0604020202020204" pitchFamily="34" charset="0"/>
                <a:cs typeface="Arial" panose="020B0604020202020204" pitchFamily="34" charset="0"/>
              </a:rPr>
              <a:t>if they are eligible. Routine vaccines should also continue, such as the </a:t>
            </a:r>
            <a:r>
              <a:rPr lang="en-GB" sz="1800" b="1" dirty="0">
                <a:latin typeface="Arial" panose="020B0604020202020204" pitchFamily="34" charset="0"/>
                <a:cs typeface="Arial" panose="020B0604020202020204" pitchFamily="34" charset="0"/>
              </a:rPr>
              <a:t>MMR,</a:t>
            </a:r>
            <a:r>
              <a:rPr lang="en-GB" sz="1800" dirty="0">
                <a:latin typeface="Arial" panose="020B0604020202020204" pitchFamily="34" charset="0"/>
                <a:cs typeface="Arial" panose="020B0604020202020204" pitchFamily="34" charset="0"/>
              </a:rPr>
              <a:t> </a:t>
            </a:r>
            <a:r>
              <a:rPr lang="en-GB" sz="1800" b="1" dirty="0">
                <a:latin typeface="Arial" panose="020B0604020202020204" pitchFamily="34" charset="0"/>
                <a:cs typeface="Arial" panose="020B0604020202020204" pitchFamily="34" charset="0"/>
              </a:rPr>
              <a:t>pneumococcal (pneumonia) vaccine</a:t>
            </a:r>
            <a:r>
              <a:rPr lang="en-GB" sz="1800" dirty="0">
                <a:latin typeface="Arial" panose="020B0604020202020204" pitchFamily="34" charset="0"/>
                <a:cs typeface="Arial" panose="020B0604020202020204" pitchFamily="34" charset="0"/>
              </a:rPr>
              <a:t> and </a:t>
            </a:r>
            <a:r>
              <a:rPr lang="en-GB" sz="1800" b="1" dirty="0">
                <a:latin typeface="Arial" panose="020B0604020202020204" pitchFamily="34" charset="0"/>
                <a:cs typeface="Arial" panose="020B0604020202020204" pitchFamily="34" charset="0"/>
              </a:rPr>
              <a:t>shingles vaccine. </a:t>
            </a:r>
            <a:r>
              <a:rPr lang="en-GB" sz="1800" dirty="0">
                <a:latin typeface="Arial" panose="020B0604020202020204" pitchFamily="34" charset="0"/>
                <a:cs typeface="Arial" panose="020B0604020202020204" pitchFamily="34" charset="0"/>
              </a:rPr>
              <a:t>More info </a:t>
            </a:r>
            <a:r>
              <a:rPr lang="en-GB" sz="1800" dirty="0">
                <a:latin typeface="Arial" panose="020B0604020202020204" pitchFamily="34" charset="0"/>
                <a:cs typeface="Arial" panose="020B0604020202020204" pitchFamily="34" charset="0"/>
                <a:hlinkClick r:id="rId4"/>
              </a:rPr>
              <a:t>here</a:t>
            </a:r>
            <a:r>
              <a:rPr lang="en-GB" sz="1800" dirty="0">
                <a:latin typeface="Arial" panose="020B0604020202020204" pitchFamily="34" charset="0"/>
                <a:cs typeface="Arial" panose="020B0604020202020204" pitchFamily="34" charset="0"/>
              </a:rPr>
              <a:t>.</a:t>
            </a:r>
          </a:p>
          <a:p>
            <a:r>
              <a:rPr lang="en-GB" sz="1800" dirty="0">
                <a:latin typeface="Arial" panose="020B0604020202020204" pitchFamily="34" charset="0"/>
                <a:cs typeface="Arial" panose="020B0604020202020204" pitchFamily="34" charset="0"/>
              </a:rPr>
              <a:t>Communicate that people can still access healthcare if they need it – </a:t>
            </a:r>
            <a:r>
              <a:rPr lang="en-GB" sz="1800" b="1" dirty="0">
                <a:latin typeface="Arial" panose="020B0604020202020204" pitchFamily="34" charset="0"/>
                <a:cs typeface="Arial" panose="020B0604020202020204" pitchFamily="34" charset="0"/>
              </a:rPr>
              <a:t>services are open</a:t>
            </a:r>
          </a:p>
          <a:p>
            <a:r>
              <a:rPr lang="en-GB" sz="1800" dirty="0">
                <a:latin typeface="Arial" panose="020B0604020202020204" pitchFamily="34" charset="0"/>
                <a:cs typeface="Arial" panose="020B0604020202020204" pitchFamily="34" charset="0"/>
              </a:rPr>
              <a:t>Use </a:t>
            </a:r>
            <a:r>
              <a:rPr lang="en-GB" sz="1800" b="1" dirty="0">
                <a:latin typeface="Arial" panose="020B0604020202020204" pitchFamily="34" charset="0"/>
                <a:cs typeface="Arial" panose="020B0604020202020204" pitchFamily="34" charset="0"/>
              </a:rPr>
              <a:t>different channels for communication</a:t>
            </a:r>
            <a:r>
              <a:rPr lang="en-GB" sz="1800" dirty="0">
                <a:latin typeface="Arial" panose="020B0604020202020204" pitchFamily="34" charset="0"/>
                <a:cs typeface="Arial" panose="020B0604020202020204" pitchFamily="34" charset="0"/>
              </a:rPr>
              <a:t>, e.g. older people’s forums; include lung health leaflets with prescriptions</a:t>
            </a:r>
          </a:p>
        </p:txBody>
      </p:sp>
    </p:spTree>
    <p:extLst>
      <p:ext uri="{BB962C8B-B14F-4D97-AF65-F5344CB8AC3E}">
        <p14:creationId xmlns:p14="http://schemas.microsoft.com/office/powerpoint/2010/main" val="29421972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BCFF1-868E-45D2-8418-013265A32590}"/>
              </a:ext>
            </a:extLst>
          </p:cNvPr>
          <p:cNvSpPr>
            <a:spLocks noGrp="1"/>
          </p:cNvSpPr>
          <p:nvPr>
            <p:ph type="title"/>
          </p:nvPr>
        </p:nvSpPr>
        <p:spPr/>
        <p:txBody>
          <a:bodyPr>
            <a:normAutofit/>
          </a:bodyPr>
          <a:lstStyle/>
          <a:p>
            <a:r>
              <a:rPr lang="en-GB" sz="4000" dirty="0">
                <a:latin typeface="Arial" panose="020B0604020202020204" pitchFamily="34" charset="0"/>
                <a:cs typeface="Arial" panose="020B0604020202020204" pitchFamily="34" charset="0"/>
              </a:rPr>
              <a:t>Energy advice</a:t>
            </a:r>
            <a:endParaRPr lang="en-GB" sz="4000" dirty="0"/>
          </a:p>
        </p:txBody>
      </p:sp>
      <p:sp>
        <p:nvSpPr>
          <p:cNvPr id="3" name="Content Placeholder 2">
            <a:extLst>
              <a:ext uri="{FF2B5EF4-FFF2-40B4-BE49-F238E27FC236}">
                <a16:creationId xmlns:a16="http://schemas.microsoft.com/office/drawing/2014/main" id="{F0F0EBA9-EC2D-40EA-BE0E-F12B106676AA}"/>
              </a:ext>
            </a:extLst>
          </p:cNvPr>
          <p:cNvSpPr>
            <a:spLocks noGrp="1"/>
          </p:cNvSpPr>
          <p:nvPr>
            <p:ph idx="1"/>
          </p:nvPr>
        </p:nvSpPr>
        <p:spPr>
          <a:xfrm>
            <a:off x="457200" y="1417638"/>
            <a:ext cx="8229600" cy="4925144"/>
          </a:xfrm>
        </p:spPr>
        <p:txBody>
          <a:bodyPr>
            <a:noAutofit/>
          </a:bodyPr>
          <a:lstStyle/>
          <a:p>
            <a:r>
              <a:rPr lang="en-GB" sz="1600" dirty="0">
                <a:latin typeface="Arial" panose="020B0604020202020204" pitchFamily="34" charset="0"/>
                <a:cs typeface="Arial" panose="020B0604020202020204" pitchFamily="34" charset="0"/>
                <a:hlinkClick r:id="rId2"/>
              </a:rPr>
              <a:t>Simple Energy Advice</a:t>
            </a:r>
            <a:r>
              <a:rPr lang="en-GB" sz="1600" dirty="0">
                <a:latin typeface="Arial" panose="020B0604020202020204" pitchFamily="34" charset="0"/>
                <a:cs typeface="Arial" panose="020B0604020202020204" pitchFamily="34" charset="0"/>
              </a:rPr>
              <a:t> (tel: 0800 444202) provides free advice on:</a:t>
            </a:r>
          </a:p>
          <a:p>
            <a:pPr lvl="1"/>
            <a:r>
              <a:rPr lang="en-GB" sz="1600" dirty="0">
                <a:latin typeface="Arial" panose="020B0604020202020204" pitchFamily="34" charset="0"/>
                <a:cs typeface="Arial" panose="020B0604020202020204" pitchFamily="34" charset="0"/>
              </a:rPr>
              <a:t>Reducing energy bills</a:t>
            </a:r>
          </a:p>
          <a:p>
            <a:pPr lvl="1"/>
            <a:r>
              <a:rPr lang="en-GB" sz="1600" dirty="0">
                <a:latin typeface="Arial" panose="020B0604020202020204" pitchFamily="34" charset="0"/>
                <a:cs typeface="Arial" panose="020B0604020202020204" pitchFamily="34" charset="0"/>
              </a:rPr>
              <a:t>Energy efficiency, including insultation</a:t>
            </a:r>
          </a:p>
          <a:p>
            <a:pPr lvl="1"/>
            <a:r>
              <a:rPr lang="en-GB" sz="1600" dirty="0">
                <a:latin typeface="Arial" panose="020B0604020202020204" pitchFamily="34" charset="0"/>
                <a:cs typeface="Arial" panose="020B0604020202020204" pitchFamily="34" charset="0"/>
              </a:rPr>
              <a:t>Local and national grants</a:t>
            </a:r>
          </a:p>
          <a:p>
            <a:pPr lvl="2"/>
            <a:r>
              <a:rPr lang="en-GB" sz="1600" dirty="0">
                <a:latin typeface="Arial" panose="020B0604020202020204" pitchFamily="34" charset="0"/>
                <a:cs typeface="Arial" panose="020B0604020202020204" pitchFamily="34" charset="0"/>
              </a:rPr>
              <a:t>Covering bills</a:t>
            </a:r>
          </a:p>
          <a:p>
            <a:pPr lvl="2"/>
            <a:r>
              <a:rPr lang="en-GB" sz="1600" dirty="0">
                <a:latin typeface="Arial" panose="020B0604020202020204" pitchFamily="34" charset="0"/>
                <a:cs typeface="Arial" panose="020B0604020202020204" pitchFamily="34" charset="0"/>
              </a:rPr>
              <a:t>Making your home more energy efficient</a:t>
            </a:r>
          </a:p>
          <a:p>
            <a:pPr lvl="2"/>
            <a:r>
              <a:rPr lang="en-GB" sz="1600" dirty="0">
                <a:latin typeface="Arial" panose="020B0604020202020204" pitchFamily="34" charset="0"/>
                <a:cs typeface="Arial" panose="020B0604020202020204" pitchFamily="34" charset="0"/>
              </a:rPr>
              <a:t>Fixing or replacing your boiler</a:t>
            </a:r>
          </a:p>
          <a:p>
            <a:pPr lvl="1"/>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hlinkClick r:id="rId3"/>
              </a:rPr>
              <a:t>Citizens Advice</a:t>
            </a:r>
            <a:r>
              <a:rPr lang="en-GB" sz="1600" dirty="0">
                <a:latin typeface="Arial" panose="020B0604020202020204" pitchFamily="34" charset="0"/>
                <a:cs typeface="Arial" panose="020B0604020202020204" pitchFamily="34" charset="0"/>
              </a:rPr>
              <a:t> offers free and confidential advice online, over the phone and in person, including advice welfare benefits, debt and money, housing</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hlinkClick r:id="rId4"/>
              </a:rPr>
              <a:t>Gas safety and carbon monoxide advice</a:t>
            </a:r>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hlinkClick r:id="rId5"/>
              </a:rPr>
              <a:t>Preventing frozen pipes</a:t>
            </a:r>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For additional support, check if you're eligible to register on your energy company’s Priority Service Register. For more information visit the </a:t>
            </a:r>
            <a:r>
              <a:rPr lang="en-GB" sz="1600" dirty="0">
                <a:latin typeface="Arial" panose="020B0604020202020204" pitchFamily="34" charset="0"/>
                <a:cs typeface="Arial" panose="020B0604020202020204" pitchFamily="34" charset="0"/>
                <a:hlinkClick r:id="rId6"/>
              </a:rPr>
              <a:t>Ofgem website</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87948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6C037-7593-40BB-98C0-7BA284865441}"/>
              </a:ext>
            </a:extLst>
          </p:cNvPr>
          <p:cNvSpPr>
            <a:spLocks noGrp="1"/>
          </p:cNvSpPr>
          <p:nvPr>
            <p:ph type="title"/>
          </p:nvPr>
        </p:nvSpPr>
        <p:spPr/>
        <p:txBody>
          <a:bodyPr>
            <a:noAutofit/>
          </a:bodyPr>
          <a:lstStyle/>
          <a:p>
            <a:r>
              <a:rPr lang="en-GB" sz="2800" dirty="0">
                <a:latin typeface="Arial" panose="020B0604020202020204" pitchFamily="34" charset="0"/>
                <a:cs typeface="Arial" panose="020B0604020202020204" pitchFamily="34" charset="0"/>
              </a:rPr>
              <a:t>Benefits and payments related to cold homes and cold weather</a:t>
            </a:r>
          </a:p>
        </p:txBody>
      </p:sp>
      <p:sp>
        <p:nvSpPr>
          <p:cNvPr id="3" name="Content Placeholder 2">
            <a:extLst>
              <a:ext uri="{FF2B5EF4-FFF2-40B4-BE49-F238E27FC236}">
                <a16:creationId xmlns:a16="http://schemas.microsoft.com/office/drawing/2014/main" id="{4DF73BE3-4FD2-4E04-A829-1A54B045E157}"/>
              </a:ext>
            </a:extLst>
          </p:cNvPr>
          <p:cNvSpPr>
            <a:spLocks noGrp="1"/>
          </p:cNvSpPr>
          <p:nvPr>
            <p:ph idx="1"/>
          </p:nvPr>
        </p:nvSpPr>
        <p:spPr>
          <a:xfrm>
            <a:off x="457200" y="1395012"/>
            <a:ext cx="8229600" cy="4925144"/>
          </a:xfrm>
        </p:spPr>
        <p:txBody>
          <a:bodyPr>
            <a:normAutofit fontScale="55000" lnSpcReduction="20000"/>
          </a:bodyPr>
          <a:lstStyle/>
          <a:p>
            <a:r>
              <a:rPr lang="en-GB" sz="3300" dirty="0">
                <a:latin typeface="Arial" panose="020B0604020202020204" pitchFamily="34" charset="0"/>
                <a:cs typeface="Arial" panose="020B0604020202020204" pitchFamily="34" charset="0"/>
                <a:hlinkClick r:id="rId2"/>
              </a:rPr>
              <a:t>Cold Weather Payment</a:t>
            </a:r>
            <a:r>
              <a:rPr lang="en-GB" sz="3300" dirty="0">
                <a:latin typeface="Arial" panose="020B0604020202020204" pitchFamily="34" charset="0"/>
                <a:cs typeface="Arial" panose="020B0604020202020204" pitchFamily="34" charset="0"/>
              </a:rPr>
              <a:t> for those who receive:</a:t>
            </a:r>
          </a:p>
          <a:p>
            <a:pPr lvl="1"/>
            <a:r>
              <a:rPr lang="en-GB" sz="3300" dirty="0">
                <a:latin typeface="Arial" panose="020B0604020202020204" pitchFamily="34" charset="0"/>
                <a:cs typeface="Arial" panose="020B0604020202020204" pitchFamily="34" charset="0"/>
              </a:rPr>
              <a:t>Pension Credit</a:t>
            </a:r>
          </a:p>
          <a:p>
            <a:pPr lvl="1"/>
            <a:r>
              <a:rPr lang="en-GB" sz="3300" dirty="0">
                <a:latin typeface="Arial" panose="020B0604020202020204" pitchFamily="34" charset="0"/>
                <a:cs typeface="Arial" panose="020B0604020202020204" pitchFamily="34" charset="0"/>
              </a:rPr>
              <a:t>Income Support</a:t>
            </a:r>
          </a:p>
          <a:p>
            <a:pPr lvl="1"/>
            <a:r>
              <a:rPr lang="en-GB" sz="3300" dirty="0">
                <a:latin typeface="Arial" panose="020B0604020202020204" pitchFamily="34" charset="0"/>
                <a:cs typeface="Arial" panose="020B0604020202020204" pitchFamily="34" charset="0"/>
              </a:rPr>
              <a:t>Income-based Jobseeker’s Allowance</a:t>
            </a:r>
          </a:p>
          <a:p>
            <a:pPr lvl="1"/>
            <a:r>
              <a:rPr lang="en-GB" sz="3300" dirty="0">
                <a:latin typeface="Arial" panose="020B0604020202020204" pitchFamily="34" charset="0"/>
                <a:cs typeface="Arial" panose="020B0604020202020204" pitchFamily="34" charset="0"/>
              </a:rPr>
              <a:t>Income-related Employment and Support Allowance</a:t>
            </a:r>
          </a:p>
          <a:p>
            <a:pPr lvl="1"/>
            <a:r>
              <a:rPr lang="en-GB" sz="3300" dirty="0">
                <a:latin typeface="Arial" panose="020B0604020202020204" pitchFamily="34" charset="0"/>
                <a:cs typeface="Arial" panose="020B0604020202020204" pitchFamily="34" charset="0"/>
              </a:rPr>
              <a:t>Universal Credit</a:t>
            </a:r>
          </a:p>
          <a:p>
            <a:pPr lvl="1"/>
            <a:r>
              <a:rPr lang="en-GB" sz="3300" dirty="0">
                <a:latin typeface="Arial" panose="020B0604020202020204" pitchFamily="34" charset="0"/>
                <a:cs typeface="Arial" panose="020B0604020202020204" pitchFamily="34" charset="0"/>
              </a:rPr>
              <a:t>Support for Mortgage Interest</a:t>
            </a:r>
          </a:p>
          <a:p>
            <a:pPr lvl="1"/>
            <a:endParaRPr lang="en-GB" sz="3300" dirty="0">
              <a:latin typeface="Arial" panose="020B0604020202020204" pitchFamily="34" charset="0"/>
              <a:cs typeface="Arial" panose="020B0604020202020204" pitchFamily="34" charset="0"/>
            </a:endParaRPr>
          </a:p>
          <a:p>
            <a:r>
              <a:rPr lang="en-GB" sz="3300" dirty="0">
                <a:latin typeface="Arial" panose="020B0604020202020204" pitchFamily="34" charset="0"/>
                <a:cs typeface="Arial" panose="020B0604020202020204" pitchFamily="34" charset="0"/>
                <a:hlinkClick r:id="rId3"/>
              </a:rPr>
              <a:t>Winter Fuel Payment</a:t>
            </a:r>
            <a:r>
              <a:rPr lang="en-GB" sz="3300" dirty="0">
                <a:latin typeface="Arial" panose="020B0604020202020204" pitchFamily="34" charset="0"/>
                <a:cs typeface="Arial" panose="020B0604020202020204" pitchFamily="34" charset="0"/>
              </a:rPr>
              <a:t> for those:</a:t>
            </a:r>
          </a:p>
          <a:p>
            <a:pPr lvl="1"/>
            <a:r>
              <a:rPr lang="en-GB" sz="3300" dirty="0">
                <a:latin typeface="Arial" panose="020B0604020202020204" pitchFamily="34" charset="0"/>
                <a:cs typeface="Arial" panose="020B0604020202020204" pitchFamily="34" charset="0"/>
              </a:rPr>
              <a:t>Born on or before 5 October 1954</a:t>
            </a:r>
          </a:p>
          <a:p>
            <a:pPr lvl="1"/>
            <a:r>
              <a:rPr lang="en-GB" sz="3300" dirty="0">
                <a:latin typeface="Arial" panose="020B0604020202020204" pitchFamily="34" charset="0"/>
                <a:cs typeface="Arial" panose="020B0604020202020204" pitchFamily="34" charset="0"/>
              </a:rPr>
              <a:t>AND lived in the UK for at least one day during the week of 21 to 27 September 2020 - this is called the ‘qualifying week’</a:t>
            </a:r>
          </a:p>
          <a:p>
            <a:pPr lvl="1"/>
            <a:endParaRPr lang="en-GB" sz="3300" dirty="0">
              <a:latin typeface="Arial" panose="020B0604020202020204" pitchFamily="34" charset="0"/>
              <a:cs typeface="Arial" panose="020B0604020202020204" pitchFamily="34" charset="0"/>
            </a:endParaRPr>
          </a:p>
          <a:p>
            <a:r>
              <a:rPr lang="en-GB" sz="3300" dirty="0">
                <a:latin typeface="Arial" panose="020B0604020202020204" pitchFamily="34" charset="0"/>
                <a:cs typeface="Arial" panose="020B0604020202020204" pitchFamily="34" charset="0"/>
                <a:hlinkClick r:id="rId4"/>
              </a:rPr>
              <a:t>Warm Home Discount Scheme</a:t>
            </a:r>
            <a:r>
              <a:rPr lang="en-GB" sz="3300" dirty="0">
                <a:latin typeface="Arial" panose="020B0604020202020204" pitchFamily="34" charset="0"/>
                <a:cs typeface="Arial" panose="020B0604020202020204" pitchFamily="34" charset="0"/>
              </a:rPr>
              <a:t> for those:</a:t>
            </a:r>
          </a:p>
          <a:p>
            <a:pPr lvl="1"/>
            <a:r>
              <a:rPr lang="en-GB" sz="3300" dirty="0">
                <a:latin typeface="Arial" panose="020B0604020202020204" pitchFamily="34" charset="0"/>
                <a:cs typeface="Arial" panose="020B0604020202020204" pitchFamily="34" charset="0"/>
              </a:rPr>
              <a:t>Who receive Guarantee Credit element of Pension Credit - known as the ‘core group’</a:t>
            </a:r>
          </a:p>
          <a:p>
            <a:pPr lvl="1"/>
            <a:r>
              <a:rPr lang="en-GB" sz="3300" dirty="0">
                <a:latin typeface="Arial" panose="020B0604020202020204" pitchFamily="34" charset="0"/>
                <a:cs typeface="Arial" panose="020B0604020202020204" pitchFamily="34" charset="0"/>
              </a:rPr>
              <a:t>On a low income and meet your energy supplier’s criteria for the scheme - known as the ‘broader group’</a:t>
            </a:r>
            <a:endParaRPr lang="en-GB" dirty="0">
              <a:latin typeface="Arial" panose="020B0604020202020204" pitchFamily="34" charset="0"/>
              <a:cs typeface="Arial" panose="020B0604020202020204" pitchFamily="34" charset="0"/>
            </a:endParaRPr>
          </a:p>
          <a:p>
            <a:endParaRPr lang="en-GB" dirty="0"/>
          </a:p>
          <a:p>
            <a:endParaRPr lang="en-GB" dirty="0"/>
          </a:p>
        </p:txBody>
      </p:sp>
    </p:spTree>
    <p:extLst>
      <p:ext uri="{BB962C8B-B14F-4D97-AF65-F5344CB8AC3E}">
        <p14:creationId xmlns:p14="http://schemas.microsoft.com/office/powerpoint/2010/main" val="1175019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DE7C0-FD54-42CB-AD2B-62E3E4649571}"/>
              </a:ext>
            </a:extLst>
          </p:cNvPr>
          <p:cNvSpPr>
            <a:spLocks noGrp="1"/>
          </p:cNvSpPr>
          <p:nvPr>
            <p:ph type="title"/>
          </p:nvPr>
        </p:nvSpPr>
        <p:spPr>
          <a:xfrm>
            <a:off x="457200" y="332656"/>
            <a:ext cx="8229600" cy="796950"/>
          </a:xfrm>
        </p:spPr>
        <p:txBody>
          <a:bodyPr/>
          <a:lstStyle/>
          <a:p>
            <a:r>
              <a:rPr lang="en-GB" dirty="0">
                <a:latin typeface="Arial" panose="020B0604020202020204" pitchFamily="34" charset="0"/>
                <a:cs typeface="Arial" panose="020B0604020202020204" pitchFamily="34" charset="0"/>
              </a:rPr>
              <a:t>Contents</a:t>
            </a:r>
          </a:p>
        </p:txBody>
      </p:sp>
      <p:sp>
        <p:nvSpPr>
          <p:cNvPr id="3" name="Content Placeholder 2">
            <a:extLst>
              <a:ext uri="{FF2B5EF4-FFF2-40B4-BE49-F238E27FC236}">
                <a16:creationId xmlns:a16="http://schemas.microsoft.com/office/drawing/2014/main" id="{74E3FB93-D923-49DF-AA01-3A999DA9ECB5}"/>
              </a:ext>
            </a:extLst>
          </p:cNvPr>
          <p:cNvSpPr>
            <a:spLocks noGrp="1"/>
          </p:cNvSpPr>
          <p:nvPr>
            <p:ph idx="1"/>
          </p:nvPr>
        </p:nvSpPr>
        <p:spPr>
          <a:xfrm>
            <a:off x="457200" y="1419006"/>
            <a:ext cx="8229600" cy="5106337"/>
          </a:xfrm>
        </p:spPr>
        <p:txBody>
          <a:bodyPr>
            <a:normAutofit fontScale="55000" lnSpcReduction="20000"/>
          </a:bodyPr>
          <a:lstStyle/>
          <a:p>
            <a:pPr marL="742950" indent="-742950">
              <a:buFont typeface="+mj-lt"/>
              <a:buAutoNum type="arabicPeriod"/>
            </a:pPr>
            <a:r>
              <a:rPr lang="en-GB" sz="3800" dirty="0">
                <a:latin typeface="Arial" panose="020B0604020202020204" pitchFamily="34" charset="0"/>
                <a:cs typeface="Arial" panose="020B0604020202020204" pitchFamily="34" charset="0"/>
              </a:rPr>
              <a:t>Key contacts for public health advice</a:t>
            </a:r>
          </a:p>
          <a:p>
            <a:pPr marL="742950" indent="-742950">
              <a:buFont typeface="+mj-lt"/>
              <a:buAutoNum type="arabicPeriod"/>
            </a:pPr>
            <a:endParaRPr lang="en-GB" sz="3800" dirty="0">
              <a:latin typeface="Arial" panose="020B0604020202020204" pitchFamily="34" charset="0"/>
              <a:cs typeface="Arial" panose="020B0604020202020204" pitchFamily="34" charset="0"/>
            </a:endParaRPr>
          </a:p>
          <a:p>
            <a:pPr marL="742950" indent="-742950">
              <a:buFont typeface="+mj-lt"/>
              <a:buAutoNum type="arabicPeriod"/>
            </a:pPr>
            <a:r>
              <a:rPr lang="en-GB" sz="3800" dirty="0">
                <a:latin typeface="Arial" panose="020B0604020202020204" pitchFamily="34" charset="0"/>
                <a:cs typeface="Arial" panose="020B0604020202020204" pitchFamily="34" charset="0"/>
              </a:rPr>
              <a:t>Why is cold weather planning important?</a:t>
            </a:r>
          </a:p>
          <a:p>
            <a:pPr marL="742950" indent="-742950">
              <a:buFont typeface="+mj-lt"/>
              <a:buAutoNum type="arabicPeriod"/>
            </a:pPr>
            <a:endParaRPr lang="en-GB" sz="3800" dirty="0">
              <a:latin typeface="Arial" panose="020B0604020202020204" pitchFamily="34" charset="0"/>
              <a:cs typeface="Arial" panose="020B0604020202020204" pitchFamily="34" charset="0"/>
            </a:endParaRPr>
          </a:p>
          <a:p>
            <a:pPr marL="742950" indent="-742950">
              <a:buFont typeface="+mj-lt"/>
              <a:buAutoNum type="arabicPeriod"/>
            </a:pPr>
            <a:r>
              <a:rPr lang="en-GB" sz="3800" dirty="0">
                <a:latin typeface="Arial" panose="020B0604020202020204" pitchFamily="34" charset="0"/>
                <a:cs typeface="Arial" panose="020B0604020202020204" pitchFamily="34" charset="0"/>
              </a:rPr>
              <a:t>Cold weather plan for England</a:t>
            </a:r>
          </a:p>
          <a:p>
            <a:pPr marL="742950" indent="-742950">
              <a:buFont typeface="+mj-lt"/>
              <a:buAutoNum type="arabicPeriod"/>
            </a:pPr>
            <a:endParaRPr lang="en-GB" sz="3800" dirty="0">
              <a:latin typeface="Arial" panose="020B0604020202020204" pitchFamily="34" charset="0"/>
              <a:cs typeface="Arial" panose="020B0604020202020204" pitchFamily="34" charset="0"/>
            </a:endParaRPr>
          </a:p>
          <a:p>
            <a:pPr marL="742950" indent="-742950">
              <a:buFont typeface="+mj-lt"/>
              <a:buAutoNum type="arabicPeriod"/>
            </a:pPr>
            <a:r>
              <a:rPr lang="en-GB" sz="3800" dirty="0">
                <a:latin typeface="Arial" panose="020B0604020202020204" pitchFamily="34" charset="0"/>
                <a:cs typeface="Arial" panose="020B0604020202020204" pitchFamily="34" charset="0"/>
              </a:rPr>
              <a:t>Cold weather and COVID-19</a:t>
            </a:r>
          </a:p>
          <a:p>
            <a:pPr marL="742950" indent="-742950">
              <a:buFont typeface="+mj-lt"/>
              <a:buAutoNum type="arabicPeriod"/>
            </a:pPr>
            <a:endParaRPr lang="en-GB" sz="3800" dirty="0">
              <a:latin typeface="Arial" panose="020B0604020202020204" pitchFamily="34" charset="0"/>
              <a:cs typeface="Arial" panose="020B0604020202020204" pitchFamily="34" charset="0"/>
            </a:endParaRPr>
          </a:p>
          <a:p>
            <a:pPr marL="742950" indent="-742950">
              <a:buFont typeface="+mj-lt"/>
              <a:buAutoNum type="arabicPeriod"/>
            </a:pPr>
            <a:r>
              <a:rPr lang="en-GB" sz="3800" dirty="0">
                <a:latin typeface="Arial" panose="020B0604020202020204" pitchFamily="34" charset="0"/>
                <a:cs typeface="Arial" panose="020B0604020202020204" pitchFamily="34" charset="0"/>
              </a:rPr>
              <a:t>Action tables from the Cold weather plan for England (split out by sector)</a:t>
            </a:r>
          </a:p>
          <a:p>
            <a:pPr marL="742950" indent="-742950">
              <a:buFont typeface="+mj-lt"/>
              <a:buAutoNum type="arabicPeriod"/>
            </a:pPr>
            <a:endParaRPr lang="en-GB" sz="3800" dirty="0">
              <a:latin typeface="Arial" panose="020B0604020202020204" pitchFamily="34" charset="0"/>
              <a:cs typeface="Arial" panose="020B0604020202020204" pitchFamily="34" charset="0"/>
            </a:endParaRPr>
          </a:p>
          <a:p>
            <a:pPr marL="742950" indent="-742950">
              <a:buFont typeface="+mj-lt"/>
              <a:buAutoNum type="arabicPeriod"/>
            </a:pPr>
            <a:r>
              <a:rPr lang="en-GB" sz="3800" dirty="0">
                <a:latin typeface="Arial" panose="020B0604020202020204" pitchFamily="34" charset="0"/>
                <a:cs typeface="Arial" panose="020B0604020202020204" pitchFamily="34" charset="0"/>
              </a:rPr>
              <a:t>Key public health messages (including info on recommended minimum indoor temperatures)</a:t>
            </a:r>
          </a:p>
          <a:p>
            <a:pPr marL="742950" indent="-742950">
              <a:buFont typeface="+mj-lt"/>
              <a:buAutoNum type="arabicPeriod"/>
            </a:pPr>
            <a:endParaRPr lang="en-GB" sz="3800" dirty="0">
              <a:latin typeface="Arial" panose="020B0604020202020204" pitchFamily="34" charset="0"/>
              <a:cs typeface="Arial" panose="020B0604020202020204" pitchFamily="34" charset="0"/>
            </a:endParaRPr>
          </a:p>
          <a:p>
            <a:pPr marL="742950" indent="-742950">
              <a:buFont typeface="+mj-lt"/>
              <a:buAutoNum type="arabicPeriod"/>
            </a:pPr>
            <a:r>
              <a:rPr lang="en-GB" sz="3800" dirty="0">
                <a:latin typeface="Arial" panose="020B0604020202020204" pitchFamily="34" charset="0"/>
                <a:cs typeface="Arial" panose="020B0604020202020204" pitchFamily="34" charset="0"/>
              </a:rPr>
              <a:t>Links to guidance and resources (including info on benefits and payments)</a:t>
            </a:r>
          </a:p>
          <a:p>
            <a:endParaRPr lang="en-GB" dirty="0"/>
          </a:p>
          <a:p>
            <a:endParaRPr lang="en-GB" dirty="0"/>
          </a:p>
        </p:txBody>
      </p:sp>
    </p:spTree>
    <p:extLst>
      <p:ext uri="{BB962C8B-B14F-4D97-AF65-F5344CB8AC3E}">
        <p14:creationId xmlns:p14="http://schemas.microsoft.com/office/powerpoint/2010/main" val="3585119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961AF-E153-46AF-BE24-F006103C5ABE}"/>
              </a:ext>
            </a:extLst>
          </p:cNvPr>
          <p:cNvSpPr>
            <a:spLocks noGrp="1"/>
          </p:cNvSpPr>
          <p:nvPr>
            <p:ph type="title"/>
          </p:nvPr>
        </p:nvSpPr>
        <p:spPr>
          <a:xfrm>
            <a:off x="456211" y="404664"/>
            <a:ext cx="8229600" cy="634082"/>
          </a:xfrm>
        </p:spPr>
        <p:txBody>
          <a:bodyPr>
            <a:noAutofit/>
          </a:bodyPr>
          <a:lstStyle/>
          <a:p>
            <a:r>
              <a:rPr lang="en-GB" sz="3200" dirty="0">
                <a:latin typeface="Arial" panose="020B0604020202020204" pitchFamily="34" charset="0"/>
                <a:cs typeface="Arial" panose="020B0604020202020204" pitchFamily="34" charset="0"/>
              </a:rPr>
              <a:t>Key contacts for public health advice in councils</a:t>
            </a:r>
          </a:p>
        </p:txBody>
      </p:sp>
      <p:graphicFrame>
        <p:nvGraphicFramePr>
          <p:cNvPr id="4" name="Table 4">
            <a:extLst>
              <a:ext uri="{FF2B5EF4-FFF2-40B4-BE49-F238E27FC236}">
                <a16:creationId xmlns:a16="http://schemas.microsoft.com/office/drawing/2014/main" id="{4374E0F9-1477-46E8-B786-A870F599FB73}"/>
              </a:ext>
            </a:extLst>
          </p:cNvPr>
          <p:cNvGraphicFramePr>
            <a:graphicFrameLocks noGrp="1"/>
          </p:cNvGraphicFramePr>
          <p:nvPr>
            <p:ph idx="1"/>
            <p:extLst>
              <p:ext uri="{D42A27DB-BD31-4B8C-83A1-F6EECF244321}">
                <p14:modId xmlns:p14="http://schemas.microsoft.com/office/powerpoint/2010/main" val="27720770"/>
              </p:ext>
            </p:extLst>
          </p:nvPr>
        </p:nvGraphicFramePr>
        <p:xfrm>
          <a:off x="456211" y="1407160"/>
          <a:ext cx="8229600" cy="51358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910006538"/>
                    </a:ext>
                  </a:extLst>
                </a:gridCol>
                <a:gridCol w="4114800">
                  <a:extLst>
                    <a:ext uri="{9D8B030D-6E8A-4147-A177-3AD203B41FA5}">
                      <a16:colId xmlns:a16="http://schemas.microsoft.com/office/drawing/2014/main" val="3274017404"/>
                    </a:ext>
                  </a:extLst>
                </a:gridCol>
              </a:tblGrid>
              <a:tr h="370840">
                <a:tc>
                  <a:txBody>
                    <a:bodyPr/>
                    <a:lstStyle/>
                    <a:p>
                      <a:r>
                        <a:rPr lang="en-GB" sz="1800" dirty="0">
                          <a:latin typeface="Arial" panose="020B0604020202020204" pitchFamily="34" charset="0"/>
                          <a:cs typeface="Arial" panose="020B0604020202020204" pitchFamily="34" charset="0"/>
                        </a:rPr>
                        <a:t>Organisation</a:t>
                      </a:r>
                    </a:p>
                  </a:txBody>
                  <a:tcPr/>
                </a:tc>
                <a:tc>
                  <a:txBody>
                    <a:bodyPr/>
                    <a:lstStyle/>
                    <a:p>
                      <a:r>
                        <a:rPr lang="en-GB" sz="1800" dirty="0">
                          <a:latin typeface="Arial" panose="020B0604020202020204" pitchFamily="34" charset="0"/>
                          <a:cs typeface="Arial" panose="020B0604020202020204" pitchFamily="34" charset="0"/>
                        </a:rPr>
                        <a:t>Email address</a:t>
                      </a:r>
                    </a:p>
                  </a:txBody>
                  <a:tcPr/>
                </a:tc>
                <a:extLst>
                  <a:ext uri="{0D108BD9-81ED-4DB2-BD59-A6C34878D82A}">
                    <a16:rowId xmlns:a16="http://schemas.microsoft.com/office/drawing/2014/main" val="3818906082"/>
                  </a:ext>
                </a:extLst>
              </a:tr>
              <a:tr h="370840">
                <a:tc>
                  <a:txBody>
                    <a:bodyPr/>
                    <a:lstStyle/>
                    <a:p>
                      <a:r>
                        <a:rPr lang="en-GB" sz="1800" dirty="0">
                          <a:latin typeface="Arial" panose="020B0604020202020204" pitchFamily="34" charset="0"/>
                          <a:cs typeface="Arial" panose="020B0604020202020204" pitchFamily="34" charset="0"/>
                        </a:rPr>
                        <a:t>Bracknell Forest Council Public Health</a:t>
                      </a:r>
                    </a:p>
                  </a:txBody>
                  <a:tcPr/>
                </a:tc>
                <a:tc>
                  <a:txBody>
                    <a:bodyPr/>
                    <a:lstStyle/>
                    <a:p>
                      <a:r>
                        <a:rPr lang="en-GB" sz="1800" dirty="0">
                          <a:latin typeface="Arial" panose="020B0604020202020204" pitchFamily="34" charset="0"/>
                          <a:cs typeface="Arial" panose="020B0604020202020204" pitchFamily="34" charset="0"/>
                          <a:hlinkClick r:id="" action="ppaction://noaction"/>
                        </a:rPr>
                        <a:t>Public.Health@bracknell-forest.gov.uk</a:t>
                      </a:r>
                    </a:p>
                  </a:txBody>
                  <a:tcPr/>
                </a:tc>
                <a:extLst>
                  <a:ext uri="{0D108BD9-81ED-4DB2-BD59-A6C34878D82A}">
                    <a16:rowId xmlns:a16="http://schemas.microsoft.com/office/drawing/2014/main" val="21806920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Royal Borough of Windsor and Maidenhead Council Public Health</a:t>
                      </a:r>
                    </a:p>
                  </a:txBody>
                  <a:tcPr/>
                </a:tc>
                <a:tc>
                  <a:txBody>
                    <a:bodyPr/>
                    <a:lstStyle/>
                    <a:p>
                      <a:r>
                        <a:rPr lang="en-GB" sz="1800" dirty="0">
                          <a:latin typeface="Arial" panose="020B0604020202020204" pitchFamily="34" charset="0"/>
                          <a:cs typeface="Arial" panose="020B0604020202020204" pitchFamily="34" charset="0"/>
                          <a:hlinkClick r:id="rId2"/>
                        </a:rPr>
                        <a:t>holli.dalgliesh@rbwm.gov.uk</a:t>
                      </a:r>
                      <a:r>
                        <a:rPr lang="en-GB" sz="1800" dirty="0">
                          <a:latin typeface="Arial" panose="020B0604020202020204" pitchFamily="34" charset="0"/>
                          <a:cs typeface="Arial" panose="020B0604020202020204" pitchFamily="34" charset="0"/>
                        </a:rPr>
                        <a:t> </a:t>
                      </a:r>
                    </a:p>
                    <a:p>
                      <a:r>
                        <a:rPr lang="en-GB" sz="1800" dirty="0">
                          <a:latin typeface="Arial" panose="020B0604020202020204" pitchFamily="34" charset="0"/>
                          <a:cs typeface="Arial" panose="020B0604020202020204" pitchFamily="34" charset="0"/>
                          <a:hlinkClick r:id="rId3"/>
                        </a:rPr>
                        <a:t>Sian.Smith@RBWM.gov.uk</a:t>
                      </a:r>
                      <a:r>
                        <a:rPr lang="en-GB"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42887817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Slough Borough Council Public Health</a:t>
                      </a:r>
                    </a:p>
                  </a:txBody>
                  <a:tcPr/>
                </a:tc>
                <a:tc>
                  <a:txBody>
                    <a:bodyPr/>
                    <a:lstStyle/>
                    <a:p>
                      <a:r>
                        <a:rPr lang="en-GB" sz="1800" dirty="0">
                          <a:latin typeface="Arial" panose="020B0604020202020204" pitchFamily="34" charset="0"/>
                          <a:cs typeface="Arial" panose="020B0604020202020204" pitchFamily="34" charset="0"/>
                          <a:hlinkClick r:id="rId4"/>
                        </a:rPr>
                        <a:t>timothy.howells@slough.gov.uk</a:t>
                      </a:r>
                      <a:r>
                        <a:rPr lang="en-GB"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17416989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Reading Borough Council Public Health</a:t>
                      </a:r>
                    </a:p>
                  </a:txBody>
                  <a:tcPr/>
                </a:tc>
                <a:tc>
                  <a:txBody>
                    <a:bodyPr/>
                    <a:lstStyle/>
                    <a:p>
                      <a:r>
                        <a:rPr lang="en-GB" sz="1800" dirty="0">
                          <a:latin typeface="Arial" panose="020B0604020202020204" pitchFamily="34" charset="0"/>
                          <a:cs typeface="Arial" panose="020B0604020202020204" pitchFamily="34" charset="0"/>
                          <a:hlinkClick r:id="rId5"/>
                        </a:rPr>
                        <a:t>wellbeing.service@reading.gov.uk</a:t>
                      </a:r>
                      <a:r>
                        <a:rPr lang="en-GB"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0243936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West Berkshire Council Public Health</a:t>
                      </a:r>
                    </a:p>
                  </a:txBody>
                  <a:tcPr/>
                </a:tc>
                <a:tc>
                  <a:txBody>
                    <a:bodyPr/>
                    <a:lstStyle/>
                    <a:p>
                      <a:r>
                        <a:rPr lang="en-GB" sz="1800" dirty="0">
                          <a:latin typeface="Arial" panose="020B0604020202020204" pitchFamily="34" charset="0"/>
                          <a:cs typeface="Arial" panose="020B0604020202020204" pitchFamily="34" charset="0"/>
                          <a:hlinkClick r:id="rId6"/>
                        </a:rPr>
                        <a:t>publichealthandwellbeing@westberks.gov.uk</a:t>
                      </a:r>
                      <a:r>
                        <a:rPr lang="en-GB"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8802506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Wokingham Borough Council Public Health</a:t>
                      </a:r>
                    </a:p>
                  </a:txBody>
                  <a:tcPr/>
                </a:tc>
                <a:tc>
                  <a:txBody>
                    <a:bodyPr/>
                    <a:lstStyle/>
                    <a:p>
                      <a:r>
                        <a:rPr lang="en-GB" sz="1800" dirty="0">
                          <a:latin typeface="Arial" panose="020B0604020202020204" pitchFamily="34" charset="0"/>
                          <a:cs typeface="Arial" panose="020B0604020202020204" pitchFamily="34" charset="0"/>
                          <a:hlinkClick r:id="rId7"/>
                        </a:rPr>
                        <a:t>public.health@wokingham.gov.uk</a:t>
                      </a:r>
                      <a:r>
                        <a:rPr lang="en-GB"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12985383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Shared Public Health Team for Berkshire</a:t>
                      </a:r>
                    </a:p>
                  </a:txBody>
                  <a:tcPr/>
                </a:tc>
                <a:tc>
                  <a:txBody>
                    <a:bodyPr/>
                    <a:lstStyle/>
                    <a:p>
                      <a:r>
                        <a:rPr lang="en-GB" sz="1800" dirty="0">
                          <a:latin typeface="Arial" panose="020B0604020202020204" pitchFamily="34" charset="0"/>
                          <a:cs typeface="Arial" panose="020B0604020202020204" pitchFamily="34" charset="0"/>
                          <a:hlinkClick r:id="rId8"/>
                        </a:rPr>
                        <a:t>Jonas.Thompson-McCormick@bracknell-forest.gov.uk</a:t>
                      </a:r>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hlinkClick r:id="rId9"/>
                        </a:rPr>
                        <a:t>BerkshirePublicHealth@bracknell-forest.gov.uk</a:t>
                      </a:r>
                      <a:r>
                        <a:rPr lang="en-GB"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254105318"/>
                  </a:ext>
                </a:extLst>
              </a:tr>
            </a:tbl>
          </a:graphicData>
        </a:graphic>
      </p:graphicFrame>
    </p:spTree>
    <p:extLst>
      <p:ext uri="{BB962C8B-B14F-4D97-AF65-F5344CB8AC3E}">
        <p14:creationId xmlns:p14="http://schemas.microsoft.com/office/powerpoint/2010/main" val="613576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F2F523-CAA2-47E4-810D-A7E59A3CECA2}"/>
              </a:ext>
            </a:extLst>
          </p:cNvPr>
          <p:cNvSpPr>
            <a:spLocks noGrp="1"/>
          </p:cNvSpPr>
          <p:nvPr>
            <p:ph type="title"/>
          </p:nvPr>
        </p:nvSpPr>
        <p:spPr>
          <a:xfrm>
            <a:off x="457200" y="2348880"/>
            <a:ext cx="8229600" cy="1143000"/>
          </a:xfrm>
        </p:spPr>
        <p:txBody>
          <a:bodyPr>
            <a:normAutofit fontScale="90000"/>
          </a:bodyPr>
          <a:lstStyle/>
          <a:p>
            <a:r>
              <a:rPr lang="en-GB" dirty="0">
                <a:latin typeface="Arial" panose="020B0604020202020204" pitchFamily="34" charset="0"/>
                <a:cs typeface="Arial" panose="020B0604020202020204" pitchFamily="34" charset="0"/>
              </a:rPr>
              <a:t>Why is cold weather planning important?</a:t>
            </a:r>
          </a:p>
        </p:txBody>
      </p:sp>
    </p:spTree>
    <p:extLst>
      <p:ext uri="{BB962C8B-B14F-4D97-AF65-F5344CB8AC3E}">
        <p14:creationId xmlns:p14="http://schemas.microsoft.com/office/powerpoint/2010/main" val="1583018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1D6CE-9D2D-4FDC-B4B3-3C2A0A0DFD4E}"/>
              </a:ext>
            </a:extLst>
          </p:cNvPr>
          <p:cNvSpPr>
            <a:spLocks noGrp="1"/>
          </p:cNvSpPr>
          <p:nvPr>
            <p:ph type="title"/>
          </p:nvPr>
        </p:nvSpPr>
        <p:spPr/>
        <p:txBody>
          <a:bodyPr>
            <a:noAutofit/>
          </a:bodyPr>
          <a:lstStyle/>
          <a:p>
            <a:r>
              <a:rPr lang="en-GB" sz="3200" dirty="0">
                <a:latin typeface="Arial" panose="020B0604020202020204" pitchFamily="34" charset="0"/>
                <a:cs typeface="Arial" panose="020B0604020202020204" pitchFamily="34" charset="0"/>
              </a:rPr>
              <a:t>How does cold weather affect the body?</a:t>
            </a:r>
          </a:p>
        </p:txBody>
      </p:sp>
      <p:sp>
        <p:nvSpPr>
          <p:cNvPr id="3" name="Content Placeholder 2">
            <a:extLst>
              <a:ext uri="{FF2B5EF4-FFF2-40B4-BE49-F238E27FC236}">
                <a16:creationId xmlns:a16="http://schemas.microsoft.com/office/drawing/2014/main" id="{39B99137-1699-4A7A-92DA-464D70749A76}"/>
              </a:ext>
            </a:extLst>
          </p:cNvPr>
          <p:cNvSpPr>
            <a:spLocks noGrp="1"/>
          </p:cNvSpPr>
          <p:nvPr>
            <p:ph idx="1"/>
          </p:nvPr>
        </p:nvSpPr>
        <p:spPr/>
        <p:txBody>
          <a:bodyPr>
            <a:normAutofit/>
          </a:bodyPr>
          <a:lstStyle/>
          <a:p>
            <a:pPr marL="0" indent="0">
              <a:buNone/>
            </a:pPr>
            <a:r>
              <a:rPr lang="en-GB" sz="2800" dirty="0">
                <a:latin typeface="Arial" panose="020B0604020202020204" pitchFamily="34" charset="0"/>
                <a:cs typeface="Arial" panose="020B0604020202020204" pitchFamily="34" charset="0"/>
              </a:rPr>
              <a:t>Exposure to cold temperatures has a range of physiological effects including:</a:t>
            </a:r>
          </a:p>
          <a:p>
            <a:pPr lvl="1">
              <a:buFont typeface="Arial" panose="020B0604020202020204" pitchFamily="34" charset="0"/>
              <a:buChar char="•"/>
            </a:pPr>
            <a:r>
              <a:rPr lang="en-GB" sz="2400" dirty="0">
                <a:latin typeface="Arial" panose="020B0604020202020204" pitchFamily="34" charset="0"/>
                <a:cs typeface="Arial" panose="020B0604020202020204" pitchFamily="34" charset="0"/>
              </a:rPr>
              <a:t>Increased blood pressure</a:t>
            </a:r>
          </a:p>
          <a:p>
            <a:pPr lvl="1">
              <a:buFont typeface="Arial" panose="020B0604020202020204" pitchFamily="34" charset="0"/>
              <a:buChar char="•"/>
            </a:pPr>
            <a:r>
              <a:rPr lang="en-GB" sz="2400" dirty="0">
                <a:latin typeface="Arial" panose="020B0604020202020204" pitchFamily="34" charset="0"/>
                <a:cs typeface="Arial" panose="020B0604020202020204" pitchFamily="34" charset="0"/>
              </a:rPr>
              <a:t>Increased risk of clotting</a:t>
            </a:r>
          </a:p>
          <a:p>
            <a:pPr lvl="1">
              <a:buFont typeface="Arial" panose="020B0604020202020204" pitchFamily="34" charset="0"/>
              <a:buChar char="•"/>
            </a:pPr>
            <a:r>
              <a:rPr lang="en-GB" sz="2400" dirty="0">
                <a:latin typeface="Arial" panose="020B0604020202020204" pitchFamily="34" charset="0"/>
                <a:cs typeface="Arial" panose="020B0604020202020204" pitchFamily="34" charset="0"/>
              </a:rPr>
              <a:t>Suppression of the immune system</a:t>
            </a:r>
          </a:p>
          <a:p>
            <a:pPr lvl="1">
              <a:buFont typeface="Arial" panose="020B0604020202020204" pitchFamily="34" charset="0"/>
              <a:buChar char="•"/>
            </a:pPr>
            <a:r>
              <a:rPr lang="en-GB" sz="2400" dirty="0">
                <a:latin typeface="Arial" panose="020B0604020202020204" pitchFamily="34" charset="0"/>
                <a:cs typeface="Arial" panose="020B0604020202020204" pitchFamily="34" charset="0"/>
              </a:rPr>
              <a:t>Diminished capacity of the lungs to fight off infection</a:t>
            </a:r>
          </a:p>
          <a:p>
            <a:pPr lvl="1">
              <a:buFont typeface="Arial" panose="020B0604020202020204" pitchFamily="34" charset="0"/>
              <a:buChar char="•"/>
            </a:pPr>
            <a:r>
              <a:rPr lang="en-GB" sz="2400" dirty="0">
                <a:latin typeface="Arial" panose="020B0604020202020204" pitchFamily="34" charset="0"/>
                <a:cs typeface="Arial" panose="020B0604020202020204" pitchFamily="34" charset="0"/>
              </a:rPr>
              <a:t>Increased airway constriction and mucus production in the lungs</a:t>
            </a:r>
          </a:p>
        </p:txBody>
      </p:sp>
    </p:spTree>
    <p:extLst>
      <p:ext uri="{BB962C8B-B14F-4D97-AF65-F5344CB8AC3E}">
        <p14:creationId xmlns:p14="http://schemas.microsoft.com/office/powerpoint/2010/main" val="15597416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F63EF6B112D24B8909134CA9124DFD" ma:contentTypeVersion="9" ma:contentTypeDescription="Create a new document." ma:contentTypeScope="" ma:versionID="d49136f4b2b1c130186469c38ed8c833">
  <xsd:schema xmlns:xsd="http://www.w3.org/2001/XMLSchema" xmlns:xs="http://www.w3.org/2001/XMLSchema" xmlns:p="http://schemas.microsoft.com/office/2006/metadata/properties" xmlns:ns3="90f89cd2-6b75-4b28-8ff3-58348a1926bf" targetNamespace="http://schemas.microsoft.com/office/2006/metadata/properties" ma:root="true" ma:fieldsID="cc2e57b784f4e860b158386b3f5b8ec5" ns3:_="">
    <xsd:import namespace="90f89cd2-6b75-4b28-8ff3-58348a1926b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f89cd2-6b75-4b28-8ff3-58348a1926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DB7901-395A-45C6-8E2C-71A24B76C2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f89cd2-6b75-4b28-8ff3-58348a1926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975CDA-DE13-4DEE-B46A-E701E49859C1}">
  <ds:schemaRefs>
    <ds:schemaRef ds:uri="http://schemas.microsoft.com/sharepoint/v3/contenttype/forms"/>
  </ds:schemaRefs>
</ds:datastoreItem>
</file>

<file path=customXml/itemProps3.xml><?xml version="1.0" encoding="utf-8"?>
<ds:datastoreItem xmlns:ds="http://schemas.openxmlformats.org/officeDocument/2006/customXml" ds:itemID="{0559221C-1F2A-4B3D-8E3F-F39125797B7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blank</Template>
  <TotalTime>1169</TotalTime>
  <Words>5555</Words>
  <Application>Microsoft Office PowerPoint</Application>
  <PresentationFormat>On-screen Show (4:3)</PresentationFormat>
  <Paragraphs>436</Paragraphs>
  <Slides>51</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Calibri</vt:lpstr>
      <vt:lpstr>Symbol</vt:lpstr>
      <vt:lpstr>Office Theme</vt:lpstr>
      <vt:lpstr>Berkshire cold weather preparedness and response during COVID-19: actions to prevent harm  For local authorities and partners                  November 2020  Content from the Cold weather plan for England and Health Matters resources: https://www.gov.uk/government/collections/cold-weather-plan-for-england https://www.gov.uk/government/publications/health-matters-cold-weather-and-covid-19/health-matters-cold-weather-and-covid-19</vt:lpstr>
      <vt:lpstr>Summary of key headlines and actions  This short video from Public Health England provides an overview of cold weather and COVID-19</vt:lpstr>
      <vt:lpstr>Key headlines (1)</vt:lpstr>
      <vt:lpstr>Key headlines (2)</vt:lpstr>
      <vt:lpstr>Key actions</vt:lpstr>
      <vt:lpstr>Contents</vt:lpstr>
      <vt:lpstr>Key contacts for public health advice in councils</vt:lpstr>
      <vt:lpstr>Why is cold weather planning important?</vt:lpstr>
      <vt:lpstr>How does cold weather affect the body?</vt:lpstr>
      <vt:lpstr>The direct and indirect health effects of cold weather</vt:lpstr>
      <vt:lpstr>Excess winter deaths</vt:lpstr>
      <vt:lpstr>What causes excess winter deaths? (1)</vt:lpstr>
      <vt:lpstr>What causes excess winter deaths? (2)</vt:lpstr>
      <vt:lpstr>Cold weather plan for England</vt:lpstr>
      <vt:lpstr>Cold weather alert service</vt:lpstr>
      <vt:lpstr>Cold weather and COVID-19</vt:lpstr>
      <vt:lpstr>Cold weather and COVID-19</vt:lpstr>
      <vt:lpstr>Potential interactions between cold weather and COVID-19 include:</vt:lpstr>
      <vt:lpstr>Certain groups of people are particularly vulnerable to cold weather. Many of these groups are also at greater risk of severe illness from COVID-19, as well as other winter illnesses such as flu </vt:lpstr>
      <vt:lpstr>Attitudes to accessing healthcare</vt:lpstr>
      <vt:lpstr>Cold homes and fuel poverty</vt:lpstr>
      <vt:lpstr>Cold homes and fuel poverty</vt:lpstr>
      <vt:lpstr>3 questions to assess fuel poverty</vt:lpstr>
      <vt:lpstr>Transmission of viruses within the home</vt:lpstr>
      <vt:lpstr>Reducing spread of COVID-19 in households</vt:lpstr>
      <vt:lpstr>Homelessness and rough sleeping</vt:lpstr>
      <vt:lpstr>Vulnerable people at home</vt:lpstr>
      <vt:lpstr>Action tables from the  Cold Weather Plan for England   Public Health England states the following action tables in the Cold Weather Plan for England should continue to be followed with some additional considerations to mitigate and manage the concurrent COVID-19 risks </vt:lpstr>
      <vt:lpstr>Key recommendations for all</vt:lpstr>
      <vt:lpstr>How local authorities can prevent cold-related harm</vt:lpstr>
      <vt:lpstr>Action table for commissioners of health and social care (all settings) and local authorities</vt:lpstr>
      <vt:lpstr>COVID-19: additional actions for commissioners of health and social care (all settings) and Public Health</vt:lpstr>
      <vt:lpstr>Continued</vt:lpstr>
      <vt:lpstr>Action table for provider organisations – health and social care (community services, hospitals, care homes, prisons)</vt:lpstr>
      <vt:lpstr>COVID-19: additional actions for provider organisations – health and social care staff in all settings (primary and community care, hospitals and care homes)</vt:lpstr>
      <vt:lpstr>Continued</vt:lpstr>
      <vt:lpstr>Action table for frontline staff – health and social care, voluntary and community sector (including care homes)</vt:lpstr>
      <vt:lpstr>Action table for GPs and practice staff</vt:lpstr>
      <vt:lpstr>Action table for voluntary and community sector (VCS)</vt:lpstr>
      <vt:lpstr>COVID-19: additional actions for voluntary and community sector</vt:lpstr>
      <vt:lpstr>Action table for individuals</vt:lpstr>
      <vt:lpstr>Key public health messages</vt:lpstr>
      <vt:lpstr>PowerPoint Presentation</vt:lpstr>
      <vt:lpstr>PowerPoint Presentation</vt:lpstr>
      <vt:lpstr>PowerPoint Presentation</vt:lpstr>
      <vt:lpstr>Recommended minimum indoor temperatures for homes in winter</vt:lpstr>
      <vt:lpstr>Guidance and resources</vt:lpstr>
      <vt:lpstr>Guidance and resources</vt:lpstr>
      <vt:lpstr>Guidance and resources</vt:lpstr>
      <vt:lpstr>Energy advice</vt:lpstr>
      <vt:lpstr>Benefits and payments related to cold homes and cold weather</vt:lpstr>
    </vt:vector>
  </TitlesOfParts>
  <Company>Bracknell Forest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Berkshire Cold Weather preparedness during COVID-19: actions to prevent harm  For local authorities and partners                November 2020  Content from the Heatwave Plan for England resources: https://www.gov.uk/government/publications/heatwave-plan-for-england </dc:title>
  <dc:creator>Jonas Thompson-McCormick</dc:creator>
  <cp:lastModifiedBy>Jonas Thompson-McCormick</cp:lastModifiedBy>
  <cp:revision>12</cp:revision>
  <dcterms:created xsi:type="dcterms:W3CDTF">2020-11-12T16:12:43Z</dcterms:created>
  <dcterms:modified xsi:type="dcterms:W3CDTF">2020-11-18T21:04:55Z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0x010100C8F63EF6B112D24B8909134CA9124DFD</vt:lpwstr>
  </property>
</Properties>
</file>