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7"/>
  </p:sldMasterIdLst>
  <p:notesMasterIdLst>
    <p:notesMasterId r:id="rId9"/>
  </p:notesMasterIdLst>
  <p:handoutMasterIdLst>
    <p:handoutMasterId r:id="rId10"/>
  </p:handoutMasterIdLst>
  <p:sldIdLst>
    <p:sldId id="259" r:id="rId8"/>
  </p:sldIdLst>
  <p:sldSz cx="6858000" cy="9144000" type="screen4x3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33CC33"/>
    <a:srgbClr val="969696"/>
    <a:srgbClr val="B2B2B2"/>
    <a:srgbClr val="C0C0C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4622" autoAdjust="0"/>
  </p:normalViewPr>
  <p:slideViewPr>
    <p:cSldViewPr>
      <p:cViewPr varScale="1">
        <p:scale>
          <a:sx n="83" d="100"/>
          <a:sy n="83" d="100"/>
        </p:scale>
        <p:origin x="337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5972A1A-1810-434F-A3CF-8BBCEFFED7BF}" type="datetimeFigureOut">
              <a:rPr lang="en-GB"/>
              <a:pPr>
                <a:defRPr/>
              </a:pPr>
              <a:t>14/12/2020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2EDB94-FAA7-419C-9201-A209AC5EF3E4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3078" name="hc"/>
          <p:cNvSpPr txBox="1">
            <a:spLocks noChangeArrowheads="1"/>
          </p:cNvSpPr>
          <p:nvPr/>
        </p:nvSpPr>
        <p:spPr bwMode="auto">
          <a:xfrm>
            <a:off x="0" y="0"/>
            <a:ext cx="6794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3079" name="fc"/>
          <p:cNvSpPr txBox="1">
            <a:spLocks noChangeArrowheads="1"/>
          </p:cNvSpPr>
          <p:nvPr/>
        </p:nvSpPr>
        <p:spPr bwMode="auto">
          <a:xfrm>
            <a:off x="0" y="9593580"/>
            <a:ext cx="6794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173199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3C09F57-5741-429D-806F-E346DCE17AE9}" type="datetimeFigureOut">
              <a:rPr lang="en-GB"/>
              <a:pPr>
                <a:defRPr/>
              </a:pPr>
              <a:t>14/12/2020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39950" y="1241425"/>
            <a:ext cx="25146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963"/>
            <a:ext cx="5435600" cy="39100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84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3458D9A-857E-4DB3-84E1-6AD533F7D32C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2056" name="hc"/>
          <p:cNvSpPr txBox="1">
            <a:spLocks noChangeArrowheads="1"/>
          </p:cNvSpPr>
          <p:nvPr/>
        </p:nvSpPr>
        <p:spPr bwMode="auto">
          <a:xfrm>
            <a:off x="0" y="0"/>
            <a:ext cx="6794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2057" name="fc"/>
          <p:cNvSpPr txBox="1">
            <a:spLocks noChangeArrowheads="1"/>
          </p:cNvSpPr>
          <p:nvPr/>
        </p:nvSpPr>
        <p:spPr bwMode="auto">
          <a:xfrm>
            <a:off x="0" y="9593580"/>
            <a:ext cx="6794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2384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3D4B986-7D42-4051-9D05-2190ABEDC9E3}" type="slidenum">
              <a:rPr lang="en-GB" altLang="en-US">
                <a:solidFill>
                  <a:srgbClr val="000000"/>
                </a:solidFill>
              </a:rPr>
              <a:pPr eaLnBrk="1" hangingPunct="1"/>
              <a:t>1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955794-77F9-4B3A-94AD-CC2EAC7870C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27594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51C3C7-3EDA-4875-BA52-2F8EB43834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1940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8668A9-2307-46AD-A8EC-0DB81B2DC7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014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1CCB5D-7CB6-44DC-A84F-A44ED68CDCC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066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4A55E0-86D9-4214-93FC-E96827E9C32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74881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EE627B-B5E8-4D1D-B199-19077CBA959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5669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9BC3B7-06B9-475D-B21A-5B47D568DA0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433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652EAC-D21E-4034-B56A-64C070CE509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1466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CEE804-FFD2-4858-BB50-3D0620316AE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8065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33699B-8DD5-4EB9-96FD-F828C46F71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6974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70F481-6B32-4D74-8AF8-89D0684B34D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5341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0B9AD4E-40E2-4808-9874-3EE34B0ABA31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031" name="hc"/>
          <p:cNvSpPr txBox="1">
            <a:spLocks noChangeArrowheads="1"/>
          </p:cNvSpPr>
          <p:nvPr userDrawn="1"/>
        </p:nvSpPr>
        <p:spPr bwMode="auto">
          <a:xfrm>
            <a:off x="0" y="0"/>
            <a:ext cx="6858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1032" name="fc"/>
          <p:cNvSpPr txBox="1">
            <a:spLocks noChangeArrowheads="1"/>
          </p:cNvSpPr>
          <p:nvPr userDrawn="1"/>
        </p:nvSpPr>
        <p:spPr bwMode="auto">
          <a:xfrm>
            <a:off x="0" y="8806180"/>
            <a:ext cx="6858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mtClean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ws-sites.ent.baesystems.com/sites/1706SHE/_layouts/DocIdRedir.aspx?ID=KMRUVN-3TV7-JAA-OB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1.jpe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067108"/>
              </p:ext>
            </p:extLst>
          </p:nvPr>
        </p:nvGraphicFramePr>
        <p:xfrm>
          <a:off x="188912" y="7193309"/>
          <a:ext cx="6480175" cy="1462732"/>
        </p:xfrm>
        <a:graphic>
          <a:graphicData uri="http://schemas.openxmlformats.org/drawingml/2006/table">
            <a:tbl>
              <a:tblPr/>
              <a:tblGrid>
                <a:gridCol w="287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10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4016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CROSS CHECK LIST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7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Check all </a:t>
                      </a:r>
                      <a:r>
                        <a:rPr kumimoji="0" lang="en-US" altLang="en-US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servery</a:t>
                      </a:r>
                      <a:r>
                        <a:rPr kumimoji="0" lang="en-US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heat lights have correct lamp type installed with visible CE markings.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Check all lamp stock have correct CE markings and no visible faults </a:t>
                      </a:r>
                      <a:r>
                        <a:rPr kumimoji="0" lang="en-US" altLang="en-US" sz="10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eg</a:t>
                      </a:r>
                      <a:r>
                        <a:rPr kumimoji="0" lang="en-US" altLang="en-US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cracks in the casing</a:t>
                      </a: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7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692" marB="4569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0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692" marB="4569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2532794"/>
                  </a:ext>
                </a:extLst>
              </a:tr>
            </a:tbl>
          </a:graphicData>
        </a:graphic>
      </p:graphicFrame>
      <p:sp>
        <p:nvSpPr>
          <p:cNvPr id="4098" name="Text Box 30"/>
          <p:cNvSpPr txBox="1">
            <a:spLocks noChangeArrowheads="1"/>
          </p:cNvSpPr>
          <p:nvPr/>
        </p:nvSpPr>
        <p:spPr bwMode="auto">
          <a:xfrm>
            <a:off x="115888" y="8783638"/>
            <a:ext cx="6481762" cy="3262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GB" altLang="en-US" sz="800" dirty="0">
                <a:solidFill>
                  <a:srgbClr val="000000"/>
                </a:solidFill>
              </a:rPr>
              <a:t>Issue Date</a:t>
            </a:r>
            <a:r>
              <a:rPr lang="en-GB" altLang="en-US" sz="800" dirty="0" smtClean="0">
                <a:solidFill>
                  <a:srgbClr val="000000"/>
                </a:solidFill>
              </a:rPr>
              <a:t>: 10/12/2020</a:t>
            </a:r>
            <a:endParaRPr lang="en-GB" altLang="en-US" sz="800" dirty="0">
              <a:solidFill>
                <a:srgbClr val="000000"/>
              </a:solidFill>
            </a:endParaRPr>
          </a:p>
          <a:p>
            <a:pPr eaLnBrk="1" hangingPunct="1">
              <a:lnSpc>
                <a:spcPct val="70000"/>
              </a:lnSpc>
              <a:spcBef>
                <a:spcPct val="10000"/>
              </a:spcBef>
              <a:buFontTx/>
              <a:buNone/>
            </a:pPr>
            <a:r>
              <a:rPr lang="en-GB" altLang="en-US" sz="800">
                <a:solidFill>
                  <a:srgbClr val="000000"/>
                </a:solidFill>
              </a:rPr>
              <a:t>Reference </a:t>
            </a:r>
            <a:r>
              <a:rPr lang="en-GB" altLang="en-US" sz="800" smtClean="0">
                <a:solidFill>
                  <a:srgbClr val="000000"/>
                </a:solidFill>
              </a:rPr>
              <a:t>Number </a:t>
            </a:r>
            <a:r>
              <a:rPr lang="en-GB" sz="800">
                <a:hlinkClick r:id="rId3"/>
              </a:rPr>
              <a:t>KMRUVN-3TV7-JAA-OB</a:t>
            </a:r>
            <a:r>
              <a:rPr lang="en-GB" altLang="en-US" sz="800" dirty="0">
                <a:solidFill>
                  <a:srgbClr val="000000"/>
                </a:solidFill>
              </a:rPr>
              <a:t>	 	Air Sector Red SHE Alert</a:t>
            </a:r>
            <a:r>
              <a:rPr lang="en-GB" altLang="en-US" sz="1200" dirty="0">
                <a:solidFill>
                  <a:srgbClr val="000000"/>
                </a:solidFill>
              </a:rPr>
              <a:t>	</a:t>
            </a:r>
          </a:p>
        </p:txBody>
      </p:sp>
      <p:pic>
        <p:nvPicPr>
          <p:cNvPr id="4099" name="Picture 31" descr="ANd9GcQYf5eSX_z9USJk3LgZGSFCgN-vySxJ9Bkc2A7f7EhURvODF_d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9320" y="7230168"/>
            <a:ext cx="2508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82" name="Rectangle 38"/>
          <p:cNvSpPr>
            <a:spLocks noChangeArrowheads="1"/>
          </p:cNvSpPr>
          <p:nvPr/>
        </p:nvSpPr>
        <p:spPr bwMode="auto">
          <a:xfrm>
            <a:off x="692150" y="-36513"/>
            <a:ext cx="5329238" cy="1655763"/>
          </a:xfrm>
          <a:prstGeom prst="rect">
            <a:avLst/>
          </a:prstGeom>
          <a:gradFill rotWithShape="1">
            <a:gsLst>
              <a:gs pos="0">
                <a:srgbClr val="CC0000">
                  <a:gamma/>
                  <a:tint val="0"/>
                  <a:invGamma/>
                  <a:alpha val="0"/>
                </a:srgbClr>
              </a:gs>
              <a:gs pos="50000">
                <a:srgbClr val="CC0000"/>
              </a:gs>
              <a:gs pos="100000">
                <a:srgbClr val="CC0000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GB" sz="1200">
              <a:solidFill>
                <a:srgbClr val="000000"/>
              </a:solidFill>
            </a:endParaRPr>
          </a:p>
        </p:txBody>
      </p:sp>
      <p:sp>
        <p:nvSpPr>
          <p:cNvPr id="4104" name="Line 40"/>
          <p:cNvSpPr>
            <a:spLocks noChangeShapeType="1"/>
          </p:cNvSpPr>
          <p:nvPr/>
        </p:nvSpPr>
        <p:spPr bwMode="auto">
          <a:xfrm>
            <a:off x="0" y="1619250"/>
            <a:ext cx="6858000" cy="0"/>
          </a:xfrm>
          <a:prstGeom prst="line">
            <a:avLst/>
          </a:prstGeom>
          <a:noFill/>
          <a:ln w="190500">
            <a:pattFill prst="wdUpDiag">
              <a:fgClr>
                <a:schemeClr val="tx1"/>
              </a:fgClr>
              <a:bgClr>
                <a:srgbClr val="FFFF66"/>
              </a:bgClr>
            </a:patt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05" name="Rectangle 41"/>
          <p:cNvSpPr>
            <a:spLocks noChangeArrowheads="1"/>
          </p:cNvSpPr>
          <p:nvPr/>
        </p:nvSpPr>
        <p:spPr bwMode="auto">
          <a:xfrm>
            <a:off x="549275" y="384175"/>
            <a:ext cx="5472113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rgbClr val="FFFFFF"/>
                </a:solidFill>
                <a:latin typeface="Arial Black" pitchFamily="34" charset="0"/>
              </a:rPr>
              <a:t>Air Sector</a:t>
            </a:r>
          </a:p>
          <a:p>
            <a:pPr algn="ctr"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n-GB" altLang="en-US">
                <a:solidFill>
                  <a:srgbClr val="FFFFFF"/>
                </a:solidFill>
                <a:latin typeface="Arial Black" pitchFamily="34" charset="0"/>
              </a:rPr>
              <a:t> SHE Alert</a:t>
            </a:r>
          </a:p>
        </p:txBody>
      </p:sp>
      <p:pic>
        <p:nvPicPr>
          <p:cNvPr id="4106" name="Picture 2" descr="red traffic ligh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89" y="107950"/>
            <a:ext cx="648816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4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7175" y="8783638"/>
            <a:ext cx="1368425" cy="24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Box 32"/>
          <p:cNvSpPr txBox="1">
            <a:spLocks noChangeArrowheads="1"/>
          </p:cNvSpPr>
          <p:nvPr/>
        </p:nvSpPr>
        <p:spPr bwMode="auto">
          <a:xfrm>
            <a:off x="188913" y="1757363"/>
            <a:ext cx="64801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b="1" dirty="0" smtClean="0"/>
              <a:t>Heat lamp under Catering Servery Counter</a:t>
            </a:r>
            <a:endParaRPr lang="en-GB" altLang="en-US" b="1" dirty="0"/>
          </a:p>
        </p:txBody>
      </p: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549275" y="2197423"/>
            <a:ext cx="2663825" cy="143827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" name="Rectangle 34"/>
          <p:cNvSpPr>
            <a:spLocks noChangeArrowheads="1"/>
          </p:cNvSpPr>
          <p:nvPr/>
        </p:nvSpPr>
        <p:spPr bwMode="auto">
          <a:xfrm>
            <a:off x="3644900" y="2197423"/>
            <a:ext cx="2663825" cy="1438275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" name="Text Box 35"/>
          <p:cNvSpPr txBox="1">
            <a:spLocks noChangeArrowheads="1"/>
          </p:cNvSpPr>
          <p:nvPr/>
        </p:nvSpPr>
        <p:spPr bwMode="auto">
          <a:xfrm>
            <a:off x="1196975" y="2483173"/>
            <a:ext cx="13684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2400" dirty="0">
                <a:solidFill>
                  <a:srgbClr val="969696"/>
                </a:solidFill>
              </a:rPr>
              <a:t>Insert Photo</a:t>
            </a:r>
          </a:p>
        </p:txBody>
      </p:sp>
      <p:sp>
        <p:nvSpPr>
          <p:cNvPr id="19" name="Text Box 36"/>
          <p:cNvSpPr txBox="1">
            <a:spLocks noChangeArrowheads="1"/>
          </p:cNvSpPr>
          <p:nvPr/>
        </p:nvSpPr>
        <p:spPr bwMode="auto">
          <a:xfrm>
            <a:off x="4221163" y="2483173"/>
            <a:ext cx="13684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altLang="en-US" sz="2400">
                <a:solidFill>
                  <a:srgbClr val="969696"/>
                </a:solidFill>
              </a:rPr>
              <a:t>Insert Photo</a:t>
            </a: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188912" y="6876256"/>
            <a:ext cx="591661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50000"/>
              </a:lnSpc>
              <a:spcAft>
                <a:spcPts val="300"/>
              </a:spcAft>
              <a:buFontTx/>
              <a:buNone/>
            </a:pPr>
            <a:r>
              <a:rPr lang="en-GB" altLang="en-US" sz="1000" b="1" dirty="0"/>
              <a:t>Authorised by: </a:t>
            </a:r>
            <a:r>
              <a:rPr lang="en-GB" altLang="en-US" sz="1000" b="1" dirty="0" smtClean="0"/>
              <a:t>Jon Yeoman,  Head </a:t>
            </a:r>
            <a:r>
              <a:rPr lang="en-GB" altLang="en-US" sz="1000" b="1" dirty="0"/>
              <a:t>of </a:t>
            </a:r>
            <a:r>
              <a:rPr lang="en-GB" altLang="en-US" sz="1000" b="1" dirty="0" smtClean="0"/>
              <a:t>SHE</a:t>
            </a:r>
            <a:endParaRPr lang="en-GB" altLang="en-US" sz="1000" b="1" dirty="0"/>
          </a:p>
        </p:txBody>
      </p:sp>
      <p:sp>
        <p:nvSpPr>
          <p:cNvPr id="6" name="Rectangle 5"/>
          <p:cNvSpPr/>
          <p:nvPr/>
        </p:nvSpPr>
        <p:spPr>
          <a:xfrm>
            <a:off x="188912" y="3707904"/>
            <a:ext cx="666908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400" dirty="0" smtClean="0"/>
              <a:t>An incident occurred when a heat lamp under the catering servery counter exploded over the food below. </a:t>
            </a:r>
          </a:p>
          <a:p>
            <a:pPr algn="just"/>
            <a:endParaRPr lang="en-GB" sz="1400" dirty="0" smtClean="0"/>
          </a:p>
          <a:p>
            <a:pPr algn="just"/>
            <a:r>
              <a:rPr lang="en-GB" sz="1400" dirty="0" smtClean="0"/>
              <a:t>The damaged lamp was confirmed to be the correct type which are designed not to explode scattering debris. Supplier advised this can happen if there is a flaw/fault with the quartz casing. The lamp concerned although the correct type did not have visible CE markings on the ends (see photo above).</a:t>
            </a:r>
          </a:p>
          <a:p>
            <a:pPr algn="just"/>
            <a:endParaRPr lang="en-GB" sz="1400" dirty="0" smtClean="0"/>
          </a:p>
          <a:p>
            <a:pPr algn="just"/>
            <a:r>
              <a:rPr lang="en-GB" sz="1400" dirty="0" smtClean="0"/>
              <a:t>All lamp fittings in the servery were checked for cracks and CE markings and were replaced where necessary (one with a crack was found on inspection).</a:t>
            </a:r>
          </a:p>
          <a:p>
            <a:pPr algn="just"/>
            <a:endParaRPr lang="en-GB" sz="1400" dirty="0" smtClean="0"/>
          </a:p>
          <a:p>
            <a:pPr algn="just"/>
            <a:r>
              <a:rPr lang="en-GB" sz="1400" dirty="0" smtClean="0"/>
              <a:t>Lamps in store were also checked for faults/CE Markings, the lamp </a:t>
            </a:r>
            <a:r>
              <a:rPr lang="en-GB" sz="1400" dirty="0"/>
              <a:t>supplier </a:t>
            </a:r>
            <a:r>
              <a:rPr lang="en-GB" sz="1400" dirty="0" smtClean="0"/>
              <a:t>was contacted </a:t>
            </a:r>
            <a:r>
              <a:rPr lang="en-GB" sz="1400" dirty="0"/>
              <a:t>regarding those supplied with No CE </a:t>
            </a:r>
            <a:r>
              <a:rPr lang="en-GB" sz="1400" dirty="0" smtClean="0"/>
              <a:t>marking.  Faulty stock was returned/replacement sent.</a:t>
            </a:r>
            <a:endParaRPr lang="en-GB" sz="1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20389" y="2208749"/>
            <a:ext cx="2700179" cy="144859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89154" y="2195737"/>
            <a:ext cx="2250870" cy="143996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1655" y="2195736"/>
            <a:ext cx="929333" cy="14401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spe:Receivers xmlns:spe="http://schemas.microsoft.com/sharepoint/events">
  <Receiver>
    <Name>Microsoft.Office.RecordsManagement.PolicyFeatures.ExpirationEventReceiver</Name>
    <Synchronization>Synchronous</Synchronization>
    <Type>10001</Type>
    <SequenceNumber>101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Assembly>Microsoft.Office.Policy, Version=14.0.0.0, Culture=neutral, PublicKeyToken=71e9bce111e9429c</Assembly>
    <Class>Microsoft.Office.RecordsManagement.Internal.UpdateExpireDate</Class>
    <Data/>
    <Filter/>
  </Receiver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Microsoft.Office.RecordsManagement.PolicyFeatures.ExpirationEventReceiver</Name>
    <Synchronization>Synchronous</Synchronization>
    <Type>10001</Type>
    <SequenceNumber>101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10001</Type>
    <SequenceNumber>101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Assembly>Microsoft.Office.Policy, Version=14.0.0.0,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Assembly>Microsoft.Office.Policy, Version=14.0.0.0, Culture=neutral, PublicKeyToken=71e9bce111e9429c</Assembly>
    <Class>Microsoft.Office.RecordsManagement.Internal.UpdateExpireDate</Class>
    <Data/>
    <Filter/>
  </Receiver>
</spe:Receivers>
</file>

<file path=customXml/item2.xml><?xml version="1.0" encoding="utf-8"?>
<?mso-contentType ?>
<p:Policy xmlns:p="office.server.policy" id="" local="true">
  <p:Name>NGFSBaseDocumentType</p:Name>
  <p:Description/>
  <p:Statement/>
  <p:PolicyItems/>
</p:Policy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LongProperties xmlns="http://schemas.microsoft.com/office/2006/metadata/longProperties">
  <LongProp xmlns="" name="TaxCatchAll"><![CDATA[1101;#safety alerts;#641;#Safety Alerts|d9ae214b-68a1-4bbd-9be3-df39f0996fa4;#64;#Yes|d19fbebc-31f3-4259-803b-e81b75f96da2;#85;#Comms|6e8c080e-6d26-4937-a47c-fd8187ce0e4c;#10;#All|a8fed12b-30e9-42e2-b7e3-7b437a8f828d;#9;#SHE|9d5525b0-a6b9-4945-a8fb-e7736f5f4e4f;#1561;#Air|f2164269-241f-4944-8c24-65d558d7cf7c;#1;#5.6 Manage Business Environment|040b57b6-8dea-4947-98c0-7c71fe21ba43]]></LongProp>
</LongProperti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ovMarking xmlns="13424621-6603-4f91-b0a4-3af9b9af6033">NOT APPLICABLE</GovMarking>
    <ExportControlled2 xmlns="894ab266-73e9-460d-8fb1-e32395fb6d14">NO</ExportControlled2>
    <ib263e7fe1684e67817ea1389974452e xmlns="894ab266-73e9-460d-8fb1-e32395fb6d14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All</TermName>
          <TermId xmlns="http://schemas.microsoft.com/office/infopath/2007/PartnerControls">a8fed12b-30e9-42e2-b7e3-7b437a8f828d</TermId>
        </TermInfo>
      </Terms>
    </ib263e7fe1684e67817ea1389974452e>
    <le3f63ceb4704835b2e358e29664e4b1 xmlns="894ab266-73e9-460d-8fb1-e32395fb6d14">
      <Terms xmlns="http://schemas.microsoft.com/office/infopath/2007/PartnerControls">
        <TermInfo xmlns="http://schemas.microsoft.com/office/infopath/2007/PartnerControls">
          <TermName xmlns="http://schemas.microsoft.com/office/infopath/2007/PartnerControls">Safety Alerts</TermName>
          <TermId xmlns="http://schemas.microsoft.com/office/infopath/2007/PartnerControls">d9ae214b-68a1-4bbd-9be3-df39f0996fa4</TermId>
        </TermInfo>
      </Terms>
    </le3f63ceb4704835b2e358e29664e4b1>
    <IconOverlay xmlns="http://schemas.microsoft.com/sharepoint/v4" xsi:nil="true"/>
    <gc896dacd8054b8495bf9b1f585700a7 xmlns="894ab266-73e9-460d-8fb1-e32395fb6d14">
      <Terms xmlns="http://schemas.microsoft.com/office/infopath/2007/PartnerControls">
        <TermInfo xmlns="http://schemas.microsoft.com/office/infopath/2007/PartnerControls">
          <TermName xmlns="http://schemas.microsoft.com/office/infopath/2007/PartnerControls">Air</TermName>
          <TermId xmlns="http://schemas.microsoft.com/office/infopath/2007/PartnerControls">f2164269-241f-4944-8c24-65d558d7cf7c</TermId>
        </TermInfo>
      </Terms>
    </gc896dacd8054b8495bf9b1f585700a7>
    <p939c58f510d4c8a9bd5a16a7264abfd xmlns="894ab266-73e9-460d-8fb1-e32395fb6d14">
      <Terms xmlns="http://schemas.microsoft.com/office/infopath/2007/PartnerControls">
        <TermInfo xmlns="http://schemas.microsoft.com/office/infopath/2007/PartnerControls">
          <TermName xmlns="http://schemas.microsoft.com/office/infopath/2007/PartnerControls">Yes</TermName>
          <TermId xmlns="http://schemas.microsoft.com/office/infopath/2007/PartnerControls">d19fbebc-31f3-4259-803b-e81b75f96da2</TermId>
        </TermInfo>
      </Terms>
    </p939c58f510d4c8a9bd5a16a7264abfd>
    <m042eb4f00404ef4ad494b6f7f84956a xmlns="894ab266-73e9-460d-8fb1-e32395fb6d14">
      <Terms xmlns="http://schemas.microsoft.com/office/infopath/2007/PartnerControls">
        <TermInfo xmlns="http://schemas.microsoft.com/office/infopath/2007/PartnerControls">
          <TermName xmlns="http://schemas.microsoft.com/office/infopath/2007/PartnerControls">5.6 Manage Business Environment</TermName>
          <TermId xmlns="http://schemas.microsoft.com/office/infopath/2007/PartnerControls">040b57b6-8dea-4947-98c0-7c71fe21ba43</TermId>
        </TermInfo>
      </Terms>
    </m042eb4f00404ef4ad494b6f7f84956a>
    <i16f3c0a63fd4f2aaf069257a49c64a5 xmlns="894ab266-73e9-460d-8fb1-e32395fb6d14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Comms</TermName>
          <TermId xmlns="http://schemas.microsoft.com/office/infopath/2007/PartnerControls">6e8c080e-6d26-4937-a47c-fd8187ce0e4c</TermId>
        </TermInfo>
        <TermInfo xmlns="http://schemas.microsoft.com/office/infopath/2007/PartnerControls">
          <TermName xmlns="http://schemas.microsoft.com/office/infopath/2007/PartnerControls">SHE</TermName>
          <TermId xmlns="http://schemas.microsoft.com/office/infopath/2007/PartnerControls">9d5525b0-a6b9-4945-a8fb-e7736f5f4e4f</TermId>
        </TermInfo>
      </Terms>
    </i16f3c0a63fd4f2aaf069257a49c64a5>
    <BusinessContentOwner2 xmlns="894ab266-73e9-460d-8fb1-e32395fb6d14">SHE</BusinessContentOwner2>
    <CompanyClassification2 xmlns="894ab266-73e9-460d-8fb1-e32395fb6d14">Handle as NO COMPANY MARKING</CompanyClassification2>
    <TaxCatchAll xmlns="13424621-6603-4f91-b0a4-3af9b9af6033">
      <Value>1561</Value>
      <Value>64</Value>
      <Value>85</Value>
      <Value>641</Value>
      <Value>10</Value>
      <Value>1</Value>
      <Value>9</Value>
    </TaxCatchAll>
    <GovernmentClassification2 xmlns="894ab266-73e9-460d-8fb1-e32395fb6d14">NOT PROTECTIVELY MARKED</GovernmentClassification2>
    <ECJurisdiction xmlns="13424621-6603-4f91-b0a4-3af9b9af6033">NOT EXPORT CONTROLLED - UK / US / OTHER LOCAL</ECJurisdiction>
    <TaxKeywordTaxHTField xmlns="13424621-6603-4f91-b0a4-3af9b9af6033">
      <Terms xmlns="http://schemas.microsoft.com/office/infopath/2007/PartnerControls"/>
    </TaxKeywordTaxHTField>
    <RecordDeclaredFlag xmlns="894ab266-73e9-460d-8fb1-e32395fb6d14">false</RecordDeclaredFlag>
    <_dlc_DocId xmlns="13424621-6603-4f91-b0a4-3af9b9af6033">KMRUVN-3TV7-JAA-OB</_dlc_DocId>
    <_dlc_DocIdUrl xmlns="13424621-6603-4f91-b0a4-3af9b9af6033">
      <Url>http://ws-sites.ent.baesystems.com/sites/1706SHE/_layouts/DocIdRedir.aspx?ID=KMRUVN-3TV7-JAA-OB</Url>
      <Description>KMRUVN-3TV7-JAA-OB</Description>
    </_dlc_DocIdUrl>
  </documentManagement>
</p:properties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NGFSBaseDocumentType" ma:contentTypeID="0x010100C773E7E7DA4C42818A59608D9F2555FC00E863C1CAD7E82743AC069C6C680F493A" ma:contentTypeVersion="49" ma:contentTypeDescription="" ma:contentTypeScope="" ma:versionID="d2e4c34edebac3b5bbec805a336bd1d2">
  <xsd:schema xmlns:xsd="http://www.w3.org/2001/XMLSchema" xmlns:xs="http://www.w3.org/2001/XMLSchema" xmlns:p="http://schemas.microsoft.com/office/2006/metadata/properties" xmlns:ns1="http://schemas.microsoft.com/sharepoint/v3" xmlns:ns2="894ab266-73e9-460d-8fb1-e32395fb6d14" xmlns:ns3="13424621-6603-4f91-b0a4-3af9b9af6033" xmlns:ns5="http://schemas.microsoft.com/sharepoint/v4" targetNamespace="http://schemas.microsoft.com/office/2006/metadata/properties" ma:root="true" ma:fieldsID="fa92c1aefc0f452b581e65ba085c8ab5" ns1:_="" ns2:_="" ns3:_="" ns5:_="">
    <xsd:import namespace="http://schemas.microsoft.com/sharepoint/v3"/>
    <xsd:import namespace="894ab266-73e9-460d-8fb1-e32395fb6d14"/>
    <xsd:import namespace="13424621-6603-4f91-b0a4-3af9b9af6033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BusinessContentOwner2"/>
                <xsd:element ref="ns2:CompanyClassification2"/>
                <xsd:element ref="ns2:GovernmentClassification2" minOccurs="0"/>
                <xsd:element ref="ns3:GovMarking"/>
                <xsd:element ref="ns2:ExportControlled2"/>
                <xsd:element ref="ns3:ECJurisdiction"/>
                <xsd:element ref="ns3:TaxCatchAllLabel" minOccurs="0"/>
                <xsd:element ref="ns1:Author" minOccurs="0"/>
                <xsd:element ref="ns2:gc896dacd8054b8495bf9b1f585700a7" minOccurs="0"/>
                <xsd:element ref="ns3:TaxCatchAll" minOccurs="0"/>
                <xsd:element ref="ns2:ib263e7fe1684e67817ea1389974452e" minOccurs="0"/>
                <xsd:element ref="ns2:le3f63ceb4704835b2e358e29664e4b1" minOccurs="0"/>
                <xsd:element ref="ns3:_dlc_DocId" minOccurs="0"/>
                <xsd:element ref="ns2:i16f3c0a63fd4f2aaf069257a49c64a5" minOccurs="0"/>
                <xsd:element ref="ns3:_dlc_DocIdUrl" minOccurs="0"/>
                <xsd:element ref="ns2:p939c58f510d4c8a9bd5a16a7264abfd" minOccurs="0"/>
                <xsd:element ref="ns3:_dlc_DocIdPersistId" minOccurs="0"/>
                <xsd:element ref="ns2:m042eb4f00404ef4ad494b6f7f84956a" minOccurs="0"/>
                <xsd:element ref="ns3:TaxKeywordTaxHTField" minOccurs="0"/>
                <xsd:element ref="ns1:_dlc_Exempt" minOccurs="0"/>
                <xsd:element ref="ns1:_dlc_ExpireDateSaved" minOccurs="0"/>
                <xsd:element ref="ns1:_dlc_ExpireDate" minOccurs="0"/>
                <xsd:element ref="ns2:RecordDeclaredFlag" minOccurs="0"/>
                <xsd:element ref="ns5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Author" ma:index="19" nillable="true" ma:displayName="Created By" ma:indexed="true" ma:list="UserInfo" ma:internalName="Author" ma:readOnly="true" ma:showField="Titl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dlc_Exempt" ma:index="36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37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38" nillable="true" ma:displayName="Expiration Date" ma:description="" ma:hidden="true" ma:indexed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4ab266-73e9-460d-8fb1-e32395fb6d14" elementFormDefault="qualified">
    <xsd:import namespace="http://schemas.microsoft.com/office/2006/documentManagement/types"/>
    <xsd:import namespace="http://schemas.microsoft.com/office/infopath/2007/PartnerControls"/>
    <xsd:element name="BusinessContentOwner2" ma:index="2" ma:displayName="Content Owner" ma:default="SHE" ma:description="" ma:internalName="BusinessContentOwner2">
      <xsd:simpleType>
        <xsd:restriction base="dms:Choice">
          <xsd:enumeration value="SHE"/>
        </xsd:restriction>
      </xsd:simpleType>
    </xsd:element>
    <xsd:element name="CompanyClassification2" ma:index="3" ma:displayName="Company Marking/Handling Requirement." ma:default="" ma:description="" ma:internalName="CompanyClassification2">
      <xsd:simpleType>
        <xsd:restriction base="dms:Choice">
          <xsd:enumeration value="Handle as NO COMPANY MARKING"/>
          <xsd:enumeration value="NO COMPANY MARKING"/>
          <xsd:enumeration value="Handle as BAE SYSTEMS PROPRIETARY"/>
          <xsd:enumeration value="BAE SYSTEMS PROPRIETARY"/>
          <xsd:enumeration value="Handle as BAE SYSTEMS SENSITIVE"/>
          <xsd:enumeration value="BAE SYSTEMS SENSITIVE"/>
        </xsd:restriction>
      </xsd:simpleType>
    </xsd:element>
    <xsd:element name="GovernmentClassification2" ma:index="4" nillable="true" ma:displayName="Legacy Security Marking" ma:default="" ma:description="" ma:internalName="GovernmentClassification2">
      <xsd:simpleType>
        <xsd:restriction base="dms:Choice">
          <xsd:enumeration value="NOT PROTECTIVELY MARKED"/>
        </xsd:restriction>
      </xsd:simpleType>
    </xsd:element>
    <xsd:element name="ExportControlled2" ma:index="6" ma:displayName="Export Controlled." ma:default="" ma:description="" ma:internalName="ExportControlled2">
      <xsd:simpleType>
        <xsd:restriction base="dms:Choice">
          <xsd:enumeration value="NO"/>
        </xsd:restriction>
      </xsd:simpleType>
    </xsd:element>
    <xsd:element name="gc896dacd8054b8495bf9b1f585700a7" ma:index="23" ma:taxonomy="true" ma:internalName="gc896dacd8054b8495bf9b1f585700a7" ma:taxonomyFieldName="Business_x0020_Area" ma:displayName="Business Area" ma:default="" ma:fieldId="{0c896dac-d805-4b84-95bf-9b1f585700a7}" ma:taxonomyMulti="true" ma:sspId="a7c8802d-1c6e-4b9c-a9a0-e6f4eab55ae2" ma:termSetId="e92ddd24-ce9e-43b9-bd4d-de93365c626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b263e7fe1684e67817ea1389974452e" ma:index="25" ma:taxonomy="true" ma:internalName="ib263e7fe1684e67817ea1389974452e" ma:taxonomyFieldName="Site" ma:displayName="Site" ma:default="" ma:fieldId="{2b263e7f-e168-4e67-817e-a1389974452e}" ma:taxonomyMulti="true" ma:sspId="a7c8802d-1c6e-4b9c-a9a0-e6f4eab55ae2" ma:termSetId="cc2f11bf-ad2b-4cf1-8cc9-5ce4bccd6ef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e3f63ceb4704835b2e358e29664e4b1" ma:index="27" ma:taxonomy="true" ma:internalName="le3f63ceb4704835b2e358e29664e4b1" ma:taxonomyFieldName="Activities" ma:displayName="Activities" ma:default="" ma:fieldId="{5e3f63ce-b470-4835-b2e3-58e29664e4b1}" ma:taxonomyMulti="true" ma:sspId="a7c8802d-1c6e-4b9c-a9a0-e6f4eab55ae2" ma:termSetId="e9577be5-603a-4ac7-b177-2f3eca4f3cd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16f3c0a63fd4f2aaf069257a49c64a5" ma:index="29" ma:taxonomy="true" ma:internalName="i16f3c0a63fd4f2aaf069257a49c64a5" ma:taxonomyFieldName="Topic" ma:displayName="Topic" ma:default="" ma:fieldId="{216f3c0a-63fd-4f2a-af06-9257a49c64a5}" ma:taxonomyMulti="true" ma:sspId="a7c8802d-1c6e-4b9c-a9a0-e6f4eab55ae2" ma:termSetId="b089f838-b615-401e-a21e-4e5bd43212d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939c58f510d4c8a9bd5a16a7264abfd" ma:index="31" nillable="true" ma:taxonomy="true" ma:internalName="p939c58f510d4c8a9bd5a16a7264abfd" ma:taxonomyFieldName="Potential_x0020_Record" ma:displayName="Potential Record" ma:default="2;#No|a5e1d290-8973-40b0-a4b5-3b457ed52599" ma:fieldId="{9939c58f-510d-4c8a-9bd5-a16a7264abfd}" ma:sspId="a7c8802d-1c6e-4b9c-a9a0-e6f4eab55ae2" ma:termSetId="da8f16a0-ba65-43ae-b9fb-86e1fc6f56d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042eb4f00404ef4ad494b6f7f84956a" ma:index="33" nillable="true" ma:taxonomy="true" ma:internalName="m042eb4f00404ef4ad494b6f7f84956a" ma:taxonomyFieldName="BCS" ma:displayName="BCS" ma:default="1;#5.6 Manage Business Environment|040b57b6-8dea-4947-98c0-7c71fe21ba43" ma:fieldId="{6042eb4f-0040-4ef4-ad49-4b6f7f84956a}" ma:sspId="a7c8802d-1c6e-4b9c-a9a0-e6f4eab55ae2" ma:termSetId="00bda7c5-6d30-49c7-b56e-e73d090afb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cordDeclaredFlag" ma:index="39" nillable="true" ma:displayName="Record Declared" ma:default="0" ma:description="" ma:hidden="true" ma:internalName="RecordDeclaredFlag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424621-6603-4f91-b0a4-3af9b9af6033" elementFormDefault="qualified">
    <xsd:import namespace="http://schemas.microsoft.com/office/2006/documentManagement/types"/>
    <xsd:import namespace="http://schemas.microsoft.com/office/infopath/2007/PartnerControls"/>
    <xsd:element name="GovMarking" ma:index="5" ma:displayName="Government Marking." ma:default="" ma:internalName="GovMarking">
      <xsd:simpleType>
        <xsd:restriction base="dms:Choice">
          <xsd:enumeration value="NOT APPLICABLE"/>
        </xsd:restriction>
      </xsd:simpleType>
    </xsd:element>
    <xsd:element name="ECJurisdiction" ma:index="7" ma:displayName="Export Control Jurisdiction" ma:default="" ma:internalName="ECJurisdiction">
      <xsd:simpleType>
        <xsd:restriction base="dms:Choice">
          <xsd:enumeration value="NOT EXPORT CONTROLLED - UK / US / OTHER LOCAL"/>
        </xsd:restriction>
      </xsd:simpleType>
    </xsd:element>
    <xsd:element name="TaxCatchAllLabel" ma:index="15" nillable="true" ma:displayName="Taxonomy Catch All Column1" ma:description="" ma:hidden="true" ma:list="{da319db4-a7db-42ac-923d-c66cece2e8fc}" ma:internalName="TaxCatchAllLabel" ma:readOnly="true" ma:showField="CatchAllDataLabel" ma:web="13424621-6603-4f91-b0a4-3af9b9af60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description="" ma:hidden="true" ma:list="{da319db4-a7db-42ac-923d-c66cece2e8fc}" ma:internalName="TaxCatchAll" ma:showField="CatchAllData" ma:web="13424621-6603-4f91-b0a4-3af9b9af60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2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3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KeywordTaxHTField" ma:index="34" nillable="true" ma:taxonomy="true" ma:internalName="TaxKeywordTaxHTField" ma:taxonomyFieldName="TaxKeyword" ma:displayName="Enterprise Keywords" ma:fieldId="{23f27201-bee3-471e-b2e7-b64fd8b7ca38}" ma:taxonomyMulti="true" ma:sspId="a7c8802d-1c6e-4b9c-a9a0-e6f4eab55ae2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42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14" ma:displayName="Author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1" ma:displayName="Title"/>
        <xsd:element ref="dc:subject" minOccurs="0" maxOccurs="1"/>
        <xsd:element ref="dc:description" minOccurs="0" maxOccurs="1" ma:index="43" ma:displayName="Comments"/>
        <xsd:element name="keywords" minOccurs="0" maxOccurs="1" type="xsd:string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0D67CC-849B-4830-9A7D-BF5D4B8EDD16}"/>
</file>

<file path=customXml/itemProps2.xml><?xml version="1.0" encoding="utf-8"?>
<ds:datastoreItem xmlns:ds="http://schemas.openxmlformats.org/officeDocument/2006/customXml" ds:itemID="{01FC9348-EF26-44AE-A23E-B4552F4B5948}"/>
</file>

<file path=customXml/itemProps3.xml><?xml version="1.0" encoding="utf-8"?>
<ds:datastoreItem xmlns:ds="http://schemas.openxmlformats.org/officeDocument/2006/customXml" ds:itemID="{3C7759A7-F1B6-4799-B45F-515DB75FD708}"/>
</file>

<file path=customXml/itemProps4.xml><?xml version="1.0" encoding="utf-8"?>
<ds:datastoreItem xmlns:ds="http://schemas.openxmlformats.org/officeDocument/2006/customXml" ds:itemID="{07519E61-B003-4376-A238-1D596BD3A358}"/>
</file>

<file path=customXml/itemProps5.xml><?xml version="1.0" encoding="utf-8"?>
<ds:datastoreItem xmlns:ds="http://schemas.openxmlformats.org/officeDocument/2006/customXml" ds:itemID="{191505A5-1905-4F26-86C1-723C9117B382}"/>
</file>

<file path=customXml/itemProps6.xml><?xml version="1.0" encoding="utf-8"?>
<ds:datastoreItem xmlns:ds="http://schemas.openxmlformats.org/officeDocument/2006/customXml" ds:itemID="{134FD217-2914-4BAA-A2B2-D12F0D0C6909}"/>
</file>

<file path=docProps/app.xml><?xml version="1.0" encoding="utf-8"?>
<Properties xmlns="http://schemas.openxmlformats.org/officeDocument/2006/extended-properties" xmlns:vt="http://schemas.openxmlformats.org/officeDocument/2006/docPropsVTypes">
  <TotalTime>1266</TotalTime>
  <Words>210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1_Default Design</vt:lpstr>
      <vt:lpstr>PowerPoint Presentation</vt:lpstr>
    </vt:vector>
  </TitlesOfParts>
  <Company>BAE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Brough_Site_Servery_Lamp_safety_alert</dc:title>
  <dc:creator>John Prictor</dc:creator>
  <cp:keywords/>
  <dc:description/>
  <cp:lastModifiedBy>Clemson-Heath, Jacqui (UK)</cp:lastModifiedBy>
  <cp:revision>114</cp:revision>
  <dcterms:created xsi:type="dcterms:W3CDTF">2011-08-09T16:01:05Z</dcterms:created>
  <dcterms:modified xsi:type="dcterms:W3CDTF">2020-12-14T07:55:39Z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939c58f510d4c8a9bd5a16a7264abfd">
    <vt:lpwstr>Yes|d19fbebc-31f3-4259-803b-e81b75f96da2</vt:lpwstr>
  </property>
  <property fmtid="{D5CDD505-2E9C-101B-9397-08002B2CF9AE}" pid="3" name="TaxCatchAll">
    <vt:lpwstr>1101;#safety alerts;#641;#Safety Alerts|d9ae214b-68a1-4bbd-9be3-df39f0996fa4;#64;#Yes|d19fbebc-31f3-4259-803b-e81b75f96da2;#85;#Comms|6e8c080e-6d26-4937-a47c-fd8187ce0e4c;#10;#All|a8fed12b-30e9-42e2-b7e3-7b437a8f828d;#9;#SHE|9d5525b0-a6b9-4945-a8fb-e7736f</vt:lpwstr>
  </property>
  <property fmtid="{D5CDD505-2E9C-101B-9397-08002B2CF9AE}" pid="4" name="m042eb4f00404ef4ad494b6f7f84956a">
    <vt:lpwstr>5.6 Manage Business Environment|040b57b6-8dea-4947-98c0-7c71fe21ba43</vt:lpwstr>
  </property>
  <property fmtid="{D5CDD505-2E9C-101B-9397-08002B2CF9AE}" pid="5" name="ItemRetentionFormula">
    <vt:lpwstr/>
  </property>
  <property fmtid="{D5CDD505-2E9C-101B-9397-08002B2CF9AE}" pid="6" name="_dlc_policyId">
    <vt:lpwstr/>
  </property>
  <property fmtid="{D5CDD505-2E9C-101B-9397-08002B2CF9AE}" pid="7" name="_dlc_DocId">
    <vt:lpwstr>K2WXMG-A79Z-7ZN-JM</vt:lpwstr>
  </property>
  <property fmtid="{D5CDD505-2E9C-101B-9397-08002B2CF9AE}" pid="8" name="_dlc_DocIdItemGuid">
    <vt:lpwstr>4904ae71-46cd-40f0-8fab-d1ee02274a34</vt:lpwstr>
  </property>
  <property fmtid="{D5CDD505-2E9C-101B-9397-08002B2CF9AE}" pid="9" name="_dlc_DocIdUrl">
    <vt:lpwstr>http://ws-sites.ent.baesystems.com/sites/1706SHE/_layouts/DocIdRedir.aspx?ID=K2WXMG-A79Z-7ZN-JM, K2WXMG-A79Z-7ZN-JM</vt:lpwstr>
  </property>
  <property fmtid="{D5CDD505-2E9C-101B-9397-08002B2CF9AE}" pid="10" name="TaxKeywordTaxHTField">
    <vt:lpwstr>safety alerts|1aedbe01-97e2-4f0a-9ba6-910ea6dde056</vt:lpwstr>
  </property>
  <property fmtid="{D5CDD505-2E9C-101B-9397-08002B2CF9AE}" pid="11" name="TaxKeyword">
    <vt:lpwstr/>
  </property>
  <property fmtid="{D5CDD505-2E9C-101B-9397-08002B2CF9AE}" pid="12" name="i16f3c0a63fd4f2aaf069257a49c64a5">
    <vt:lpwstr>Comms|6e8c080e-6d26-4937-a47c-fd8187ce0e4c;SHE|9d5525b0-a6b9-4945-a8fb-e7736f5f4e4f</vt:lpwstr>
  </property>
  <property fmtid="{D5CDD505-2E9C-101B-9397-08002B2CF9AE}" pid="13" name="Topic">
    <vt:lpwstr>85;#Comms|6e8c080e-6d26-4937-a47c-fd8187ce0e4c;#9;#SHE|9d5525b0-a6b9-4945-a8fb-e7736f5f4e4f</vt:lpwstr>
  </property>
  <property fmtid="{D5CDD505-2E9C-101B-9397-08002B2CF9AE}" pid="14" name="Activities">
    <vt:lpwstr>641;#Safety Alerts|d9ae214b-68a1-4bbd-9be3-df39f0996fa4</vt:lpwstr>
  </property>
  <property fmtid="{D5CDD505-2E9C-101B-9397-08002B2CF9AE}" pid="15" name="GovernmentClassification2">
    <vt:lpwstr>NOT PROTECTIVELY MARKED</vt:lpwstr>
  </property>
  <property fmtid="{D5CDD505-2E9C-101B-9397-08002B2CF9AE}" pid="16" name="CompanyClassification2">
    <vt:lpwstr>UNCONTROLLED</vt:lpwstr>
  </property>
  <property fmtid="{D5CDD505-2E9C-101B-9397-08002B2CF9AE}" pid="17" name="BCS">
    <vt:lpwstr>1;#5.6 Manage Business Environment|040b57b6-8dea-4947-98c0-7c71fe21ba43</vt:lpwstr>
  </property>
  <property fmtid="{D5CDD505-2E9C-101B-9397-08002B2CF9AE}" pid="18" name="Potential Record">
    <vt:lpwstr>64;#Yes|d19fbebc-31f3-4259-803b-e81b75f96da2</vt:lpwstr>
  </property>
  <property fmtid="{D5CDD505-2E9C-101B-9397-08002B2CF9AE}" pid="19" name="ExportControlled2">
    <vt:lpwstr>NO</vt:lpwstr>
  </property>
  <property fmtid="{D5CDD505-2E9C-101B-9397-08002B2CF9AE}" pid="20" name="BusinessContentOwner2">
    <vt:lpwstr>SHE</vt:lpwstr>
  </property>
  <property fmtid="{D5CDD505-2E9C-101B-9397-08002B2CF9AE}" pid="21" name="gc896dacd8054b8495bf9b1f585700a7">
    <vt:lpwstr>Air|f2164269-241f-4944-8c24-65d558d7cf7c</vt:lpwstr>
  </property>
  <property fmtid="{D5CDD505-2E9C-101B-9397-08002B2CF9AE}" pid="22" name="Site">
    <vt:lpwstr>10;#All|a8fed12b-30e9-42e2-b7e3-7b437a8f828d</vt:lpwstr>
  </property>
  <property fmtid="{D5CDD505-2E9C-101B-9397-08002B2CF9AE}" pid="23" name="ib263e7fe1684e67817ea1389974452e">
    <vt:lpwstr>All|a8fed12b-30e9-42e2-b7e3-7b437a8f828d</vt:lpwstr>
  </property>
  <property fmtid="{D5CDD505-2E9C-101B-9397-08002B2CF9AE}" pid="24" name="Business Area">
    <vt:lpwstr>1561;#Air|f2164269-241f-4944-8c24-65d558d7cf7c</vt:lpwstr>
  </property>
  <property fmtid="{D5CDD505-2E9C-101B-9397-08002B2CF9AE}" pid="25" name="le3f63ceb4704835b2e358e29664e4b1">
    <vt:lpwstr>Safety Alerts|d9ae214b-68a1-4bbd-9be3-df39f0996fa4</vt:lpwstr>
  </property>
  <property fmtid="{D5CDD505-2E9C-101B-9397-08002B2CF9AE}" pid="26" name="IconOverlay">
    <vt:lpwstr/>
  </property>
  <property fmtid="{D5CDD505-2E9C-101B-9397-08002B2CF9AE}" pid="27" name="RecordDeclaredFlag">
    <vt:lpwstr>0</vt:lpwstr>
  </property>
  <property fmtid="{D5CDD505-2E9C-101B-9397-08002B2CF9AE}" pid="28" name="TitusGUID">
    <vt:lpwstr>a7e72724-d142-4926-a04a-cfe9a443f159</vt:lpwstr>
  </property>
  <property fmtid="{D5CDD505-2E9C-101B-9397-08002B2CF9AE}" pid="29" name="Originator">
    <vt:lpwstr>BAE Systems</vt:lpwstr>
  </property>
  <property fmtid="{D5CDD505-2E9C-101B-9397-08002B2CF9AE}" pid="30" name="urnbailsCompMarkingP1">
    <vt:lpwstr>NO COMPANY MARKING</vt:lpwstr>
  </property>
  <property fmtid="{D5CDD505-2E9C-101B-9397-08002B2CF9AE}" pid="31" name="urnbailsNATSECMarkingP1">
    <vt:lpwstr>NOT APPLICABLE</vt:lpwstr>
  </property>
  <property fmtid="{D5CDD505-2E9C-101B-9397-08002B2CF9AE}" pid="32" name="urnbailsExportControlMarkingP1">
    <vt:lpwstr>NO</vt:lpwstr>
  </property>
  <property fmtid="{D5CDD505-2E9C-101B-9397-08002B2CF9AE}" pid="33" name="urnbailsExportControlMarkingP2">
    <vt:lpwstr>NOT EXPORT CONTROLLED - UK / US / OTHER LOCAL</vt:lpwstr>
  </property>
  <property fmtid="{D5CDD505-2E9C-101B-9397-08002B2CF9AE}" pid="34" name="BaesClassificationComments">
    <vt:lpwstr/>
  </property>
  <property fmtid="{D5CDD505-2E9C-101B-9397-08002B2CF9AE}" pid="35" name="ContentTypeId">
    <vt:lpwstr>0x010100C773E7E7DA4C42818A59608D9F2555FC00E863C1CAD7E82743AC069C6C680F493A</vt:lpwstr>
  </property>
</Properties>
</file>