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58" r:id="rId4"/>
    <p:sldId id="259" r:id="rId5"/>
    <p:sldId id="261" r:id="rId6"/>
    <p:sldId id="262" r:id="rId7"/>
    <p:sldId id="272"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F7B78C-4A9F-4B7F-AB1D-2C1139F3FF6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DBCA2FC3-A43B-4A31-86A8-E6CF3B05FD41}" type="pres">
      <dgm:prSet presAssocID="{05F7B78C-4A9F-4B7F-AB1D-2C1139F3FF67}" presName="Name0" presStyleCnt="0">
        <dgm:presLayoutVars>
          <dgm:dir/>
          <dgm:animLvl val="lvl"/>
          <dgm:resizeHandles val="exact"/>
        </dgm:presLayoutVars>
      </dgm:prSet>
      <dgm:spPr/>
      <dgm:t>
        <a:bodyPr/>
        <a:lstStyle/>
        <a:p>
          <a:endParaRPr lang="en-GB"/>
        </a:p>
      </dgm:t>
    </dgm:pt>
  </dgm:ptLst>
  <dgm:cxnLst>
    <dgm:cxn modelId="{3899497C-2ADE-408B-A0B4-3745741564E8}" type="presOf" srcId="{05F7B78C-4A9F-4B7F-AB1D-2C1139F3FF67}" destId="{DBCA2FC3-A43B-4A31-86A8-E6CF3B05FD41}"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C72AAF-510B-4559-9577-2B094665CDCC}" type="datetimeFigureOut">
              <a:rPr lang="en-GB" smtClean="0"/>
              <a:t>23/10/2017</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54C56F-2899-494B-8B01-6BE00CD1A786}" type="slidenum">
              <a:rPr lang="en-GB" smtClean="0"/>
              <a:t>‹#›</a:t>
            </a:fld>
            <a:endParaRPr lang="en-GB" dirty="0"/>
          </a:p>
        </p:txBody>
      </p:sp>
    </p:spTree>
    <p:extLst>
      <p:ext uri="{BB962C8B-B14F-4D97-AF65-F5344CB8AC3E}">
        <p14:creationId xmlns:p14="http://schemas.microsoft.com/office/powerpoint/2010/main" val="577105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b="1" dirty="0" smtClean="0">
                <a:latin typeface="Arial" pitchFamily="34" charset="0"/>
                <a:cs typeface="Arial" pitchFamily="34" charset="0"/>
              </a:rPr>
              <a:t>Key elements:</a:t>
            </a:r>
          </a:p>
          <a:p>
            <a:pPr>
              <a:spcBef>
                <a:spcPct val="0"/>
              </a:spcBef>
            </a:pPr>
            <a:endParaRPr lang="en-GB"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LAs and CCGs will work together to </a:t>
            </a:r>
            <a:r>
              <a:rPr lang="en-GB" b="1" dirty="0" smtClean="0">
                <a:latin typeface="Arial" pitchFamily="34" charset="0"/>
                <a:cs typeface="Arial" pitchFamily="34" charset="0"/>
              </a:rPr>
              <a:t>commission services jointly </a:t>
            </a:r>
            <a:r>
              <a:rPr lang="en-GB" dirty="0" smtClean="0">
                <a:latin typeface="Arial" pitchFamily="34" charset="0"/>
                <a:cs typeface="Arial" pitchFamily="34" charset="0"/>
              </a:rPr>
              <a:t>to secure a better integrated system for 0-25 year olds, focused on outcomes, working with children, young people, parents and partners across education, health and social care.</a:t>
            </a:r>
          </a:p>
          <a:p>
            <a:pPr>
              <a:spcBef>
                <a:spcPct val="0"/>
              </a:spcBef>
            </a:pPr>
            <a:endParaRPr lang="en-GB"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Together, they will produce a </a:t>
            </a:r>
            <a:r>
              <a:rPr lang="en-GB" b="1" dirty="0" smtClean="0">
                <a:latin typeface="Arial" pitchFamily="34" charset="0"/>
                <a:cs typeface="Arial" pitchFamily="34" charset="0"/>
              </a:rPr>
              <a:t>‘local offer’ </a:t>
            </a:r>
            <a:r>
              <a:rPr lang="en-GB" dirty="0" smtClean="0">
                <a:latin typeface="Arial" pitchFamily="34" charset="0"/>
                <a:cs typeface="Arial" pitchFamily="34" charset="0"/>
              </a:rPr>
              <a:t>of services developed with parents and young people, so that they can understand what is available, and how to complain if they need to.  They must consult publicly on this local offer, and publish the results. </a:t>
            </a:r>
          </a:p>
          <a:p>
            <a:pPr>
              <a:spcBef>
                <a:spcPct val="0"/>
              </a:spcBef>
            </a:pPr>
            <a:endParaRPr lang="en-GB"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A </a:t>
            </a:r>
            <a:r>
              <a:rPr lang="en-GB" b="1" dirty="0" smtClean="0">
                <a:latin typeface="Arial" pitchFamily="34" charset="0"/>
                <a:cs typeface="Arial" pitchFamily="34" charset="0"/>
              </a:rPr>
              <a:t>streamlined assessment process</a:t>
            </a:r>
            <a:r>
              <a:rPr lang="en-GB" dirty="0" smtClean="0">
                <a:latin typeface="Arial" pitchFamily="34" charset="0"/>
                <a:cs typeface="Arial" pitchFamily="34" charset="0"/>
              </a:rPr>
              <a:t>, co-ordinated across education, health and care, and involving children and young people and their families throughout.  </a:t>
            </a:r>
          </a:p>
          <a:p>
            <a:pPr>
              <a:spcBef>
                <a:spcPct val="0"/>
              </a:spcBef>
            </a:pPr>
            <a:endParaRPr lang="en-GB" dirty="0" smtClean="0">
              <a:latin typeface="Arial" pitchFamily="34" charset="0"/>
              <a:cs typeface="Arial" pitchFamily="34" charset="0"/>
            </a:endParaRPr>
          </a:p>
          <a:p>
            <a:pPr>
              <a:spcBef>
                <a:spcPct val="0"/>
              </a:spcBef>
            </a:pPr>
            <a:r>
              <a:rPr lang="en-GB" b="1" dirty="0" smtClean="0">
                <a:latin typeface="Arial" pitchFamily="34" charset="0"/>
                <a:cs typeface="Arial" pitchFamily="34" charset="0"/>
              </a:rPr>
              <a:t>A new 0-25 Education, Health and Care plan </a:t>
            </a:r>
            <a:r>
              <a:rPr lang="en-GB" dirty="0" smtClean="0">
                <a:latin typeface="Arial" pitchFamily="34" charset="0"/>
                <a:cs typeface="Arial" pitchFamily="34" charset="0"/>
              </a:rPr>
              <a:t>to replace the current system of Statements and Learning Difficulty Assessments, which reflect the child or young person’s aspirations for the future, as well as their current needs. </a:t>
            </a:r>
          </a:p>
          <a:p>
            <a:pPr>
              <a:spcBef>
                <a:spcPct val="0"/>
              </a:spcBef>
            </a:pPr>
            <a:endParaRPr lang="en-GB" dirty="0" smtClean="0">
              <a:latin typeface="Arial" pitchFamily="34" charset="0"/>
              <a:cs typeface="Arial" pitchFamily="34" charset="0"/>
            </a:endParaRPr>
          </a:p>
          <a:p>
            <a:pPr>
              <a:spcBef>
                <a:spcPct val="0"/>
              </a:spcBef>
            </a:pPr>
            <a:r>
              <a:rPr lang="en-GB" b="1" dirty="0" smtClean="0">
                <a:latin typeface="Arial" pitchFamily="34" charset="0"/>
                <a:cs typeface="Arial" pitchFamily="34" charset="0"/>
              </a:rPr>
              <a:t>New statutory protections for young people aged 16-25 in FE</a:t>
            </a:r>
            <a:r>
              <a:rPr lang="en-GB" dirty="0" smtClean="0">
                <a:latin typeface="Arial" pitchFamily="34" charset="0"/>
                <a:cs typeface="Arial" pitchFamily="34" charset="0"/>
              </a:rPr>
              <a:t>, including right to request particular institution named in their EHC plan and the right to appeal to the First-tier Tribunal.</a:t>
            </a:r>
          </a:p>
          <a:p>
            <a:pPr>
              <a:spcBef>
                <a:spcPct val="0"/>
              </a:spcBef>
            </a:pPr>
            <a:endParaRPr lang="en-GB" dirty="0" smtClean="0">
              <a:latin typeface="Arial" pitchFamily="34" charset="0"/>
              <a:cs typeface="Arial" pitchFamily="34" charset="0"/>
            </a:endParaRPr>
          </a:p>
          <a:p>
            <a:pPr>
              <a:spcBef>
                <a:spcPct val="0"/>
              </a:spcBef>
            </a:pPr>
            <a:r>
              <a:rPr lang="en-GB" b="1" dirty="0" smtClean="0">
                <a:latin typeface="Arial" pitchFamily="34" charset="0"/>
                <a:cs typeface="Arial" pitchFamily="34" charset="0"/>
              </a:rPr>
              <a:t>A new duty on health commissioners to deliver the agreed health elements of EHC plans</a:t>
            </a:r>
            <a:r>
              <a:rPr lang="en-GB" dirty="0" smtClean="0">
                <a:latin typeface="Arial" pitchFamily="34" charset="0"/>
                <a:cs typeface="Arial" pitchFamily="34" charset="0"/>
              </a:rPr>
              <a:t>. </a:t>
            </a:r>
          </a:p>
          <a:p>
            <a:pPr>
              <a:spcBef>
                <a:spcPct val="0"/>
              </a:spcBef>
            </a:pPr>
            <a:endParaRPr lang="en-GB" dirty="0" smtClean="0">
              <a:latin typeface="Arial" pitchFamily="34" charset="0"/>
              <a:cs typeface="Arial" pitchFamily="34" charset="0"/>
            </a:endParaRPr>
          </a:p>
          <a:p>
            <a:pPr>
              <a:spcBef>
                <a:spcPct val="0"/>
              </a:spcBef>
            </a:pPr>
            <a:r>
              <a:rPr lang="en-GB" b="1" dirty="0" smtClean="0">
                <a:latin typeface="Arial" pitchFamily="34" charset="0"/>
                <a:cs typeface="Arial" pitchFamily="34" charset="0"/>
              </a:rPr>
              <a:t>A new duty on schools to ensure those with long term health conditions get the support they need</a:t>
            </a:r>
            <a:r>
              <a:rPr lang="en-GB" dirty="0" smtClean="0">
                <a:latin typeface="Arial" pitchFamily="34" charset="0"/>
                <a:cs typeface="Arial" pitchFamily="34" charset="0"/>
              </a:rPr>
              <a:t>. </a:t>
            </a:r>
          </a:p>
          <a:p>
            <a:pPr>
              <a:spcBef>
                <a:spcPct val="0"/>
              </a:spcBef>
            </a:pPr>
            <a:endParaRPr lang="en-GB" dirty="0" smtClean="0">
              <a:latin typeface="Arial" pitchFamily="34" charset="0"/>
              <a:cs typeface="Arial" pitchFamily="34" charset="0"/>
            </a:endParaRPr>
          </a:p>
          <a:p>
            <a:pPr>
              <a:spcBef>
                <a:spcPct val="0"/>
              </a:spcBef>
            </a:pPr>
            <a:r>
              <a:rPr lang="en-GB" b="1" dirty="0" smtClean="0">
                <a:latin typeface="Arial" pitchFamily="34" charset="0"/>
                <a:cs typeface="Arial" pitchFamily="34" charset="0"/>
              </a:rPr>
              <a:t>The option of a personal budget </a:t>
            </a:r>
            <a:r>
              <a:rPr lang="en-GB" dirty="0" smtClean="0">
                <a:latin typeface="Arial" pitchFamily="34" charset="0"/>
                <a:cs typeface="Arial" pitchFamily="34" charset="0"/>
              </a:rPr>
              <a:t>for families and young people with a plan, extending choice and control over their support.</a:t>
            </a:r>
          </a:p>
          <a:p>
            <a:pPr>
              <a:spcBef>
                <a:spcPct val="0"/>
              </a:spcBef>
            </a:pPr>
            <a:endParaRPr lang="en-GB"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Support to resolve disputes earlier through access to </a:t>
            </a:r>
            <a:r>
              <a:rPr lang="en-GB" b="1" dirty="0" smtClean="0">
                <a:latin typeface="Arial" pitchFamily="34" charset="0"/>
                <a:cs typeface="Arial" pitchFamily="34" charset="0"/>
              </a:rPr>
              <a:t>mediation, while retaining the option to go to Tribunal</a:t>
            </a:r>
          </a:p>
          <a:p>
            <a:pPr>
              <a:spcBef>
                <a:spcPct val="0"/>
              </a:spcBef>
            </a:pPr>
            <a:endParaRPr lang="en-GB" b="1" dirty="0" smtClean="0">
              <a:latin typeface="Arial" pitchFamily="34" charset="0"/>
              <a:cs typeface="Arial" pitchFamily="34" charset="0"/>
            </a:endParaRPr>
          </a:p>
          <a:p>
            <a:pPr>
              <a:spcBef>
                <a:spcPct val="0"/>
              </a:spcBef>
            </a:pPr>
            <a:r>
              <a:rPr lang="en-GB" dirty="0" smtClean="0">
                <a:latin typeface="Arial" pitchFamily="34" charset="0"/>
                <a:cs typeface="Arial" pitchFamily="34" charset="0"/>
              </a:rPr>
              <a:t>The SEND Code of Practice sets out expectations of how every child with SEND will be helped in education (whether or not they have an EHC plan).  </a:t>
            </a:r>
          </a:p>
          <a:p>
            <a:pPr>
              <a:spcBef>
                <a:spcPct val="0"/>
              </a:spcBef>
            </a:pPr>
            <a:endParaRPr lang="en-GB" dirty="0"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8AEA8D75-3B0D-4875-BEC3-F96AADF23D78}" type="slidenum">
              <a:rPr lang="en-GB">
                <a:solidFill>
                  <a:prstClr val="black"/>
                </a:solidFill>
              </a:rPr>
              <a:pPr/>
              <a:t>2</a:t>
            </a:fld>
            <a:endParaRPr lang="en-GB"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xfrm>
            <a:off x="2452688" y="466725"/>
            <a:ext cx="2352675" cy="17637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598296" y="2519564"/>
            <a:ext cx="5488640" cy="6355839"/>
          </a:xfrm>
        </p:spPr>
        <p:txBody>
          <a:bodyPr/>
          <a:lstStyle/>
          <a:p>
            <a:pPr marL="171450" indent="-171450" fontAlgn="auto">
              <a:spcBef>
                <a:spcPts val="0"/>
              </a:spcBef>
              <a:spcAft>
                <a:spcPts val="0"/>
              </a:spcAft>
              <a:buFont typeface="Arial" panose="020B0604020202020204" pitchFamily="34" charset="0"/>
              <a:buChar char="•"/>
              <a:defRPr/>
            </a:pPr>
            <a:endParaRPr lang="en-GB" dirty="0" smtClean="0">
              <a:latin typeface="Arial" panose="020B0604020202020204" pitchFamily="34" charset="0"/>
              <a:cs typeface="Arial" panose="020B0604020202020204" pitchFamily="34" charset="0"/>
            </a:endParaRPr>
          </a:p>
          <a:p>
            <a:pPr marL="171450" indent="-171450" fontAlgn="auto">
              <a:spcBef>
                <a:spcPts val="0"/>
              </a:spcBef>
              <a:spcAft>
                <a:spcPts val="0"/>
              </a:spcAft>
              <a:buFont typeface="Arial" panose="020B0604020202020204" pitchFamily="34" charset="0"/>
              <a:buChar char="•"/>
              <a:defRPr/>
            </a:pPr>
            <a:r>
              <a:rPr lang="en-GB" dirty="0" smtClean="0">
                <a:latin typeface="Arial" panose="020B0604020202020204" pitchFamily="34" charset="0"/>
                <a:cs typeface="Arial" panose="020B0604020202020204" pitchFamily="34" charset="0"/>
              </a:rPr>
              <a:t>Whilst the main legal duties on schools will not change; the way they will be met will change. </a:t>
            </a:r>
          </a:p>
          <a:p>
            <a:pPr marL="171450" indent="-171450" fontAlgn="auto">
              <a:spcBef>
                <a:spcPts val="0"/>
              </a:spcBef>
              <a:spcAft>
                <a:spcPts val="0"/>
              </a:spcAft>
              <a:buFont typeface="Arial" panose="020B0604020202020204" pitchFamily="34" charset="0"/>
              <a:buChar char="•"/>
              <a:defRPr/>
            </a:pPr>
            <a:endParaRPr lang="en-GB" dirty="0">
              <a:latin typeface="Arial" panose="020B0604020202020204" pitchFamily="34" charset="0"/>
              <a:cs typeface="Arial" panose="020B0604020202020204" pitchFamily="34" charset="0"/>
            </a:endParaRPr>
          </a:p>
          <a:p>
            <a:pPr marL="171450" indent="-171450" fontAlgn="auto">
              <a:spcBef>
                <a:spcPts val="0"/>
              </a:spcBef>
              <a:spcAft>
                <a:spcPts val="0"/>
              </a:spcAft>
              <a:buFont typeface="Arial" panose="020B0604020202020204" pitchFamily="34" charset="0"/>
              <a:buChar char="•"/>
              <a:defRPr/>
            </a:pPr>
            <a:r>
              <a:rPr lang="en-GB" dirty="0" smtClean="0">
                <a:latin typeface="Arial" panose="020B0604020202020204" pitchFamily="34" charset="0"/>
                <a:cs typeface="Arial" panose="020B0604020202020204" pitchFamily="34" charset="0"/>
              </a:rPr>
              <a:t>The reforms aim to bring about a culture change by placing classroom and subject teachers at the heart of the new SEN Support system, with parents or carers fully involved in decisions about their support and what they want to achieve. </a:t>
            </a:r>
          </a:p>
          <a:p>
            <a:pPr marL="171450" indent="-171450" fontAlgn="auto">
              <a:spcBef>
                <a:spcPts val="0"/>
              </a:spcBef>
              <a:spcAft>
                <a:spcPts val="0"/>
              </a:spcAft>
              <a:buFont typeface="Arial" panose="020B0604020202020204" pitchFamily="34" charset="0"/>
              <a:buChar char="•"/>
              <a:defRPr/>
            </a:pPr>
            <a:endParaRPr lang="en-GB" dirty="0" smtClean="0">
              <a:solidFill>
                <a:prstClr val="black"/>
              </a:solidFill>
              <a:latin typeface="Arial" panose="020B0604020202020204" pitchFamily="34" charset="0"/>
              <a:cs typeface="Arial" panose="020B0604020202020204" pitchFamily="34" charset="0"/>
            </a:endParaRPr>
          </a:p>
          <a:p>
            <a:pPr marL="171450" indent="-171450" fontAlgn="auto">
              <a:spcBef>
                <a:spcPts val="0"/>
              </a:spcBef>
              <a:spcAft>
                <a:spcPts val="0"/>
              </a:spcAft>
              <a:buFont typeface="Arial" panose="020B0604020202020204" pitchFamily="34" charset="0"/>
              <a:buChar char="•"/>
              <a:defRPr/>
            </a:pPr>
            <a:r>
              <a:rPr lang="en-GB" dirty="0" smtClean="0">
                <a:solidFill>
                  <a:prstClr val="black"/>
                </a:solidFill>
                <a:latin typeface="Arial" panose="020B0604020202020204" pitchFamily="34" charset="0"/>
                <a:cs typeface="Arial" panose="020B0604020202020204" pitchFamily="34" charset="0"/>
              </a:rPr>
              <a:t>Classroom and subject teachers work together with the SENCO, drawing in specialist expertise to remove barriers to learning and put in place effective provision in  the form of a four part cycle of assessment, planning, action and review (the graduated approach).</a:t>
            </a:r>
          </a:p>
          <a:p>
            <a:pPr marL="171450" indent="-171450" fontAlgn="auto">
              <a:spcBef>
                <a:spcPts val="0"/>
              </a:spcBef>
              <a:spcAft>
                <a:spcPts val="0"/>
              </a:spcAft>
              <a:buFont typeface="Arial" panose="020B0604020202020204" pitchFamily="34" charset="0"/>
              <a:buChar char="•"/>
              <a:defRPr/>
            </a:pPr>
            <a:endParaRPr lang="en-GB" dirty="0" smtClean="0">
              <a:latin typeface="Arial" panose="020B0604020202020204" pitchFamily="34" charset="0"/>
              <a:cs typeface="Arial" panose="020B0604020202020204" pitchFamily="34" charset="0"/>
            </a:endParaRPr>
          </a:p>
          <a:p>
            <a:pPr marL="171450" indent="-171450" fontAlgn="auto">
              <a:spcBef>
                <a:spcPct val="20000"/>
              </a:spcBef>
              <a:spcAft>
                <a:spcPts val="0"/>
              </a:spcAft>
              <a:buFont typeface="Arial" panose="020B0604020202020204" pitchFamily="34" charset="0"/>
              <a:buChar char="•"/>
              <a:defRPr/>
            </a:pPr>
            <a:r>
              <a:rPr lang="en-GB" dirty="0" smtClean="0">
                <a:solidFill>
                  <a:prstClr val="black"/>
                </a:solidFill>
                <a:latin typeface="Arial" panose="020B0604020202020204" pitchFamily="34" charset="0"/>
                <a:cs typeface="Arial" panose="020B0604020202020204" pitchFamily="34" charset="0"/>
              </a:rPr>
              <a:t>The Teacher’s Standards 2012, make it clear that it is every teacher’s responsibility to “adapt teaching to respond to the strengths and needs of all pupils”. The SEN Code of Practice echoes this point, as it states that “teachers are</a:t>
            </a:r>
            <a:r>
              <a:rPr lang="en-GB" b="1" i="1" dirty="0" smtClean="0">
                <a:solidFill>
                  <a:prstClr val="black"/>
                </a:solidFill>
                <a:latin typeface="Arial" panose="020B0604020202020204" pitchFamily="34" charset="0"/>
                <a:cs typeface="Arial" panose="020B0604020202020204" pitchFamily="34" charset="0"/>
              </a:rPr>
              <a:t> </a:t>
            </a:r>
            <a:r>
              <a:rPr lang="en-GB" dirty="0" smtClean="0">
                <a:solidFill>
                  <a:prstClr val="black"/>
                </a:solidFill>
                <a:latin typeface="Arial" panose="020B0604020202020204" pitchFamily="34" charset="0"/>
                <a:cs typeface="Arial" panose="020B0604020202020204" pitchFamily="34" charset="0"/>
              </a:rPr>
              <a:t>responsible and accountable for the progress and development of the pupils in their class, even where pupils access support from teaching assistants or specialist staff”.</a:t>
            </a:r>
          </a:p>
          <a:p>
            <a:pPr marL="171450" indent="-171450" fontAlgn="auto">
              <a:spcBef>
                <a:spcPct val="20000"/>
              </a:spcBef>
              <a:spcAft>
                <a:spcPts val="0"/>
              </a:spcAft>
              <a:buFont typeface="Arial" panose="020B0604020202020204" pitchFamily="34" charset="0"/>
              <a:buChar char="•"/>
              <a:defRPr/>
            </a:pPr>
            <a:endParaRPr lang="en-GB" dirty="0" smtClean="0">
              <a:solidFill>
                <a:prstClr val="black"/>
              </a:solidFill>
              <a:latin typeface="Arial" panose="020B0604020202020204" pitchFamily="34" charset="0"/>
              <a:cs typeface="Arial" panose="020B0604020202020204" pitchFamily="34" charset="0"/>
            </a:endParaRPr>
          </a:p>
          <a:p>
            <a:pPr marL="342900" indent="-342900" fontAlgn="auto">
              <a:spcBef>
                <a:spcPct val="20000"/>
              </a:spcBef>
              <a:spcAft>
                <a:spcPts val="0"/>
              </a:spcAft>
              <a:buFont typeface="Arial" panose="020B0604020202020204" pitchFamily="34" charset="0"/>
              <a:buChar char="•"/>
              <a:defRPr/>
            </a:pPr>
            <a:endParaRPr lang="en-GB" dirty="0" smtClean="0">
              <a:solidFill>
                <a:prstClr val="black"/>
              </a:solidFill>
              <a:latin typeface="Arial" panose="020B0604020202020204" pitchFamily="34" charset="0"/>
              <a:cs typeface="Arial" panose="020B0604020202020204" pitchFamily="34" charset="0"/>
            </a:endParaRPr>
          </a:p>
          <a:p>
            <a:pPr fontAlgn="auto">
              <a:spcBef>
                <a:spcPts val="0"/>
              </a:spcBef>
              <a:spcAft>
                <a:spcPts val="0"/>
              </a:spcAft>
              <a:defRPr/>
            </a:pPr>
            <a:endParaRPr lang="en-GB" dirty="0">
              <a:latin typeface="Arial" panose="020B0604020202020204" pitchFamily="34" charset="0"/>
              <a:cs typeface="Arial" panose="020B0604020202020204" pitchFamily="34" charset="0"/>
            </a:endParaRPr>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4B88C746-AB73-4BE4-8CF0-C672D81FEA2D}" type="slidenum">
              <a:rPr lang="en-GB" altLang="en-US">
                <a:solidFill>
                  <a:srgbClr val="000000"/>
                </a:solidFill>
                <a:latin typeface="Arial" pitchFamily="34" charset="0"/>
              </a:rPr>
              <a:pPr/>
              <a:t>4</a:t>
            </a:fld>
            <a:endParaRPr lang="en-GB" altLang="en-US" dirty="0">
              <a:solidFill>
                <a:srgbClr val="000000"/>
              </a:solidFill>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Can</a:t>
            </a:r>
            <a:r>
              <a:rPr lang="en-GB" baseline="0" dirty="0" smtClean="0"/>
              <a:t> you measure the difference ! Top up funding has made – this is different from justifying the spend – must do this as well – but must be able to clearly explain and evidence the difference and progress the child has made and is making. </a:t>
            </a:r>
          </a:p>
        </p:txBody>
      </p:sp>
      <p:sp>
        <p:nvSpPr>
          <p:cNvPr id="4" name="Slide Number Placeholder 3"/>
          <p:cNvSpPr>
            <a:spLocks noGrp="1"/>
          </p:cNvSpPr>
          <p:nvPr>
            <p:ph type="sldNum" sz="quarter" idx="10"/>
          </p:nvPr>
        </p:nvSpPr>
        <p:spPr/>
        <p:txBody>
          <a:bodyPr/>
          <a:lstStyle/>
          <a:p>
            <a:fld id="{2B54C56F-2899-494B-8B01-6BE00CD1A786}" type="slidenum">
              <a:rPr lang="en-GB" smtClean="0"/>
              <a:t>5</a:t>
            </a:fld>
            <a:endParaRPr lang="en-GB" dirty="0"/>
          </a:p>
        </p:txBody>
      </p:sp>
    </p:spTree>
    <p:extLst>
      <p:ext uri="{BB962C8B-B14F-4D97-AF65-F5344CB8AC3E}">
        <p14:creationId xmlns:p14="http://schemas.microsoft.com/office/powerpoint/2010/main" val="3014981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z="1000" dirty="0" smtClean="0">
              <a:latin typeface="Arial" pitchFamily="34" charset="0"/>
              <a:cs typeface="Arial" pitchFamily="34" charset="0"/>
            </a:endParaRPr>
          </a:p>
          <a:p>
            <a:pPr>
              <a:spcBef>
                <a:spcPct val="0"/>
              </a:spcBef>
            </a:pPr>
            <a:r>
              <a:rPr lang="en-GB" sz="1000" dirty="0" smtClean="0">
                <a:latin typeface="Arial" pitchFamily="34" charset="0"/>
                <a:cs typeface="Arial" pitchFamily="34" charset="0"/>
              </a:rPr>
              <a:t>Change is never easy – especially not on several fronts at once.  All these reforms, to SEN and to schools, share the same aim - to provide the best possible education and prospects for all children, regardless of background. So these reforms work together and reinforce each other – all seeking to raise standards and aspirations, whatever a child’s circumstances. </a:t>
            </a:r>
          </a:p>
          <a:p>
            <a:pPr hangingPunct="0">
              <a:spcBef>
                <a:spcPct val="0"/>
              </a:spcBef>
            </a:pPr>
            <a:endParaRPr lang="en-GB" sz="1000" dirty="0" smtClean="0">
              <a:latin typeface="Arial" pitchFamily="34" charset="0"/>
              <a:cs typeface="Arial" pitchFamily="34" charset="0"/>
            </a:endParaRPr>
          </a:p>
          <a:p>
            <a:pPr>
              <a:spcBef>
                <a:spcPct val="0"/>
              </a:spcBef>
            </a:pPr>
            <a:r>
              <a:rPr lang="en-GB" sz="1000" b="1" u="sng" dirty="0" smtClean="0">
                <a:latin typeface="Arial" pitchFamily="34" charset="0"/>
                <a:cs typeface="Arial" pitchFamily="34" charset="0"/>
              </a:rPr>
              <a:t>Curriculum</a:t>
            </a:r>
            <a:endParaRPr lang="en-GB" sz="1000"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 </a:t>
            </a:r>
            <a:r>
              <a:rPr lang="en-GB" sz="1000" dirty="0" smtClean="0">
                <a:solidFill>
                  <a:srgbClr val="002060"/>
                </a:solidFill>
                <a:latin typeface="Arial" pitchFamily="34" charset="0"/>
                <a:cs typeface="Arial" pitchFamily="34" charset="0"/>
              </a:rPr>
              <a:t>In </a:t>
            </a:r>
            <a:r>
              <a:rPr lang="en-GB" sz="1000" dirty="0" smtClean="0">
                <a:solidFill>
                  <a:srgbClr val="002060"/>
                </a:solidFill>
                <a:latin typeface="Arial" pitchFamily="34" charset="0"/>
                <a:cs typeface="Arial" pitchFamily="34" charset="0"/>
              </a:rPr>
              <a:t>planning their schemes of work, teachers should be thinking about how they can adapt teaching to respond to the needs of pupils with SEND and work together with the SENCO, drawing in specialist expertise to remove barriers to learning </a:t>
            </a:r>
          </a:p>
          <a:p>
            <a:pPr hangingPunct="0">
              <a:spcBef>
                <a:spcPct val="0"/>
              </a:spcBef>
            </a:pPr>
            <a:endParaRPr lang="en-GB" sz="1000"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The National Curriculum Inclusion Statement states that teachers should set high expectations for every pupil, whatever their prior attainment. Lesson planning to address potential areas of difficulty and remove barriers will mean that in many cases, pupils with SEN and disabilities will be able to study the full </a:t>
            </a:r>
            <a:r>
              <a:rPr lang="en-GB" sz="1000" dirty="0" smtClean="0">
                <a:latin typeface="Arial" pitchFamily="34" charset="0"/>
                <a:cs typeface="Arial" pitchFamily="34" charset="0"/>
              </a:rPr>
              <a:t>curriculum</a:t>
            </a:r>
            <a:r>
              <a:rPr lang="en-GB" sz="1000" baseline="0" dirty="0" smtClean="0">
                <a:latin typeface="Arial" pitchFamily="34" charset="0"/>
                <a:cs typeface="Arial" pitchFamily="34" charset="0"/>
              </a:rPr>
              <a:t> and access via mainstream provision.</a:t>
            </a:r>
            <a:endParaRPr lang="en-GB" sz="1000" dirty="0" smtClean="0">
              <a:latin typeface="Arial" pitchFamily="34" charset="0"/>
              <a:cs typeface="Arial" pitchFamily="34" charset="0"/>
            </a:endParaRPr>
          </a:p>
          <a:p>
            <a:pPr hangingPunct="0">
              <a:spcBef>
                <a:spcPct val="0"/>
              </a:spcBef>
            </a:pPr>
            <a:endParaRPr lang="en-GB" sz="1000" b="1" i="1" dirty="0" smtClean="0">
              <a:latin typeface="Arial" pitchFamily="34" charset="0"/>
              <a:cs typeface="Arial" pitchFamily="34" charset="0"/>
            </a:endParaRPr>
          </a:p>
          <a:p>
            <a:pPr hangingPunct="0">
              <a:spcBef>
                <a:spcPct val="0"/>
              </a:spcBef>
            </a:pPr>
            <a:r>
              <a:rPr lang="en-GB" sz="1000" b="1" u="sng" dirty="0" smtClean="0">
                <a:latin typeface="Arial" pitchFamily="34" charset="0"/>
                <a:cs typeface="Arial" pitchFamily="34" charset="0"/>
              </a:rPr>
              <a:t>Assessment without levels</a:t>
            </a:r>
          </a:p>
          <a:p>
            <a:pPr hangingPunct="0">
              <a:spcBef>
                <a:spcPct val="0"/>
              </a:spcBef>
            </a:pPr>
            <a:r>
              <a:rPr lang="en-GB" sz="1000" dirty="0" smtClean="0">
                <a:latin typeface="Arial" pitchFamily="34" charset="0"/>
                <a:cs typeface="Arial" pitchFamily="34" charset="0"/>
              </a:rPr>
              <a:t>As part of the reforms to the national curriculum , the current system of ‘levels’ used to report children’s attainment and progress will be removed from September 2014. Schools will be able to introduce their own approaches to formative and summative assessment.</a:t>
            </a:r>
          </a:p>
          <a:p>
            <a:pPr hangingPunct="0">
              <a:spcBef>
                <a:spcPct val="0"/>
              </a:spcBef>
            </a:pPr>
            <a:r>
              <a:rPr lang="en-GB" sz="1000" dirty="0" smtClean="0">
                <a:latin typeface="Arial" pitchFamily="34" charset="0"/>
                <a:cs typeface="Arial" pitchFamily="34" charset="0"/>
              </a:rPr>
              <a:t> </a:t>
            </a:r>
            <a:endParaRPr lang="en-GB" sz="1000" b="1" i="1"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Where a pupil is receiving SEN support, schools should talk to parents regularly to set clear outcomes and review progress towards them.  </a:t>
            </a:r>
          </a:p>
          <a:p>
            <a:pPr hangingPunct="0">
              <a:spcBef>
                <a:spcPct val="0"/>
              </a:spcBef>
            </a:pPr>
            <a:endParaRPr lang="en-GB" sz="1000"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It is for schools to determine their own approach to record keeping, but the provision made for pupils with SEN should be recorded accurately and kept up to date. As part of any Ofsted expectation, Ofsted will expect to see evidence of pupil progress a focus on outcomes and a rigorous approach to the monitoring and evaluation of any SEN support provided.</a:t>
            </a:r>
          </a:p>
          <a:p>
            <a:pPr hangingPunct="0">
              <a:spcBef>
                <a:spcPct val="0"/>
              </a:spcBef>
            </a:pPr>
            <a:endParaRPr lang="en-GB" sz="1000"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P scales will continue to exist for all National Curriculum subjects, to enable schools to report on the attainment for children with special educational needs who are working below level 1 of the national curriculum.</a:t>
            </a:r>
          </a:p>
          <a:p>
            <a:pPr hangingPunct="0">
              <a:spcBef>
                <a:spcPct val="0"/>
              </a:spcBef>
            </a:pPr>
            <a:r>
              <a:rPr lang="en-GB" sz="1000" b="1" dirty="0" smtClean="0">
                <a:latin typeface="Arial" pitchFamily="34" charset="0"/>
                <a:cs typeface="Arial" pitchFamily="34" charset="0"/>
              </a:rPr>
              <a:t> </a:t>
            </a:r>
            <a:endParaRPr lang="en-GB" sz="1000" dirty="0" smtClean="0">
              <a:latin typeface="Arial" pitchFamily="34" charset="0"/>
              <a:cs typeface="Arial" pitchFamily="34" charset="0"/>
            </a:endParaRPr>
          </a:p>
          <a:p>
            <a:pPr hangingPunct="0">
              <a:spcBef>
                <a:spcPct val="0"/>
              </a:spcBef>
            </a:pPr>
            <a:r>
              <a:rPr lang="en-GB" sz="1000" dirty="0" smtClean="0">
                <a:latin typeface="Arial" pitchFamily="34" charset="0"/>
                <a:cs typeface="Arial" pitchFamily="34" charset="0"/>
              </a:rPr>
              <a:t>New teachers’ pay arrangements were introduced in September 2013.  The main change was the introduction of performance-related pay progression. Schools should make the first pay decisions under these new arrangements in September 2014. Further changes will be introduced in September 2014 which provide greater flexibility for schools to decide the pay of school leaders. </a:t>
            </a:r>
          </a:p>
          <a:p>
            <a:pPr hangingPunct="0">
              <a:spcBef>
                <a:spcPct val="0"/>
              </a:spcBef>
            </a:pPr>
            <a:endParaRPr lang="en-GB" sz="1000" dirty="0" smtClean="0">
              <a:latin typeface="Arial" pitchFamily="34" charset="0"/>
              <a:cs typeface="Arial" pitchFamily="34" charset="0"/>
            </a:endParaRPr>
          </a:p>
          <a:p>
            <a:pPr>
              <a:spcBef>
                <a:spcPct val="0"/>
              </a:spcBef>
            </a:pPr>
            <a:r>
              <a:rPr lang="en-GB" sz="1000" dirty="0" smtClean="0">
                <a:latin typeface="Arial" pitchFamily="34" charset="0"/>
                <a:cs typeface="Arial" pitchFamily="34" charset="0"/>
              </a:rPr>
              <a:t>In reviewing their pay policies, schools should make clear what relevant evidence will be taken into account in assessing all teachers against the Teachers’ Standards and their objectives (for example, this may include how they will assess performance in meeting the needs of pupils with SEND), to give teachers a fair opportunity to demonstrate they are meeting the standards and their objectives.</a:t>
            </a:r>
          </a:p>
          <a:p>
            <a:pPr>
              <a:spcBef>
                <a:spcPct val="0"/>
              </a:spcBef>
            </a:pPr>
            <a:r>
              <a:rPr lang="en-GB" sz="1000" dirty="0" smtClean="0">
                <a:latin typeface="Arial" pitchFamily="34" charset="0"/>
                <a:cs typeface="Arial" pitchFamily="34" charset="0"/>
              </a:rPr>
              <a:t> </a:t>
            </a:r>
            <a:endParaRPr lang="en-GB" sz="1000" b="1" dirty="0" smtClean="0">
              <a:solidFill>
                <a:srgbClr val="000000"/>
              </a:solidFill>
              <a:latin typeface="Arial" pitchFamily="34" charset="0"/>
              <a:cs typeface="Arial" pitchFamily="34" charset="0"/>
            </a:endParaRPr>
          </a:p>
          <a:p>
            <a:pPr>
              <a:spcBef>
                <a:spcPct val="20000"/>
              </a:spcBef>
            </a:pPr>
            <a:r>
              <a:rPr lang="en-GB" sz="1000" b="1" u="sng" dirty="0" smtClean="0">
                <a:solidFill>
                  <a:srgbClr val="000000"/>
                </a:solidFill>
                <a:latin typeface="Arial" pitchFamily="34" charset="0"/>
                <a:cs typeface="Arial" pitchFamily="34" charset="0"/>
              </a:rPr>
              <a:t>New floor standards</a:t>
            </a:r>
            <a:endParaRPr lang="en-GB" altLang="en-US" sz="1000" b="1" dirty="0" smtClean="0">
              <a:solidFill>
                <a:srgbClr val="000000"/>
              </a:solidFill>
              <a:latin typeface="Arial" pitchFamily="34" charset="0"/>
              <a:cs typeface="Arial" pitchFamily="34" charset="0"/>
            </a:endParaRPr>
          </a:p>
          <a:p>
            <a:pPr>
              <a:spcBef>
                <a:spcPct val="0"/>
              </a:spcBef>
            </a:pPr>
            <a:r>
              <a:rPr lang="en-GB" sz="1000" dirty="0" smtClean="0">
                <a:latin typeface="Arial" pitchFamily="34" charset="0"/>
                <a:cs typeface="Arial" pitchFamily="34" charset="0"/>
              </a:rPr>
              <a:t>The new floor standards reinforce the need for a whole schools approach to children with SEN. </a:t>
            </a:r>
            <a:r>
              <a:rPr lang="en-US" sz="1000" dirty="0" smtClean="0">
                <a:latin typeface="Arial" pitchFamily="34" charset="0"/>
                <a:cs typeface="Arial" pitchFamily="34" charset="0"/>
              </a:rPr>
              <a:t>Instead of focusing on thresholds that many pupils with SEN get nowhere near, the floor standards will have a clear focus on the progress of all pupils.  This means that SEN support will be crucial to school performance in future.  </a:t>
            </a:r>
            <a:endParaRPr lang="en-GB" sz="1000" dirty="0" smtClean="0">
              <a:latin typeface="Arial" pitchFamily="34" charset="0"/>
              <a:cs typeface="Arial" pitchFamily="34" charset="0"/>
            </a:endParaRPr>
          </a:p>
          <a:p>
            <a:pPr>
              <a:spcBef>
                <a:spcPct val="0"/>
              </a:spcBef>
            </a:pPr>
            <a:r>
              <a:rPr lang="en-GB" sz="1000" dirty="0" smtClean="0">
                <a:latin typeface="Arial" pitchFamily="34" charset="0"/>
                <a:cs typeface="Arial" pitchFamily="34" charset="0"/>
              </a:rPr>
              <a:t>  </a:t>
            </a:r>
            <a:r>
              <a:rPr lang="en-GB" sz="1000" dirty="0" smtClean="0">
                <a:latin typeface="Arial" pitchFamily="34" charset="0"/>
                <a:cs typeface="Arial" pitchFamily="34" charset="0"/>
              </a:rPr>
              <a:t>The SENCO network will provide a platform for all SENCO’s to access best practice models and to ensure a common understanding</a:t>
            </a:r>
            <a:r>
              <a:rPr lang="en-GB" sz="1000" baseline="0" dirty="0" smtClean="0">
                <a:latin typeface="Arial" pitchFamily="34" charset="0"/>
                <a:cs typeface="Arial" pitchFamily="34" charset="0"/>
              </a:rPr>
              <a:t> and practice model is adopted across all schools. It is essential SENCO’s are released for this activity, and supported across senior </a:t>
            </a:r>
            <a:r>
              <a:rPr lang="en-GB" sz="1000" baseline="0" dirty="0" err="1" smtClean="0">
                <a:latin typeface="Arial" pitchFamily="34" charset="0"/>
                <a:cs typeface="Arial" pitchFamily="34" charset="0"/>
              </a:rPr>
              <a:t>managmetn</a:t>
            </a:r>
            <a:r>
              <a:rPr lang="en-GB" sz="1000" baseline="0" dirty="0" smtClean="0">
                <a:latin typeface="Arial" pitchFamily="34" charset="0"/>
                <a:cs typeface="Arial" pitchFamily="34" charset="0"/>
              </a:rPr>
              <a:t> in all schools. </a:t>
            </a:r>
            <a:endParaRPr lang="en-GB" sz="1000" dirty="0" smtClean="0">
              <a:latin typeface="Arial" pitchFamily="34" charset="0"/>
              <a:cs typeface="Arial" pitchFamily="34" charset="0"/>
            </a:endParaRPr>
          </a:p>
          <a:p>
            <a:pPr hangingPunct="0">
              <a:spcBef>
                <a:spcPct val="0"/>
              </a:spcBef>
            </a:pPr>
            <a:endParaRPr lang="en-GB" b="1" u="sng" dirty="0" smtClean="0">
              <a:latin typeface="Arial" pitchFamily="34" charset="0"/>
              <a:cs typeface="Arial" pitchFamily="34" charset="0"/>
            </a:endParaRPr>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fld id="{8941B9C5-6DF5-4752-AE69-ED79B169568C}" type="slidenum">
              <a:rPr lang="en-GB">
                <a:solidFill>
                  <a:prstClr val="black"/>
                </a:solidFill>
              </a:rPr>
              <a:pPr/>
              <a:t>7</a:t>
            </a:fld>
            <a:endParaRPr lang="en-GB"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3781162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3371746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26613019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AAE2D56B-B602-4AE9-9F4E-0F98B9624950}"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D856BFF9-333D-4488-AE4B-3E8DBCA364F1}"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8658620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88BE93C-240B-4D96-9544-ADCD764E4E8D}"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A2C3339-851C-4722-A0F3-12BF7423856A}"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447505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D587D12-0DC3-458D-8B0A-80600589266A}"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87C6E0E-E7A0-4516-97FF-4473A56B779A}"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50383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5B85E182-C3E4-4478-8392-CFAC449FCF1A}"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0C4FE84-9F1A-4D92-8202-A3066941322D}"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889096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B9E34148-5D3C-42CC-A0B3-4DE4DE596F3A}"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5BB5EBC2-B914-4D1A-A5B3-3FBD5168C50A}"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3272640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5A8C34AD-EE8D-44B8-AEFD-DC668E8046FC}"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A52D95C2-A642-4F40-BA1A-566A1354C273}"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59199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D578ED-D18F-4657-8037-72E3A284458A}"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3D313AF-642C-48A2-BE68-F85F2E24D3E7}"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976877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429D9D1-CE92-4BB5-94D8-40169511B3C7}"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34210723-DCC0-479E-A82B-87D569ED24EC}"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019350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9291352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309ED9-D507-471F-8F5F-D778F0C47DE8}"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EB77BBE-253A-491C-8F4A-82F5284E89CE}"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1130343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C3E28C44-F477-43DF-847E-4E596879D477}"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F29EC0-DE93-432E-9936-A9EED09C7C18}"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5132254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6A6D88FF-BF82-4DE5-98AC-0CA7538C16A9}"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C9F90A4-E347-4F05-A63A-18C5803762FE}"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082440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167165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2704031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1185637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2314439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96391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29199871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9EC2B8-9937-4FA9-AC49-F4EA5DC9884C}" type="datetimeFigureOut">
              <a:rPr lang="en-GB" smtClean="0"/>
              <a:t>23/10/2017</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D80CCAF-F48A-4EA0-B6BC-B942F4826654}" type="slidenum">
              <a:rPr lang="en-GB" smtClean="0"/>
              <a:t>‹#›</a:t>
            </a:fld>
            <a:endParaRPr lang="en-GB" dirty="0"/>
          </a:p>
        </p:txBody>
      </p:sp>
    </p:spTree>
    <p:extLst>
      <p:ext uri="{BB962C8B-B14F-4D97-AF65-F5344CB8AC3E}">
        <p14:creationId xmlns:p14="http://schemas.microsoft.com/office/powerpoint/2010/main" val="1302576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EC2B8-9937-4FA9-AC49-F4EA5DC9884C}" type="datetimeFigureOut">
              <a:rPr lang="en-GB" smtClean="0"/>
              <a:t>23/10/2017</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0CCAF-F48A-4EA0-B6BC-B942F4826654}" type="slidenum">
              <a:rPr lang="en-GB" smtClean="0"/>
              <a:t>‹#›</a:t>
            </a:fld>
            <a:endParaRPr lang="en-GB" dirty="0"/>
          </a:p>
        </p:txBody>
      </p:sp>
    </p:spTree>
    <p:extLst>
      <p:ext uri="{BB962C8B-B14F-4D97-AF65-F5344CB8AC3E}">
        <p14:creationId xmlns:p14="http://schemas.microsoft.com/office/powerpoint/2010/main" val="4205947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6B5CA656-87AA-4663-8645-AF0517ED7B0B}" type="datetimeFigureOut">
              <a:rPr lang="en-GB">
                <a:solidFill>
                  <a:prstClr val="black">
                    <a:tint val="75000"/>
                  </a:prstClr>
                </a:solidFill>
              </a:rPr>
              <a:pPr>
                <a:defRPr/>
              </a:pPr>
              <a:t>23/10/2017</a:t>
            </a:fld>
            <a:endParaRPr lang="en-GB"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727286E6-450D-4C5C-B890-A6D2B16AFBC6}"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093170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hyperlink" Target="http://www.cqc.org.uk/" TargetMode="External"/><Relationship Id="rId2" Type="http://schemas.openxmlformats.org/officeDocument/2006/relationships/hyperlink" Target="https://www.gov.uk/government/organisations/ofsted" TargetMode="Externa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solidFill>
                  <a:srgbClr val="0070C0"/>
                </a:solidFill>
              </a:rPr>
              <a:t>Special Education Needs and Disabilities (SEND) Reforms</a:t>
            </a:r>
            <a:endParaRPr lang="en-GB" b="1" dirty="0">
              <a:solidFill>
                <a:srgbClr val="0070C0"/>
              </a:solidFill>
            </a:endParaRPr>
          </a:p>
        </p:txBody>
      </p:sp>
      <p:sp>
        <p:nvSpPr>
          <p:cNvPr id="3" name="Subtitle 2"/>
          <p:cNvSpPr>
            <a:spLocks noGrp="1"/>
          </p:cNvSpPr>
          <p:nvPr>
            <p:ph type="subTitle" idx="1"/>
          </p:nvPr>
        </p:nvSpPr>
        <p:spPr/>
        <p:txBody>
          <a:bodyPr>
            <a:normAutofit fontScale="92500"/>
          </a:bodyPr>
          <a:lstStyle/>
          <a:p>
            <a:r>
              <a:rPr lang="en-GB" dirty="0" smtClean="0">
                <a:solidFill>
                  <a:srgbClr val="FF0000"/>
                </a:solidFill>
              </a:rPr>
              <a:t>SEN Code of Practice 2014</a:t>
            </a:r>
          </a:p>
          <a:p>
            <a:r>
              <a:rPr lang="en-GB" dirty="0" smtClean="0">
                <a:solidFill>
                  <a:srgbClr val="FF0000"/>
                </a:solidFill>
              </a:rPr>
              <a:t>Accountability Framework 2014</a:t>
            </a:r>
          </a:p>
          <a:p>
            <a:r>
              <a:rPr lang="en-GB" dirty="0" smtClean="0">
                <a:solidFill>
                  <a:srgbClr val="FF0000"/>
                </a:solidFill>
              </a:rPr>
              <a:t>SEND Area Inspection Framework 2014</a:t>
            </a:r>
            <a:endParaRPr lang="en-GB" dirty="0">
              <a:solidFill>
                <a:srgbClr val="FF0000"/>
              </a:solidFill>
            </a:endParaRPr>
          </a:p>
        </p:txBody>
      </p:sp>
    </p:spTree>
    <p:extLst>
      <p:ext uri="{BB962C8B-B14F-4D97-AF65-F5344CB8AC3E}">
        <p14:creationId xmlns:p14="http://schemas.microsoft.com/office/powerpoint/2010/main" val="3164291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inspection process</a:t>
            </a:r>
            <a:endParaRPr lang="en-GB" dirty="0"/>
          </a:p>
        </p:txBody>
      </p:sp>
      <p:sp>
        <p:nvSpPr>
          <p:cNvPr id="3" name="Content Placeholder 2"/>
          <p:cNvSpPr>
            <a:spLocks noGrp="1"/>
          </p:cNvSpPr>
          <p:nvPr>
            <p:ph idx="1"/>
          </p:nvPr>
        </p:nvSpPr>
        <p:spPr/>
        <p:txBody>
          <a:bodyPr/>
          <a:lstStyle/>
          <a:p>
            <a:r>
              <a:rPr lang="en-GB" sz="2400" dirty="0"/>
              <a:t>Over the course of the 5-day inspection, inspectors will meet managers and leaders from the area’s education, health and social care services and look at young people’s case files.</a:t>
            </a:r>
          </a:p>
          <a:p>
            <a:r>
              <a:rPr lang="en-GB" sz="2400" dirty="0"/>
              <a:t>They will review the support provided by the local area for some individual children and young people to better understand how well the local area meets its responsibilities overall.</a:t>
            </a:r>
          </a:p>
          <a:p>
            <a:r>
              <a:rPr lang="en-GB" sz="2400" dirty="0"/>
              <a:t>They will also visit early years settings, schools, further education providers and specialist services.</a:t>
            </a:r>
          </a:p>
          <a:p>
            <a:r>
              <a:rPr lang="en-GB" sz="2400" dirty="0"/>
              <a:t>During these visits, inspectors will also spend time speaking to children, young people and their parents or carers</a:t>
            </a:r>
          </a:p>
        </p:txBody>
      </p:sp>
    </p:spTree>
    <p:extLst>
      <p:ext uri="{BB962C8B-B14F-4D97-AF65-F5344CB8AC3E}">
        <p14:creationId xmlns:p14="http://schemas.microsoft.com/office/powerpoint/2010/main" val="1902479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will they meet/interview</a:t>
            </a:r>
            <a:endParaRPr lang="en-GB" dirty="0"/>
          </a:p>
        </p:txBody>
      </p:sp>
      <p:sp>
        <p:nvSpPr>
          <p:cNvPr id="3" name="Content Placeholder 2"/>
          <p:cNvSpPr>
            <a:spLocks noGrp="1"/>
          </p:cNvSpPr>
          <p:nvPr>
            <p:ph idx="1"/>
          </p:nvPr>
        </p:nvSpPr>
        <p:spPr/>
        <p:txBody>
          <a:bodyPr/>
          <a:lstStyle/>
          <a:p>
            <a:r>
              <a:rPr lang="en-GB" sz="2400" dirty="0" smtClean="0"/>
              <a:t>A selection of Early Years settings including Independent providers, Health Clinics, Family Centres, Nursery.</a:t>
            </a:r>
          </a:p>
          <a:p>
            <a:r>
              <a:rPr lang="en-GB" sz="2400" dirty="0" smtClean="0"/>
              <a:t>A selection of schools – Primary and Secondary. Focus groups comprising  Head Teachers, SENCO’s, Virtual school leads</a:t>
            </a:r>
          </a:p>
          <a:p>
            <a:r>
              <a:rPr lang="en-GB" sz="2400" dirty="0" smtClean="0"/>
              <a:t>Post 16 providers </a:t>
            </a:r>
          </a:p>
          <a:p>
            <a:r>
              <a:rPr lang="en-GB" sz="2400" dirty="0" err="1" smtClean="0"/>
              <a:t>Webnair</a:t>
            </a:r>
            <a:r>
              <a:rPr lang="en-GB" sz="2400" dirty="0" smtClean="0"/>
              <a:t> open for discussion direct with Parents</a:t>
            </a:r>
          </a:p>
          <a:p>
            <a:r>
              <a:rPr lang="en-GB" sz="2400" dirty="0" smtClean="0"/>
              <a:t>Parent support networks, </a:t>
            </a:r>
            <a:r>
              <a:rPr lang="en-GB" sz="2400" dirty="0" err="1" smtClean="0"/>
              <a:t>vol</a:t>
            </a:r>
            <a:r>
              <a:rPr lang="en-GB" sz="2400" dirty="0" smtClean="0"/>
              <a:t> com, and other support groups</a:t>
            </a:r>
          </a:p>
          <a:p>
            <a:r>
              <a:rPr lang="en-GB" sz="2400" dirty="0" smtClean="0"/>
              <a:t>Young people </a:t>
            </a:r>
          </a:p>
          <a:p>
            <a:r>
              <a:rPr lang="en-GB" sz="2400" dirty="0" smtClean="0"/>
              <a:t>Focus groups for specific groups e.g. looked after </a:t>
            </a:r>
            <a:endParaRPr lang="en-GB" dirty="0"/>
          </a:p>
        </p:txBody>
      </p:sp>
    </p:spTree>
    <p:extLst>
      <p:ext uri="{BB962C8B-B14F-4D97-AF65-F5344CB8AC3E}">
        <p14:creationId xmlns:p14="http://schemas.microsoft.com/office/powerpoint/2010/main" val="2744762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What can’t inspectors do</a:t>
            </a:r>
            <a:endParaRPr lang="en-GB" dirty="0"/>
          </a:p>
        </p:txBody>
      </p:sp>
      <p:sp>
        <p:nvSpPr>
          <p:cNvPr id="3" name="Content Placeholder 2"/>
          <p:cNvSpPr>
            <a:spLocks noGrp="1"/>
          </p:cNvSpPr>
          <p:nvPr>
            <p:ph idx="1"/>
          </p:nvPr>
        </p:nvSpPr>
        <p:spPr/>
        <p:txBody>
          <a:bodyPr/>
          <a:lstStyle/>
          <a:p>
            <a:r>
              <a:rPr lang="en-GB" sz="2400" dirty="0"/>
              <a:t>Inspectors will not carry out inspections of individual education, social care or health services or providers.</a:t>
            </a:r>
          </a:p>
          <a:p>
            <a:r>
              <a:rPr lang="en-GB" sz="2400" dirty="0"/>
              <a:t>They will not make any judgements on the decision-making or the quality of support provided to individual children or young adults.</a:t>
            </a:r>
          </a:p>
          <a:p>
            <a:r>
              <a:rPr lang="en-GB" sz="2400" dirty="0"/>
              <a:t>Inspectors will also not investigate complaints about the support received by individual children or young people or their families. They do not have the power to change or overrule decisions about assessment or support that have been made by agencies and service providers in the local area</a:t>
            </a:r>
          </a:p>
        </p:txBody>
      </p:sp>
    </p:spTree>
    <p:extLst>
      <p:ext uri="{BB962C8B-B14F-4D97-AF65-F5344CB8AC3E}">
        <p14:creationId xmlns:p14="http://schemas.microsoft.com/office/powerpoint/2010/main" val="3897723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How will inspectors report the findings?</a:t>
            </a:r>
            <a:endParaRPr lang="en-GB" dirty="0"/>
          </a:p>
        </p:txBody>
      </p:sp>
      <p:sp>
        <p:nvSpPr>
          <p:cNvPr id="3" name="Content Placeholder 2"/>
          <p:cNvSpPr>
            <a:spLocks noGrp="1"/>
          </p:cNvSpPr>
          <p:nvPr>
            <p:ph idx="1"/>
          </p:nvPr>
        </p:nvSpPr>
        <p:spPr/>
        <p:txBody>
          <a:bodyPr/>
          <a:lstStyle/>
          <a:p>
            <a:r>
              <a:rPr lang="en-GB" sz="2400" dirty="0"/>
              <a:t>At the end of the inspection, the inspection team will evaluate all the evidence gathered.</a:t>
            </a:r>
          </a:p>
          <a:p>
            <a:r>
              <a:rPr lang="en-GB" sz="2400" dirty="0"/>
              <a:t>We and the CQC will write a joint inspection outcome letter. The letter will explain the main findings and make recommendations for improvement.</a:t>
            </a:r>
          </a:p>
          <a:p>
            <a:r>
              <a:rPr lang="en-GB" sz="2400" dirty="0"/>
              <a:t>It will also highlight any strengths that inspectors identify to help other services and areas develop and improve.</a:t>
            </a:r>
          </a:p>
          <a:p>
            <a:r>
              <a:rPr lang="en-GB" sz="2400" dirty="0"/>
              <a:t>These letters will be published on the </a:t>
            </a:r>
            <a:r>
              <a:rPr lang="en-GB" sz="2400" dirty="0">
                <a:hlinkClick r:id="rId2"/>
              </a:rPr>
              <a:t>Ofsted website</a:t>
            </a:r>
            <a:r>
              <a:rPr lang="en-GB" sz="2400" dirty="0"/>
              <a:t> and on the </a:t>
            </a:r>
            <a:r>
              <a:rPr lang="en-GB" sz="2400" dirty="0">
                <a:hlinkClick r:id="rId3"/>
              </a:rPr>
              <a:t>CQC website</a:t>
            </a:r>
            <a:endParaRPr lang="en-GB" sz="2400" dirty="0"/>
          </a:p>
          <a:p>
            <a:endParaRPr lang="en-GB" dirty="0"/>
          </a:p>
        </p:txBody>
      </p:sp>
    </p:spTree>
    <p:extLst>
      <p:ext uri="{BB962C8B-B14F-4D97-AF65-F5344CB8AC3E}">
        <p14:creationId xmlns:p14="http://schemas.microsoft.com/office/powerpoint/2010/main" val="2968036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prepare</a:t>
            </a:r>
            <a:endParaRPr lang="en-GB" dirty="0"/>
          </a:p>
        </p:txBody>
      </p:sp>
      <p:sp>
        <p:nvSpPr>
          <p:cNvPr id="3" name="Content Placeholder 2"/>
          <p:cNvSpPr>
            <a:spLocks noGrp="1"/>
          </p:cNvSpPr>
          <p:nvPr>
            <p:ph idx="1"/>
          </p:nvPr>
        </p:nvSpPr>
        <p:spPr/>
        <p:txBody>
          <a:bodyPr/>
          <a:lstStyle/>
          <a:p>
            <a:r>
              <a:rPr lang="en-GB" dirty="0" smtClean="0"/>
              <a:t>Ensure your SEND information is up to date – inspectors will have already reviewed information about Slough on LAIT.</a:t>
            </a:r>
          </a:p>
          <a:p>
            <a:r>
              <a:rPr lang="en-GB" dirty="0" smtClean="0"/>
              <a:t>Be aware of your responsibilities and your organisational statutory duties for SEND</a:t>
            </a:r>
          </a:p>
          <a:p>
            <a:r>
              <a:rPr lang="en-GB" dirty="0" smtClean="0"/>
              <a:t>Evidence </a:t>
            </a:r>
            <a:r>
              <a:rPr lang="en-GB" dirty="0" smtClean="0">
                <a:solidFill>
                  <a:srgbClr val="FF0000"/>
                </a:solidFill>
              </a:rPr>
              <a:t>Co-production </a:t>
            </a:r>
            <a:r>
              <a:rPr lang="en-GB" dirty="0" smtClean="0"/>
              <a:t>and the </a:t>
            </a:r>
            <a:r>
              <a:rPr lang="en-GB" dirty="0" smtClean="0">
                <a:solidFill>
                  <a:srgbClr val="FF0000"/>
                </a:solidFill>
              </a:rPr>
              <a:t>difference</a:t>
            </a:r>
            <a:r>
              <a:rPr lang="en-GB" dirty="0" smtClean="0"/>
              <a:t> intervention has made. </a:t>
            </a:r>
          </a:p>
          <a:p>
            <a:r>
              <a:rPr lang="en-GB" dirty="0" smtClean="0">
                <a:solidFill>
                  <a:srgbClr val="FF0000"/>
                </a:solidFill>
              </a:rPr>
              <a:t>Outcomes and Co-production are KEY </a:t>
            </a:r>
            <a:r>
              <a:rPr lang="en-GB" dirty="0" smtClean="0"/>
              <a:t> </a:t>
            </a:r>
            <a:endParaRPr lang="en-GB" dirty="0"/>
          </a:p>
        </p:txBody>
      </p:sp>
    </p:spTree>
    <p:extLst>
      <p:ext uri="{BB962C8B-B14F-4D97-AF65-F5344CB8AC3E}">
        <p14:creationId xmlns:p14="http://schemas.microsoft.com/office/powerpoint/2010/main" val="2069657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Oval 2"/>
          <p:cNvSpPr>
            <a:spLocks noChangeAspect="1" noChangeArrowheads="1"/>
          </p:cNvSpPr>
          <p:nvPr/>
        </p:nvSpPr>
        <p:spPr bwMode="gray">
          <a:xfrm>
            <a:off x="1795463" y="1306513"/>
            <a:ext cx="5300662" cy="4951412"/>
          </a:xfrm>
          <a:prstGeom prst="ellipse">
            <a:avLst/>
          </a:prstGeom>
          <a:solidFill>
            <a:schemeClr val="accent4">
              <a:lumMod val="60000"/>
              <a:lumOff val="40000"/>
            </a:schemeClr>
          </a:solidFill>
          <a:ln w="12700">
            <a:solidFill>
              <a:schemeClr val="tx1"/>
            </a:solidFill>
            <a:prstDash val="dash"/>
            <a:round/>
            <a:headEnd/>
            <a:tailEnd/>
          </a:ln>
          <a:effectLst/>
          <a:extLst/>
        </p:spPr>
        <p:txBody>
          <a:bodyPr wrap="none" lIns="90000" rIns="90000" anchor="ctr"/>
          <a:lstStyle>
            <a:lvl1pPr algn="l">
              <a:defRPr>
                <a:solidFill>
                  <a:schemeClr val="tx1"/>
                </a:solidFill>
                <a:latin typeface="Arial" charset="0"/>
              </a:defRPr>
            </a:lvl1pPr>
            <a:lvl2pPr marL="228600" indent="-114300" algn="l">
              <a:defRPr>
                <a:solidFill>
                  <a:schemeClr val="tx1"/>
                </a:solidFill>
                <a:latin typeface="Arial" charset="0"/>
              </a:defRPr>
            </a:lvl2pPr>
            <a:lvl3pPr marL="457200" indent="-114300" algn="l">
              <a:defRPr>
                <a:solidFill>
                  <a:schemeClr val="tx1"/>
                </a:solidFill>
                <a:latin typeface="Arial" charset="0"/>
              </a:defRPr>
            </a:lvl3pPr>
            <a:lvl4pPr marL="690563" indent="-119063" algn="l">
              <a:defRPr>
                <a:solidFill>
                  <a:schemeClr val="tx1"/>
                </a:solidFill>
                <a:latin typeface="Arial" charset="0"/>
              </a:defRPr>
            </a:lvl4pPr>
            <a:lvl5pPr algn="l">
              <a:defRPr>
                <a:solidFill>
                  <a:schemeClr val="tx1"/>
                </a:solidFill>
                <a:latin typeface="Arial" charset="0"/>
              </a:defRPr>
            </a:lvl5pPr>
            <a:lvl6pPr fontAlgn="base">
              <a:spcBef>
                <a:spcPct val="0"/>
              </a:spcBef>
              <a:spcAft>
                <a:spcPct val="0"/>
              </a:spcAft>
              <a:defRPr>
                <a:solidFill>
                  <a:schemeClr val="tx1"/>
                </a:solidFill>
                <a:latin typeface="Arial" charset="0"/>
              </a:defRPr>
            </a:lvl6pPr>
            <a:lvl7pPr fontAlgn="base">
              <a:spcBef>
                <a:spcPct val="0"/>
              </a:spcBef>
              <a:spcAft>
                <a:spcPct val="0"/>
              </a:spcAft>
              <a:defRPr>
                <a:solidFill>
                  <a:schemeClr val="tx1"/>
                </a:solidFill>
                <a:latin typeface="Arial" charset="0"/>
              </a:defRPr>
            </a:lvl7pPr>
            <a:lvl8pPr fontAlgn="base">
              <a:spcBef>
                <a:spcPct val="0"/>
              </a:spcBef>
              <a:spcAft>
                <a:spcPct val="0"/>
              </a:spcAft>
              <a:defRPr>
                <a:solidFill>
                  <a:schemeClr val="tx1"/>
                </a:solidFill>
                <a:latin typeface="Arial" charset="0"/>
              </a:defRPr>
            </a:lvl8pPr>
            <a:lvl9pPr fontAlgn="base">
              <a:spcBef>
                <a:spcPct val="0"/>
              </a:spcBef>
              <a:spcAft>
                <a:spcPct val="0"/>
              </a:spcAft>
              <a:defRPr>
                <a:solidFill>
                  <a:schemeClr val="tx1"/>
                </a:solidFill>
                <a:latin typeface="Arial" charset="0"/>
              </a:defRPr>
            </a:lvl9pPr>
          </a:lstStyle>
          <a:p>
            <a:pPr algn="ctr" eaLnBrk="0" hangingPunct="0">
              <a:defRPr/>
            </a:pPr>
            <a:endParaRPr lang="en-US" altLang="en-US" sz="900" b="1" dirty="0">
              <a:solidFill>
                <a:prstClr val="black"/>
              </a:solidFill>
              <a:cs typeface="Arial" pitchFamily="34" charset="0"/>
            </a:endParaRPr>
          </a:p>
        </p:txBody>
      </p:sp>
      <p:sp>
        <p:nvSpPr>
          <p:cNvPr id="15363" name="Text Box 3"/>
          <p:cNvSpPr txBox="1">
            <a:spLocks noChangeArrowheads="1"/>
          </p:cNvSpPr>
          <p:nvPr/>
        </p:nvSpPr>
        <p:spPr bwMode="auto">
          <a:xfrm>
            <a:off x="2217738" y="5135563"/>
            <a:ext cx="1762125" cy="4635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200" b="1" dirty="0" smtClean="0">
                <a:solidFill>
                  <a:prstClr val="black"/>
                </a:solidFill>
                <a:cs typeface="Arial" pitchFamily="34" charset="0"/>
              </a:rPr>
              <a:t>Option of a Personal Budget</a:t>
            </a:r>
          </a:p>
        </p:txBody>
      </p:sp>
      <p:sp>
        <p:nvSpPr>
          <p:cNvPr id="15364" name="Text Box 4"/>
          <p:cNvSpPr txBox="1">
            <a:spLocks noChangeArrowheads="1"/>
          </p:cNvSpPr>
          <p:nvPr/>
        </p:nvSpPr>
        <p:spPr bwMode="auto">
          <a:xfrm>
            <a:off x="4525963" y="5135563"/>
            <a:ext cx="2154237" cy="4635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200" b="1" dirty="0" smtClean="0">
                <a:solidFill>
                  <a:prstClr val="black"/>
                </a:solidFill>
                <a:cs typeface="Arial" pitchFamily="34" charset="0"/>
              </a:rPr>
              <a:t>Integrated assessment and planning</a:t>
            </a:r>
          </a:p>
        </p:txBody>
      </p:sp>
      <p:sp>
        <p:nvSpPr>
          <p:cNvPr id="15365" name="Text Box 5"/>
          <p:cNvSpPr txBox="1">
            <a:spLocks noChangeArrowheads="1"/>
          </p:cNvSpPr>
          <p:nvPr/>
        </p:nvSpPr>
        <p:spPr bwMode="auto">
          <a:xfrm>
            <a:off x="3729038" y="1849438"/>
            <a:ext cx="1593850" cy="2794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200" b="1" dirty="0" smtClean="0">
                <a:solidFill>
                  <a:prstClr val="black"/>
                </a:solidFill>
                <a:cs typeface="Arial" pitchFamily="34" charset="0"/>
              </a:rPr>
              <a:t>Joint commissioning</a:t>
            </a:r>
          </a:p>
        </p:txBody>
      </p:sp>
      <p:sp>
        <p:nvSpPr>
          <p:cNvPr id="15366" name="Text Box 6"/>
          <p:cNvSpPr txBox="1">
            <a:spLocks noChangeArrowheads="1"/>
          </p:cNvSpPr>
          <p:nvPr/>
        </p:nvSpPr>
        <p:spPr bwMode="auto">
          <a:xfrm>
            <a:off x="1824038" y="4487863"/>
            <a:ext cx="1476375" cy="277812"/>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endParaRPr lang="en-GB" altLang="en-US" sz="1200" b="1" dirty="0" smtClean="0">
              <a:solidFill>
                <a:prstClr val="black"/>
              </a:solidFill>
              <a:cs typeface="Arial" pitchFamily="34" charset="0"/>
            </a:endParaRPr>
          </a:p>
        </p:txBody>
      </p:sp>
      <p:sp>
        <p:nvSpPr>
          <p:cNvPr id="15367" name="Text Box 7"/>
          <p:cNvSpPr txBox="1">
            <a:spLocks noChangeArrowheads="1"/>
          </p:cNvSpPr>
          <p:nvPr/>
        </p:nvSpPr>
        <p:spPr bwMode="auto">
          <a:xfrm>
            <a:off x="2243138" y="2311400"/>
            <a:ext cx="1057275" cy="83343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200" b="1" dirty="0" smtClean="0">
                <a:solidFill>
                  <a:prstClr val="black"/>
                </a:solidFill>
                <a:cs typeface="Arial" pitchFamily="34" charset="0"/>
              </a:rPr>
              <a:t>Better disagreement resolution processes</a:t>
            </a:r>
          </a:p>
        </p:txBody>
      </p:sp>
      <p:sp>
        <p:nvSpPr>
          <p:cNvPr id="15368" name="Rectangle 8"/>
          <p:cNvSpPr>
            <a:spLocks noGrp="1" noChangeArrowheads="1"/>
          </p:cNvSpPr>
          <p:nvPr>
            <p:ph type="title"/>
          </p:nvPr>
        </p:nvSpPr>
        <p:spPr>
          <a:xfrm>
            <a:off x="133350" y="163513"/>
            <a:ext cx="8850313" cy="1143000"/>
          </a:xfrm>
        </p:spPr>
        <p:txBody>
          <a:bodyPr>
            <a:normAutofit fontScale="90000"/>
          </a:bodyPr>
          <a:lstStyle/>
          <a:p>
            <a:r>
              <a:rPr lang="en-GB" altLang="en-US" sz="4000" dirty="0" smtClean="0">
                <a:solidFill>
                  <a:schemeClr val="tx2"/>
                </a:solidFill>
                <a:latin typeface="Arial" pitchFamily="34" charset="0"/>
                <a:cs typeface="Arial" pitchFamily="34" charset="0"/>
              </a:rPr>
              <a:t>The reform vision: Children and young people at the centre</a:t>
            </a:r>
          </a:p>
        </p:txBody>
      </p:sp>
      <p:sp>
        <p:nvSpPr>
          <p:cNvPr id="15369" name="Oval 9"/>
          <p:cNvSpPr>
            <a:spLocks noChangeAspect="1" noChangeArrowheads="1"/>
          </p:cNvSpPr>
          <p:nvPr/>
        </p:nvSpPr>
        <p:spPr bwMode="gray">
          <a:xfrm>
            <a:off x="3729038" y="3090863"/>
            <a:ext cx="1406525" cy="1312862"/>
          </a:xfrm>
          <a:prstGeom prst="ellipse">
            <a:avLst/>
          </a:prstGeom>
          <a:solidFill>
            <a:srgbClr val="FFFF00"/>
          </a:solidFill>
          <a:ln>
            <a:noFill/>
          </a:ln>
          <a:effectLst/>
          <a:extLst>
            <a:ext uri="{91240B29-F687-4F45-9708-019B960494DF}">
              <a14:hiddenLine xmlns:a14="http://schemas.microsoft.com/office/drawing/2010/main" w="2857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rIns="90000" anchor="ctr"/>
          <a:lstStyle/>
          <a:p>
            <a:pPr algn="ctr" eaLnBrk="0" fontAlgn="base" hangingPunct="0">
              <a:spcBef>
                <a:spcPct val="0"/>
              </a:spcBef>
              <a:spcAft>
                <a:spcPct val="0"/>
              </a:spcAft>
            </a:pPr>
            <a:endParaRPr lang="en-US" altLang="en-US" sz="900" b="1" dirty="0" smtClean="0">
              <a:solidFill>
                <a:prstClr val="black"/>
              </a:solidFill>
              <a:latin typeface="Arial" pitchFamily="34" charset="0"/>
              <a:cs typeface="Arial" pitchFamily="34" charset="0"/>
            </a:endParaRPr>
          </a:p>
        </p:txBody>
      </p:sp>
      <p:sp>
        <p:nvSpPr>
          <p:cNvPr id="15370" name="Text Box 10"/>
          <p:cNvSpPr txBox="1">
            <a:spLocks noChangeAspect="1" noChangeArrowheads="1"/>
          </p:cNvSpPr>
          <p:nvPr/>
        </p:nvSpPr>
        <p:spPr bwMode="gray">
          <a:xfrm>
            <a:off x="3614738" y="3214688"/>
            <a:ext cx="1611312" cy="101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rIns="900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0"/>
              </a:spcBef>
              <a:spcAft>
                <a:spcPct val="0"/>
              </a:spcAft>
            </a:pPr>
            <a:r>
              <a:rPr lang="en-GB" altLang="en-US" sz="1200" b="1" dirty="0" smtClean="0">
                <a:solidFill>
                  <a:prstClr val="black"/>
                </a:solidFill>
                <a:latin typeface="Arial" pitchFamily="34" charset="0"/>
                <a:cs typeface="Arial" pitchFamily="34" charset="0"/>
              </a:rPr>
              <a:t>0-25 </a:t>
            </a:r>
          </a:p>
          <a:p>
            <a:pPr algn="ctr" eaLnBrk="0" fontAlgn="base" hangingPunct="0">
              <a:spcBef>
                <a:spcPct val="0"/>
              </a:spcBef>
              <a:spcAft>
                <a:spcPct val="0"/>
              </a:spcAft>
            </a:pPr>
            <a:r>
              <a:rPr lang="en-GB" altLang="en-US" sz="1200" b="1" dirty="0" smtClean="0">
                <a:solidFill>
                  <a:prstClr val="black"/>
                </a:solidFill>
                <a:latin typeface="Arial" pitchFamily="34" charset="0"/>
                <a:cs typeface="Arial" pitchFamily="34" charset="0"/>
              </a:rPr>
              <a:t>Children and young people with SEND</a:t>
            </a:r>
          </a:p>
          <a:p>
            <a:pPr algn="ctr" eaLnBrk="0" fontAlgn="base" hangingPunct="0">
              <a:spcBef>
                <a:spcPct val="0"/>
              </a:spcBef>
              <a:spcAft>
                <a:spcPct val="0"/>
              </a:spcAft>
            </a:pPr>
            <a:r>
              <a:rPr lang="en-GB" altLang="en-US" sz="1200" b="1" dirty="0" smtClean="0">
                <a:solidFill>
                  <a:prstClr val="black"/>
                </a:solidFill>
                <a:latin typeface="Arial" pitchFamily="34" charset="0"/>
                <a:cs typeface="Arial" pitchFamily="34" charset="0"/>
              </a:rPr>
              <a:t>and families </a:t>
            </a:r>
            <a:endParaRPr lang="en-GB" altLang="en-US" sz="1400" b="1" dirty="0" smtClean="0">
              <a:solidFill>
                <a:prstClr val="black"/>
              </a:solidFill>
              <a:latin typeface="Times New Roman" pitchFamily="18" charset="0"/>
              <a:cs typeface="Arial" pitchFamily="34" charset="0"/>
            </a:endParaRPr>
          </a:p>
        </p:txBody>
      </p:sp>
      <p:sp>
        <p:nvSpPr>
          <p:cNvPr id="15371" name="Text Box 11"/>
          <p:cNvSpPr txBox="1">
            <a:spLocks noChangeArrowheads="1"/>
          </p:cNvSpPr>
          <p:nvPr/>
        </p:nvSpPr>
        <p:spPr bwMode="auto">
          <a:xfrm>
            <a:off x="-15875" y="1392238"/>
            <a:ext cx="2112963" cy="20637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600" b="1" dirty="0" smtClean="0">
                <a:solidFill>
                  <a:prstClr val="black"/>
                </a:solidFill>
                <a:latin typeface="Arial" pitchFamily="34" charset="0"/>
                <a:cs typeface="Arial" pitchFamily="34" charset="0"/>
              </a:rPr>
              <a:t>Where disagreements happen, they can be resolved early and amicably, with the option of a Tribunal for those that need it. </a:t>
            </a:r>
          </a:p>
        </p:txBody>
      </p:sp>
      <p:sp>
        <p:nvSpPr>
          <p:cNvPr id="15372" name="Text Box 12"/>
          <p:cNvSpPr txBox="1">
            <a:spLocks noChangeArrowheads="1"/>
          </p:cNvSpPr>
          <p:nvPr/>
        </p:nvSpPr>
        <p:spPr bwMode="auto">
          <a:xfrm>
            <a:off x="6718300" y="1447800"/>
            <a:ext cx="2425700" cy="1325563"/>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600" b="1" dirty="0" smtClean="0">
                <a:solidFill>
                  <a:prstClr val="black"/>
                </a:solidFill>
                <a:latin typeface="Arial" pitchFamily="34" charset="0"/>
                <a:cs typeface="Arial" pitchFamily="34" charset="0"/>
              </a:rPr>
              <a:t>Children, young people and parents understand a joined up system, designed around their needs.</a:t>
            </a:r>
            <a:endParaRPr lang="en-GB" altLang="en-US" sz="1400" b="1" dirty="0" smtClean="0">
              <a:solidFill>
                <a:prstClr val="black"/>
              </a:solidFill>
              <a:latin typeface="Arial" pitchFamily="34" charset="0"/>
              <a:cs typeface="Arial" pitchFamily="34" charset="0"/>
            </a:endParaRPr>
          </a:p>
        </p:txBody>
      </p:sp>
      <p:sp>
        <p:nvSpPr>
          <p:cNvPr id="15373" name="AutoShape 13"/>
          <p:cNvSpPr>
            <a:spLocks noChangeArrowheads="1"/>
          </p:cNvSpPr>
          <p:nvPr/>
        </p:nvSpPr>
        <p:spPr bwMode="auto">
          <a:xfrm>
            <a:off x="2830513" y="2270125"/>
            <a:ext cx="3181350" cy="2974975"/>
          </a:xfrm>
          <a:custGeom>
            <a:avLst/>
            <a:gdLst>
              <a:gd name="T0" fmla="*/ 1590675 w 21600"/>
              <a:gd name="T1" fmla="*/ 0 h 21600"/>
              <a:gd name="T2" fmla="*/ 465862 w 21600"/>
              <a:gd name="T3" fmla="*/ 435641 h 21600"/>
              <a:gd name="T4" fmla="*/ 0 w 21600"/>
              <a:gd name="T5" fmla="*/ 1487488 h 21600"/>
              <a:gd name="T6" fmla="*/ 465862 w 21600"/>
              <a:gd name="T7" fmla="*/ 2539334 h 21600"/>
              <a:gd name="T8" fmla="*/ 1590675 w 21600"/>
              <a:gd name="T9" fmla="*/ 2974975 h 21600"/>
              <a:gd name="T10" fmla="*/ 2715488 w 21600"/>
              <a:gd name="T11" fmla="*/ 2539334 h 21600"/>
              <a:gd name="T12" fmla="*/ 3181350 w 21600"/>
              <a:gd name="T13" fmla="*/ 1487488 h 21600"/>
              <a:gd name="T14" fmla="*/ 2715488 w 21600"/>
              <a:gd name="T15" fmla="*/ 435641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6101" y="10800"/>
                </a:moveTo>
                <a:cubicBezTo>
                  <a:pt x="6101" y="13395"/>
                  <a:pt x="8205" y="15499"/>
                  <a:pt x="10800" y="15499"/>
                </a:cubicBezTo>
                <a:cubicBezTo>
                  <a:pt x="13395" y="15499"/>
                  <a:pt x="15499" y="13395"/>
                  <a:pt x="15499" y="10800"/>
                </a:cubicBezTo>
                <a:cubicBezTo>
                  <a:pt x="15499" y="8205"/>
                  <a:pt x="13395" y="6101"/>
                  <a:pt x="10800" y="6101"/>
                </a:cubicBezTo>
                <a:cubicBezTo>
                  <a:pt x="8205" y="6101"/>
                  <a:pt x="6101" y="8205"/>
                  <a:pt x="6101" y="10800"/>
                </a:cubicBezTo>
                <a:close/>
              </a:path>
            </a:pathLst>
          </a:custGeom>
          <a:solidFill>
            <a:schemeClr val="bg2"/>
          </a:solidFill>
          <a:ln w="12700">
            <a:solidFill>
              <a:schemeClr val="accent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lstStyle/>
          <a:p>
            <a:pPr fontAlgn="base">
              <a:spcBef>
                <a:spcPct val="0"/>
              </a:spcBef>
              <a:spcAft>
                <a:spcPct val="0"/>
              </a:spcAft>
            </a:pPr>
            <a:endParaRPr lang="en-GB" dirty="0" smtClean="0">
              <a:solidFill>
                <a:prstClr val="black"/>
              </a:solidFill>
              <a:cs typeface="Arial" pitchFamily="34" charset="0"/>
            </a:endParaRPr>
          </a:p>
        </p:txBody>
      </p:sp>
      <p:sp>
        <p:nvSpPr>
          <p:cNvPr id="15374" name="Text Box 14"/>
          <p:cNvSpPr txBox="1">
            <a:spLocks noChangeArrowheads="1"/>
          </p:cNvSpPr>
          <p:nvPr/>
        </p:nvSpPr>
        <p:spPr bwMode="auto">
          <a:xfrm>
            <a:off x="3810000" y="2651125"/>
            <a:ext cx="1292225" cy="24923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000" b="1" dirty="0" smtClean="0">
                <a:solidFill>
                  <a:prstClr val="black"/>
                </a:solidFill>
                <a:cs typeface="Arial" pitchFamily="34" charset="0"/>
              </a:rPr>
              <a:t>Having friends</a:t>
            </a:r>
            <a:endParaRPr lang="en-GB" altLang="en-US" sz="1200" b="1" dirty="0" smtClean="0">
              <a:solidFill>
                <a:prstClr val="black"/>
              </a:solidFill>
              <a:cs typeface="Arial" pitchFamily="34" charset="0"/>
            </a:endParaRPr>
          </a:p>
        </p:txBody>
      </p:sp>
      <p:sp>
        <p:nvSpPr>
          <p:cNvPr id="15375" name="Text Box 15"/>
          <p:cNvSpPr txBox="1">
            <a:spLocks noChangeArrowheads="1"/>
          </p:cNvSpPr>
          <p:nvPr/>
        </p:nvSpPr>
        <p:spPr bwMode="auto">
          <a:xfrm>
            <a:off x="3779838" y="2366963"/>
            <a:ext cx="1304925" cy="31115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400" b="1" dirty="0" smtClean="0">
                <a:solidFill>
                  <a:prstClr val="black"/>
                </a:solidFill>
                <a:cs typeface="Arial" pitchFamily="34" charset="0"/>
              </a:rPr>
              <a:t>Outcomes</a:t>
            </a:r>
            <a:r>
              <a:rPr lang="en-GB" altLang="en-US" sz="1200" b="1" dirty="0" smtClean="0">
                <a:solidFill>
                  <a:prstClr val="white"/>
                </a:solidFill>
                <a:cs typeface="Arial" pitchFamily="34" charset="0"/>
              </a:rPr>
              <a:t> </a:t>
            </a:r>
            <a:r>
              <a:rPr lang="en-GB" altLang="en-US" sz="1200" b="1" dirty="0" smtClean="0">
                <a:solidFill>
                  <a:prstClr val="black"/>
                </a:solidFill>
                <a:cs typeface="Arial" pitchFamily="34" charset="0"/>
              </a:rPr>
              <a:t> </a:t>
            </a:r>
          </a:p>
        </p:txBody>
      </p:sp>
      <p:sp>
        <p:nvSpPr>
          <p:cNvPr id="15376" name="Text Box 16"/>
          <p:cNvSpPr txBox="1">
            <a:spLocks noChangeArrowheads="1"/>
          </p:cNvSpPr>
          <p:nvPr/>
        </p:nvSpPr>
        <p:spPr bwMode="auto">
          <a:xfrm>
            <a:off x="4916488" y="2976563"/>
            <a:ext cx="952500" cy="401637"/>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000" b="1" dirty="0" smtClean="0">
                <a:solidFill>
                  <a:prstClr val="black"/>
                </a:solidFill>
                <a:cs typeface="Arial" pitchFamily="34" charset="0"/>
              </a:rPr>
              <a:t>Employment prospects</a:t>
            </a:r>
            <a:endParaRPr lang="en-GB" altLang="en-US" sz="1200" b="1" dirty="0" smtClean="0">
              <a:solidFill>
                <a:prstClr val="black"/>
              </a:solidFill>
              <a:cs typeface="Arial" pitchFamily="34" charset="0"/>
            </a:endParaRPr>
          </a:p>
        </p:txBody>
      </p:sp>
      <p:sp>
        <p:nvSpPr>
          <p:cNvPr id="15377" name="Text Box 17"/>
          <p:cNvSpPr txBox="1">
            <a:spLocks noChangeArrowheads="1"/>
          </p:cNvSpPr>
          <p:nvPr/>
        </p:nvSpPr>
        <p:spPr bwMode="auto">
          <a:xfrm>
            <a:off x="3006725" y="3022600"/>
            <a:ext cx="952500" cy="4333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000" b="1" dirty="0" smtClean="0">
                <a:solidFill>
                  <a:prstClr val="black"/>
                </a:solidFill>
                <a:cs typeface="Arial" pitchFamily="34" charset="0"/>
              </a:rPr>
              <a:t>Positive Wellbeing</a:t>
            </a:r>
            <a:r>
              <a:rPr lang="en-GB" altLang="en-US" sz="1200" b="1" dirty="0" smtClean="0">
                <a:solidFill>
                  <a:prstClr val="black"/>
                </a:solidFill>
                <a:cs typeface="Arial" pitchFamily="34" charset="0"/>
              </a:rPr>
              <a:t> </a:t>
            </a:r>
          </a:p>
        </p:txBody>
      </p:sp>
      <p:sp>
        <p:nvSpPr>
          <p:cNvPr id="15378" name="Text Box 18"/>
          <p:cNvSpPr txBox="1">
            <a:spLocks noChangeArrowheads="1"/>
          </p:cNvSpPr>
          <p:nvPr/>
        </p:nvSpPr>
        <p:spPr bwMode="auto">
          <a:xfrm>
            <a:off x="3186113" y="4443413"/>
            <a:ext cx="1162050" cy="2794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endParaRPr lang="en-GB" altLang="en-US" sz="1200" b="1" dirty="0" smtClean="0">
              <a:solidFill>
                <a:prstClr val="black"/>
              </a:solidFill>
              <a:cs typeface="Arial" pitchFamily="34" charset="0"/>
            </a:endParaRPr>
          </a:p>
        </p:txBody>
      </p:sp>
      <p:sp>
        <p:nvSpPr>
          <p:cNvPr id="15379" name="Text Box 19"/>
          <p:cNvSpPr txBox="1">
            <a:spLocks noChangeArrowheads="1"/>
          </p:cNvSpPr>
          <p:nvPr/>
        </p:nvSpPr>
        <p:spPr bwMode="auto">
          <a:xfrm>
            <a:off x="4810125" y="4259263"/>
            <a:ext cx="1031875" cy="401637"/>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000" b="1" dirty="0" smtClean="0">
                <a:solidFill>
                  <a:prstClr val="black"/>
                </a:solidFill>
                <a:cs typeface="Arial" pitchFamily="34" charset="0"/>
              </a:rPr>
              <a:t>Good qualifications</a:t>
            </a:r>
            <a:endParaRPr lang="en-GB" altLang="en-US" sz="1200" b="1" dirty="0" smtClean="0">
              <a:solidFill>
                <a:prstClr val="black"/>
              </a:solidFill>
              <a:cs typeface="Arial" pitchFamily="34" charset="0"/>
            </a:endParaRPr>
          </a:p>
        </p:txBody>
      </p:sp>
      <p:sp>
        <p:nvSpPr>
          <p:cNvPr id="15380" name="Text Box 20"/>
          <p:cNvSpPr txBox="1">
            <a:spLocks noChangeArrowheads="1"/>
          </p:cNvSpPr>
          <p:nvPr/>
        </p:nvSpPr>
        <p:spPr bwMode="auto">
          <a:xfrm>
            <a:off x="3186113" y="4283075"/>
            <a:ext cx="952500" cy="47783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000" b="1" dirty="0" smtClean="0">
                <a:solidFill>
                  <a:prstClr val="black"/>
                </a:solidFill>
                <a:cs typeface="Arial" pitchFamily="34" charset="0"/>
              </a:rPr>
              <a:t>Making their </a:t>
            </a:r>
          </a:p>
          <a:p>
            <a:pPr eaLnBrk="0" fontAlgn="base" hangingPunct="0">
              <a:spcBef>
                <a:spcPct val="50000"/>
              </a:spcBef>
              <a:spcAft>
                <a:spcPct val="0"/>
              </a:spcAft>
            </a:pPr>
            <a:r>
              <a:rPr lang="en-GB" altLang="en-US" sz="1000" b="1" dirty="0" smtClean="0">
                <a:solidFill>
                  <a:prstClr val="black"/>
                </a:solidFill>
                <a:cs typeface="Arial" pitchFamily="34" charset="0"/>
              </a:rPr>
              <a:t>views heard</a:t>
            </a:r>
            <a:endParaRPr lang="en-GB" altLang="en-US" sz="1200" b="1" dirty="0" smtClean="0">
              <a:solidFill>
                <a:prstClr val="black"/>
              </a:solidFill>
              <a:cs typeface="Arial" pitchFamily="34" charset="0"/>
            </a:endParaRPr>
          </a:p>
        </p:txBody>
      </p:sp>
      <p:sp>
        <p:nvSpPr>
          <p:cNvPr id="15381" name="Text Box 21"/>
          <p:cNvSpPr txBox="1">
            <a:spLocks noChangeArrowheads="1"/>
          </p:cNvSpPr>
          <p:nvPr/>
        </p:nvSpPr>
        <p:spPr bwMode="auto">
          <a:xfrm>
            <a:off x="4421188" y="4521200"/>
            <a:ext cx="1162050" cy="2794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endParaRPr lang="en-GB" altLang="en-US" sz="1200" b="1" dirty="0" smtClean="0">
              <a:solidFill>
                <a:prstClr val="black"/>
              </a:solidFill>
              <a:cs typeface="Arial" pitchFamily="34" charset="0"/>
            </a:endParaRPr>
          </a:p>
        </p:txBody>
      </p:sp>
      <p:sp>
        <p:nvSpPr>
          <p:cNvPr id="15382" name="Text Box 24"/>
          <p:cNvSpPr txBox="1">
            <a:spLocks noChangeArrowheads="1"/>
          </p:cNvSpPr>
          <p:nvPr/>
        </p:nvSpPr>
        <p:spPr bwMode="auto">
          <a:xfrm>
            <a:off x="5389563" y="2270125"/>
            <a:ext cx="1265237" cy="2794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175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50000"/>
              </a:spcBef>
              <a:spcAft>
                <a:spcPct val="0"/>
              </a:spcAft>
            </a:pPr>
            <a:r>
              <a:rPr lang="en-GB" altLang="en-US" sz="1200" b="1" dirty="0" smtClean="0">
                <a:solidFill>
                  <a:prstClr val="black"/>
                </a:solidFill>
                <a:cs typeface="Arial" pitchFamily="34" charset="0"/>
              </a:rPr>
              <a:t>Local offer</a:t>
            </a:r>
            <a:endParaRPr lang="en-GB" altLang="en-US" sz="1400" dirty="0" smtClean="0">
              <a:solidFill>
                <a:prstClr val="black"/>
              </a:solidFill>
              <a:cs typeface="Arial" pitchFamily="34" charset="0"/>
            </a:endParaRPr>
          </a:p>
        </p:txBody>
      </p:sp>
      <p:sp>
        <p:nvSpPr>
          <p:cNvPr id="15383" name="Text Box 5"/>
          <p:cNvSpPr txBox="1">
            <a:spLocks noChangeArrowheads="1"/>
          </p:cNvSpPr>
          <p:nvPr/>
        </p:nvSpPr>
        <p:spPr bwMode="auto">
          <a:xfrm>
            <a:off x="3659188" y="1425575"/>
            <a:ext cx="1593850" cy="2794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0" fontAlgn="base" hangingPunct="0">
              <a:spcBef>
                <a:spcPct val="50000"/>
              </a:spcBef>
              <a:spcAft>
                <a:spcPct val="0"/>
              </a:spcAft>
            </a:pPr>
            <a:r>
              <a:rPr lang="en-GB" altLang="en-US" sz="1200" b="1" dirty="0" smtClean="0">
                <a:solidFill>
                  <a:prstClr val="black"/>
                </a:solidFill>
                <a:cs typeface="Arial" pitchFamily="34" charset="0"/>
              </a:rPr>
              <a:t>Enablers </a:t>
            </a:r>
          </a:p>
        </p:txBody>
      </p:sp>
      <p:sp>
        <p:nvSpPr>
          <p:cNvPr id="15384" name="Text Box 12"/>
          <p:cNvSpPr txBox="1">
            <a:spLocks noChangeArrowheads="1"/>
          </p:cNvSpPr>
          <p:nvPr/>
        </p:nvSpPr>
        <p:spPr bwMode="auto">
          <a:xfrm>
            <a:off x="6526213" y="5384800"/>
            <a:ext cx="2425700" cy="1079500"/>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0" fontAlgn="base" hangingPunct="0">
              <a:spcBef>
                <a:spcPct val="50000"/>
              </a:spcBef>
              <a:spcAft>
                <a:spcPct val="0"/>
              </a:spcAft>
            </a:pPr>
            <a:r>
              <a:rPr lang="en-GB" altLang="en-US" sz="1600" b="1" dirty="0" smtClean="0">
                <a:solidFill>
                  <a:prstClr val="black"/>
                </a:solidFill>
                <a:latin typeface="Arial" pitchFamily="34" charset="0"/>
                <a:cs typeface="Arial" pitchFamily="34" charset="0"/>
              </a:rPr>
              <a:t>Education Health and Care plan is holistic, co-produced and focused on outcomes.</a:t>
            </a:r>
            <a:endParaRPr lang="en-GB" altLang="en-US" sz="1400" b="1" dirty="0" smtClean="0">
              <a:solidFill>
                <a:prstClr val="black"/>
              </a:solidFill>
              <a:latin typeface="Arial" pitchFamily="34" charset="0"/>
              <a:cs typeface="Arial" pitchFamily="34" charset="0"/>
            </a:endParaRPr>
          </a:p>
        </p:txBody>
      </p:sp>
      <p:sp>
        <p:nvSpPr>
          <p:cNvPr id="15385" name="Text Box 12"/>
          <p:cNvSpPr txBox="1">
            <a:spLocks noChangeArrowheads="1"/>
          </p:cNvSpPr>
          <p:nvPr/>
        </p:nvSpPr>
        <p:spPr bwMode="auto">
          <a:xfrm>
            <a:off x="133350" y="5264150"/>
            <a:ext cx="2425700" cy="83343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1270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hangingPunct="0">
              <a:spcBef>
                <a:spcPct val="0"/>
              </a:spcBef>
              <a:spcAft>
                <a:spcPct val="0"/>
              </a:spcAft>
            </a:pPr>
            <a:r>
              <a:rPr lang="en-GB" sz="1600" b="1" dirty="0" smtClean="0">
                <a:solidFill>
                  <a:prstClr val="black"/>
                </a:solidFill>
                <a:latin typeface="Arial" pitchFamily="34" charset="0"/>
                <a:cs typeface="Arial" pitchFamily="34" charset="0"/>
              </a:rPr>
              <a:t>Extending choice and control over their support</a:t>
            </a:r>
            <a:r>
              <a:rPr lang="en-GB" sz="1600" dirty="0" smtClean="0">
                <a:solidFill>
                  <a:prstClr val="black"/>
                </a:solidFill>
                <a:cs typeface="Arial" pitchFamily="34" charset="0"/>
              </a:rPr>
              <a:t>.</a:t>
            </a:r>
          </a:p>
        </p:txBody>
      </p:sp>
      <p:sp>
        <p:nvSpPr>
          <p:cNvPr id="15386" name="Text Box 24"/>
          <p:cNvSpPr txBox="1">
            <a:spLocks noChangeArrowheads="1"/>
          </p:cNvSpPr>
          <p:nvPr/>
        </p:nvSpPr>
        <p:spPr bwMode="auto">
          <a:xfrm>
            <a:off x="5924550" y="3378200"/>
            <a:ext cx="1265238" cy="649288"/>
          </a:xfrm>
          <a:prstGeom prst="rect">
            <a:avLst/>
          </a:prstGeom>
          <a:noFill/>
          <a:ln>
            <a:noFill/>
          </a:ln>
          <a:effectLst/>
          <a:extLst>
            <a:ext uri="{909E8E84-426E-40DD-AFC4-6F175D3DCCD1}">
              <a14:hiddenFill xmlns:a14="http://schemas.microsoft.com/office/drawing/2010/main">
                <a:solidFill>
                  <a:srgbClr val="FFCC00"/>
                </a:solidFill>
              </a14:hiddenFill>
            </a:ext>
            <a:ext uri="{91240B29-F687-4F45-9708-019B960494DF}">
              <a14:hiddenLine xmlns:a14="http://schemas.microsoft.com/office/drawing/2010/main" w="31750">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50000"/>
              </a:spcBef>
              <a:spcAft>
                <a:spcPct val="0"/>
              </a:spcAft>
            </a:pPr>
            <a:r>
              <a:rPr lang="en-GB" altLang="en-US" sz="1200" b="1" dirty="0" smtClean="0">
                <a:solidFill>
                  <a:prstClr val="black"/>
                </a:solidFill>
                <a:cs typeface="Arial" pitchFamily="34" charset="0"/>
              </a:rPr>
              <a:t>Information, advice and support</a:t>
            </a:r>
            <a:endParaRPr lang="en-GB" altLang="en-US" sz="1400" dirty="0" smtClean="0">
              <a:solidFill>
                <a:prstClr val="black"/>
              </a:solidFill>
              <a:cs typeface="Arial" pitchFamily="34" charset="0"/>
            </a:endParaRPr>
          </a:p>
        </p:txBody>
      </p:sp>
    </p:spTree>
    <p:extLst>
      <p:ext uri="{BB962C8B-B14F-4D97-AF65-F5344CB8AC3E}">
        <p14:creationId xmlns:p14="http://schemas.microsoft.com/office/powerpoint/2010/main" val="169084425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solidFill>
                  <a:srgbClr val="0070C0"/>
                </a:solidFill>
              </a:rPr>
              <a:t>Key Statutory Duties</a:t>
            </a:r>
            <a:endParaRPr lang="en-GB" dirty="0">
              <a:solidFill>
                <a:srgbClr val="0070C0"/>
              </a:solidFill>
            </a:endParaRPr>
          </a:p>
        </p:txBody>
      </p:sp>
      <p:sp>
        <p:nvSpPr>
          <p:cNvPr id="4" name="Content Placeholder 3"/>
          <p:cNvSpPr>
            <a:spLocks noGrp="1"/>
          </p:cNvSpPr>
          <p:nvPr>
            <p:ph idx="1"/>
          </p:nvPr>
        </p:nvSpPr>
        <p:spPr/>
        <p:txBody>
          <a:bodyPr>
            <a:normAutofit fontScale="70000" lnSpcReduction="20000"/>
          </a:bodyPr>
          <a:lstStyle/>
          <a:p>
            <a:r>
              <a:rPr lang="en-GB" dirty="0" smtClean="0"/>
              <a:t>Must publish SEND Information report</a:t>
            </a:r>
          </a:p>
          <a:p>
            <a:r>
              <a:rPr lang="en-GB" dirty="0" smtClean="0"/>
              <a:t>Must publish Local Offer</a:t>
            </a:r>
          </a:p>
          <a:p>
            <a:pPr lvl="0"/>
            <a:r>
              <a:rPr lang="en-GB" dirty="0">
                <a:solidFill>
                  <a:prstClr val="black"/>
                </a:solidFill>
              </a:rPr>
              <a:t>Must have regard to the SEND Code of Practice 2014</a:t>
            </a:r>
          </a:p>
          <a:p>
            <a:pPr lvl="0"/>
            <a:r>
              <a:rPr lang="en-GB" dirty="0">
                <a:solidFill>
                  <a:prstClr val="black"/>
                </a:solidFill>
              </a:rPr>
              <a:t>Must meet the Equality Act 2010 </a:t>
            </a:r>
            <a:r>
              <a:rPr lang="en-US" dirty="0">
                <a:solidFill>
                  <a:prstClr val="black"/>
                </a:solidFill>
              </a:rPr>
              <a:t>(non-statutory </a:t>
            </a:r>
            <a:r>
              <a:rPr lang="en-US" dirty="0" err="1">
                <a:solidFill>
                  <a:prstClr val="black"/>
                </a:solidFill>
              </a:rPr>
              <a:t>DfE</a:t>
            </a:r>
            <a:r>
              <a:rPr lang="en-US" dirty="0">
                <a:solidFill>
                  <a:prstClr val="black"/>
                </a:solidFill>
              </a:rPr>
              <a:t> Advice available)</a:t>
            </a:r>
            <a:endParaRPr lang="en-GB" dirty="0">
              <a:solidFill>
                <a:prstClr val="black"/>
              </a:solidFill>
            </a:endParaRPr>
          </a:p>
          <a:p>
            <a:pPr lvl="0"/>
            <a:r>
              <a:rPr lang="en-GB" dirty="0">
                <a:solidFill>
                  <a:prstClr val="black"/>
                </a:solidFill>
              </a:rPr>
              <a:t>Must ensure an appropriate </a:t>
            </a:r>
            <a:r>
              <a:rPr lang="en-GB" dirty="0" err="1">
                <a:solidFill>
                  <a:prstClr val="black"/>
                </a:solidFill>
              </a:rPr>
              <a:t>SENCo</a:t>
            </a:r>
            <a:r>
              <a:rPr lang="en-GB" dirty="0">
                <a:solidFill>
                  <a:prstClr val="black"/>
                </a:solidFill>
              </a:rPr>
              <a:t> post holder and role</a:t>
            </a:r>
          </a:p>
          <a:p>
            <a:pPr lvl="0"/>
            <a:r>
              <a:rPr lang="en-GB" dirty="0">
                <a:solidFill>
                  <a:prstClr val="black"/>
                </a:solidFill>
              </a:rPr>
              <a:t>Must ensure best endeavours to meet needs</a:t>
            </a:r>
          </a:p>
          <a:p>
            <a:pPr lvl="0"/>
            <a:r>
              <a:rPr lang="en-GB" dirty="0">
                <a:solidFill>
                  <a:prstClr val="black"/>
                </a:solidFill>
              </a:rPr>
              <a:t>Must ensure participation with peers in wider school activities</a:t>
            </a:r>
          </a:p>
          <a:p>
            <a:pPr marL="285750" lvl="0" indent="-285750">
              <a:spcBef>
                <a:spcPts val="1200"/>
              </a:spcBef>
              <a:defRPr/>
            </a:pPr>
            <a:r>
              <a:rPr lang="en-GB" dirty="0">
                <a:solidFill>
                  <a:prstClr val="black"/>
                </a:solidFill>
                <a:cs typeface="Arial" pitchFamily="34" charset="0"/>
              </a:rPr>
              <a:t>Must inform parents when children receive </a:t>
            </a:r>
            <a:r>
              <a:rPr lang="en-US" dirty="0">
                <a:solidFill>
                  <a:prstClr val="black"/>
                </a:solidFill>
                <a:cs typeface="Arial" pitchFamily="34" charset="0"/>
              </a:rPr>
              <a:t>SEN Support (SA/ SA+) </a:t>
            </a:r>
            <a:r>
              <a:rPr lang="en-GB" dirty="0">
                <a:solidFill>
                  <a:prstClr val="black"/>
                </a:solidFill>
                <a:cs typeface="Arial" pitchFamily="34" charset="0"/>
              </a:rPr>
              <a:t>and involve them in reviews of progress</a:t>
            </a:r>
            <a:r>
              <a:rPr lang="en-US" dirty="0">
                <a:solidFill>
                  <a:prstClr val="black"/>
                </a:solidFill>
                <a:cs typeface="Arial" pitchFamily="34" charset="0"/>
              </a:rPr>
              <a:t> 3 x yearly and must report progress annually</a:t>
            </a:r>
          </a:p>
          <a:p>
            <a:pPr marL="285750" lvl="0" indent="-285750">
              <a:spcBef>
                <a:spcPts val="1200"/>
              </a:spcBef>
              <a:defRPr/>
            </a:pPr>
            <a:r>
              <a:rPr lang="en-US" dirty="0">
                <a:solidFill>
                  <a:prstClr val="black"/>
                </a:solidFill>
              </a:rPr>
              <a:t>Must meet Medical Needs better: </a:t>
            </a:r>
            <a:r>
              <a:rPr lang="en-US" dirty="0" err="1">
                <a:solidFill>
                  <a:prstClr val="black"/>
                </a:solidFill>
              </a:rPr>
              <a:t>DfE</a:t>
            </a:r>
            <a:r>
              <a:rPr lang="en-US" dirty="0">
                <a:solidFill>
                  <a:prstClr val="black"/>
                </a:solidFill>
              </a:rPr>
              <a:t> </a:t>
            </a:r>
            <a:r>
              <a:rPr lang="en-US" dirty="0" smtClean="0">
                <a:solidFill>
                  <a:prstClr val="black"/>
                </a:solidFill>
              </a:rPr>
              <a:t>statutory advice</a:t>
            </a:r>
            <a:endParaRPr lang="en-GB" dirty="0"/>
          </a:p>
        </p:txBody>
      </p:sp>
    </p:spTree>
    <p:extLst>
      <p:ext uri="{BB962C8B-B14F-4D97-AF65-F5344CB8AC3E}">
        <p14:creationId xmlns:p14="http://schemas.microsoft.com/office/powerpoint/2010/main" val="977645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1289050" y="1449388"/>
            <a:ext cx="7747000" cy="5032375"/>
          </a:xfrm>
        </p:spPr>
        <p:txBody>
          <a:bodyPr/>
          <a:lstStyle/>
          <a:p>
            <a:pPr marL="0" indent="0">
              <a:buFont typeface="Arial" pitchFamily="34" charset="0"/>
              <a:buNone/>
            </a:pPr>
            <a:r>
              <a:rPr lang="en-GB" altLang="en-US" dirty="0" smtClean="0"/>
              <a:t>      </a:t>
            </a:r>
          </a:p>
        </p:txBody>
      </p:sp>
      <p:sp>
        <p:nvSpPr>
          <p:cNvPr id="4" name="Oval 3"/>
          <p:cNvSpPr/>
          <p:nvPr/>
        </p:nvSpPr>
        <p:spPr>
          <a:xfrm>
            <a:off x="1355725" y="1484313"/>
            <a:ext cx="5087938" cy="4897437"/>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GB" dirty="0">
                <a:solidFill>
                  <a:prstClr val="black"/>
                </a:solidFill>
                <a:latin typeface="Arial Narrow" panose="020B0606020202030204" pitchFamily="34" charset="0"/>
              </a:rPr>
              <a:t>External   support</a:t>
            </a:r>
          </a:p>
          <a:p>
            <a:pPr algn="ctr">
              <a:defRPr/>
            </a:pPr>
            <a:endParaRPr lang="en-GB" dirty="0">
              <a:solidFill>
                <a:prstClr val="black"/>
              </a:solidFill>
            </a:endParaRPr>
          </a:p>
        </p:txBody>
      </p:sp>
      <p:sp>
        <p:nvSpPr>
          <p:cNvPr id="6" name="Oval 5"/>
          <p:cNvSpPr/>
          <p:nvPr/>
        </p:nvSpPr>
        <p:spPr>
          <a:xfrm>
            <a:off x="2051720" y="2220213"/>
            <a:ext cx="3672408" cy="3528392"/>
          </a:xfrm>
          <a:prstGeom prst="ellipse">
            <a:avLst/>
          </a:prstGeom>
          <a:effectLst>
            <a:glow rad="101600">
              <a:schemeClr val="accent1">
                <a:satMod val="175000"/>
                <a:alpha val="40000"/>
              </a:schemeClr>
            </a:glow>
            <a:outerShdw blurRad="40000" dist="23000" dir="5400000" rotWithShape="0">
              <a:srgbClr val="000000">
                <a:alpha val="35000"/>
              </a:srgbClr>
            </a:outerShdw>
          </a:effectLst>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GB" dirty="0">
                <a:solidFill>
                  <a:prstClr val="white"/>
                </a:solidFill>
              </a:rPr>
              <a:t>e</a:t>
            </a:r>
            <a:endParaRPr lang="en-GB" dirty="0">
              <a:noFill/>
            </a:endParaRPr>
          </a:p>
        </p:txBody>
      </p:sp>
      <p:sp>
        <p:nvSpPr>
          <p:cNvPr id="7" name="Oval 6"/>
          <p:cNvSpPr/>
          <p:nvPr/>
        </p:nvSpPr>
        <p:spPr>
          <a:xfrm>
            <a:off x="2631521" y="2816933"/>
            <a:ext cx="2592288" cy="2448272"/>
          </a:xfrm>
          <a:prstGeom prst="ellipse">
            <a:avLst/>
          </a:prstGeom>
          <a:effectLst>
            <a:glow rad="101600">
              <a:schemeClr val="accent1">
                <a:satMod val="175000"/>
                <a:alpha val="40000"/>
              </a:schemeClr>
            </a:glow>
            <a:outerShdw blurRad="40000" dist="23000" dir="5400000" rotWithShape="0">
              <a:srgbClr val="000000">
                <a:alpha val="35000"/>
              </a:srgbClr>
            </a:outerShdw>
          </a:effectLst>
          <a:scene3d>
            <a:camera prst="orthographicFront"/>
            <a:lightRig rig="threePt" dir="t"/>
          </a:scene3d>
          <a:sp3d>
            <a:bevelT w="165100" prst="coolSlant"/>
          </a:sp3d>
        </p:spPr>
        <p:style>
          <a:lnRef idx="1">
            <a:schemeClr val="accent5"/>
          </a:lnRef>
          <a:fillRef idx="3">
            <a:schemeClr val="accent5"/>
          </a:fillRef>
          <a:effectRef idx="2">
            <a:schemeClr val="accent5"/>
          </a:effectRef>
          <a:fontRef idx="minor">
            <a:schemeClr val="lt1"/>
          </a:fontRef>
        </p:style>
        <p:txBody>
          <a:bodyPr anchor="ctr"/>
          <a:lstStyle/>
          <a:p>
            <a:pPr algn="ctr">
              <a:defRPr/>
            </a:pPr>
            <a:r>
              <a:rPr lang="en-GB" dirty="0">
                <a:solidFill>
                  <a:prstClr val="white"/>
                </a:solidFill>
              </a:rPr>
              <a:t>c</a:t>
            </a:r>
          </a:p>
        </p:txBody>
      </p:sp>
      <p:sp>
        <p:nvSpPr>
          <p:cNvPr id="8" name="Oval 7"/>
          <p:cNvSpPr/>
          <p:nvPr/>
        </p:nvSpPr>
        <p:spPr>
          <a:xfrm>
            <a:off x="3131840" y="3364979"/>
            <a:ext cx="1512168" cy="1360165"/>
          </a:xfrm>
          <a:prstGeom prst="ellipse">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r>
              <a:rPr lang="en-GB" dirty="0">
                <a:solidFill>
                  <a:prstClr val="white"/>
                </a:solidFill>
              </a:rPr>
              <a:t>Child or young Persons with SEN</a:t>
            </a:r>
          </a:p>
        </p:txBody>
      </p:sp>
      <p:sp>
        <p:nvSpPr>
          <p:cNvPr id="9" name="TextBox 8"/>
          <p:cNvSpPr txBox="1"/>
          <p:nvPr/>
        </p:nvSpPr>
        <p:spPr>
          <a:xfrm>
            <a:off x="2952552" y="3146833"/>
            <a:ext cx="1950226" cy="784843"/>
          </a:xfrm>
          <a:prstGeom prst="rect">
            <a:avLst/>
          </a:prstGeom>
          <a:noFill/>
        </p:spPr>
        <p:txBody>
          <a:bodyPr spcFirstLastPara="1">
            <a:prstTxWarp prst="textCircle">
              <a:avLst>
                <a:gd name="adj" fmla="val 11881928"/>
              </a:avLst>
            </a:prstTxWarp>
            <a:spAutoFit/>
            <a:scene3d>
              <a:camera prst="obliqueBottomRight"/>
              <a:lightRig rig="threePt" dir="t"/>
            </a:scene3d>
          </a:bodyPr>
          <a:lstStyle/>
          <a:p>
            <a:pPr>
              <a:defRPr/>
            </a:pPr>
            <a:r>
              <a:rPr lang="en-GB" sz="1600" b="1" dirty="0">
                <a:solidFill>
                  <a:prstClr val="black"/>
                </a:solidFill>
                <a:latin typeface="Arial" panose="020B0604020202020204" pitchFamily="34" charset="0"/>
                <a:cs typeface="Arial" pitchFamily="34" charset="0"/>
              </a:rPr>
              <a:t>Class/subject teacher</a:t>
            </a:r>
          </a:p>
        </p:txBody>
      </p:sp>
      <p:sp>
        <p:nvSpPr>
          <p:cNvPr id="16" name="TextBox 15"/>
          <p:cNvSpPr txBox="1"/>
          <p:nvPr/>
        </p:nvSpPr>
        <p:spPr>
          <a:xfrm rot="247285">
            <a:off x="2574850" y="2019964"/>
            <a:ext cx="3274761" cy="1004632"/>
          </a:xfrm>
          <a:prstGeom prst="rect">
            <a:avLst/>
          </a:prstGeom>
          <a:noFill/>
        </p:spPr>
        <p:txBody>
          <a:bodyPr spcFirstLastPara="1">
            <a:prstTxWarp prst="textCircle">
              <a:avLst>
                <a:gd name="adj" fmla="val 12079957"/>
              </a:avLst>
            </a:prstTxWarp>
            <a:spAutoFit/>
          </a:bodyPr>
          <a:lstStyle/>
          <a:p>
            <a:pPr>
              <a:defRPr/>
            </a:pPr>
            <a:r>
              <a:rPr lang="en-GB" sz="1600" dirty="0">
                <a:ln>
                  <a:solidFill>
                    <a:srgbClr val="1F497D">
                      <a:lumMod val="50000"/>
                    </a:srgbClr>
                  </a:solidFill>
                </a:ln>
                <a:solidFill>
                  <a:prstClr val="black"/>
                </a:solidFill>
                <a:cs typeface="Arial" pitchFamily="34" charset="0"/>
              </a:rPr>
              <a:t>Wider support/specialist expertise</a:t>
            </a:r>
          </a:p>
        </p:txBody>
      </p:sp>
      <p:sp>
        <p:nvSpPr>
          <p:cNvPr id="11" name="Oval 10"/>
          <p:cNvSpPr/>
          <p:nvPr/>
        </p:nvSpPr>
        <p:spPr>
          <a:xfrm>
            <a:off x="395536" y="1052736"/>
            <a:ext cx="1296144" cy="1291136"/>
          </a:xfrm>
          <a:prstGeom prst="ellipse">
            <a:avLst/>
          </a:prstGeom>
          <a:scene3d>
            <a:camera prst="orthographicFront"/>
            <a:lightRig rig="threePt" dir="t"/>
          </a:scene3d>
          <a:sp3d>
            <a:bevelT w="165100" prst="coolSlant"/>
          </a:sp3d>
        </p:spPr>
        <p:style>
          <a:lnRef idx="1">
            <a:schemeClr val="dk1"/>
          </a:lnRef>
          <a:fillRef idx="2">
            <a:schemeClr val="dk1"/>
          </a:fillRef>
          <a:effectRef idx="1">
            <a:schemeClr val="dk1"/>
          </a:effectRef>
          <a:fontRef idx="minor">
            <a:schemeClr val="dk1"/>
          </a:fontRef>
        </p:style>
        <p:txBody>
          <a:bodyPr anchor="ctr"/>
          <a:lstStyle/>
          <a:p>
            <a:pPr algn="ctr">
              <a:defRPr/>
            </a:pPr>
            <a:r>
              <a:rPr lang="en-GB" sz="1600" b="1" dirty="0">
                <a:solidFill>
                  <a:prstClr val="black"/>
                </a:solidFill>
              </a:rPr>
              <a:t>Review</a:t>
            </a:r>
          </a:p>
        </p:txBody>
      </p:sp>
      <p:sp>
        <p:nvSpPr>
          <p:cNvPr id="12" name="Oval 11"/>
          <p:cNvSpPr/>
          <p:nvPr/>
        </p:nvSpPr>
        <p:spPr>
          <a:xfrm>
            <a:off x="6350325" y="815804"/>
            <a:ext cx="1318020" cy="1254783"/>
          </a:xfrm>
          <a:prstGeom prst="ellipse">
            <a:avLst/>
          </a:prstGeom>
          <a:scene3d>
            <a:camera prst="orthographicFront"/>
            <a:lightRig rig="threePt" dir="t"/>
          </a:scene3d>
          <a:sp3d>
            <a:bevelT w="165100" prst="coolSlant"/>
          </a:sp3d>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GB" sz="1600" b="1" dirty="0">
                <a:solidFill>
                  <a:prstClr val="black"/>
                </a:solidFill>
              </a:rPr>
              <a:t>Assess</a:t>
            </a:r>
          </a:p>
        </p:txBody>
      </p:sp>
      <p:sp>
        <p:nvSpPr>
          <p:cNvPr id="13" name="Oval 12"/>
          <p:cNvSpPr/>
          <p:nvPr/>
        </p:nvSpPr>
        <p:spPr>
          <a:xfrm>
            <a:off x="442145" y="5541809"/>
            <a:ext cx="1368151" cy="1260140"/>
          </a:xfrm>
          <a:prstGeom prst="ellipse">
            <a:avLst/>
          </a:prstGeom>
          <a:scene3d>
            <a:camera prst="orthographicFront"/>
            <a:lightRig rig="threePt" dir="t"/>
          </a:scene3d>
          <a:sp3d>
            <a:bevelT w="165100" prst="coolSlant"/>
          </a:sp3d>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GB" sz="1600" b="1" dirty="0">
                <a:solidFill>
                  <a:prstClr val="black"/>
                </a:solidFill>
              </a:rPr>
              <a:t>Do</a:t>
            </a:r>
          </a:p>
        </p:txBody>
      </p:sp>
      <p:sp>
        <p:nvSpPr>
          <p:cNvPr id="14" name="Oval 13"/>
          <p:cNvSpPr/>
          <p:nvPr/>
        </p:nvSpPr>
        <p:spPr>
          <a:xfrm>
            <a:off x="6514099" y="5405871"/>
            <a:ext cx="1396580" cy="1288675"/>
          </a:xfrm>
          <a:prstGeom prst="ellipse">
            <a:avLst/>
          </a:prstGeom>
          <a:scene3d>
            <a:camera prst="orthographicFront"/>
            <a:lightRig rig="threePt" dir="t"/>
          </a:scene3d>
          <a:sp3d>
            <a:bevelT w="165100" prst="coolSlant"/>
          </a:sp3d>
        </p:spPr>
        <p:style>
          <a:lnRef idx="1">
            <a:schemeClr val="accent6"/>
          </a:lnRef>
          <a:fillRef idx="2">
            <a:schemeClr val="accent6"/>
          </a:fillRef>
          <a:effectRef idx="1">
            <a:schemeClr val="accent6"/>
          </a:effectRef>
          <a:fontRef idx="minor">
            <a:schemeClr val="dk1"/>
          </a:fontRef>
        </p:style>
        <p:txBody>
          <a:bodyPr anchor="ctr"/>
          <a:lstStyle/>
          <a:p>
            <a:pPr algn="ctr">
              <a:defRPr/>
            </a:pPr>
            <a:r>
              <a:rPr lang="en-GB" sz="1600" b="1" dirty="0">
                <a:solidFill>
                  <a:prstClr val="black"/>
                </a:solidFill>
              </a:rPr>
              <a:t>Plan</a:t>
            </a:r>
          </a:p>
        </p:txBody>
      </p:sp>
      <p:sp>
        <p:nvSpPr>
          <p:cNvPr id="15" name="Right Arrow 14"/>
          <p:cNvSpPr/>
          <p:nvPr/>
        </p:nvSpPr>
        <p:spPr>
          <a:xfrm rot="2104211">
            <a:off x="1362075" y="2409825"/>
            <a:ext cx="1793875"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solidFill>
                <a:prstClr val="white"/>
              </a:solidFill>
            </a:endParaRPr>
          </a:p>
        </p:txBody>
      </p:sp>
      <p:sp>
        <p:nvSpPr>
          <p:cNvPr id="17" name="Right Arrow 16"/>
          <p:cNvSpPr/>
          <p:nvPr/>
        </p:nvSpPr>
        <p:spPr>
          <a:xfrm rot="8341115">
            <a:off x="4686300" y="2333625"/>
            <a:ext cx="2074863"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solidFill>
                <a:prstClr val="white"/>
              </a:solidFill>
            </a:endParaRPr>
          </a:p>
        </p:txBody>
      </p:sp>
      <p:sp>
        <p:nvSpPr>
          <p:cNvPr id="18" name="Right Arrow 17"/>
          <p:cNvSpPr/>
          <p:nvPr/>
        </p:nvSpPr>
        <p:spPr>
          <a:xfrm rot="12123317">
            <a:off x="4587875" y="5162550"/>
            <a:ext cx="2078038" cy="5318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solidFill>
                <a:prstClr val="white"/>
              </a:solidFill>
            </a:endParaRPr>
          </a:p>
        </p:txBody>
      </p:sp>
      <p:sp>
        <p:nvSpPr>
          <p:cNvPr id="19" name="Right Arrow 18"/>
          <p:cNvSpPr/>
          <p:nvPr/>
        </p:nvSpPr>
        <p:spPr>
          <a:xfrm rot="19993823">
            <a:off x="1589088" y="5202238"/>
            <a:ext cx="1698625" cy="4857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20" name="TextBox 19"/>
          <p:cNvSpPr txBox="1"/>
          <p:nvPr/>
        </p:nvSpPr>
        <p:spPr>
          <a:xfrm rot="21105470">
            <a:off x="2848638" y="3844433"/>
            <a:ext cx="2943915" cy="1008112"/>
          </a:xfrm>
          <a:prstGeom prst="rect">
            <a:avLst/>
          </a:prstGeom>
          <a:noFill/>
        </p:spPr>
        <p:txBody>
          <a:bodyPr spcFirstLastPara="1">
            <a:prstTxWarp prst="textArchDown">
              <a:avLst>
                <a:gd name="adj" fmla="val 565556"/>
              </a:avLst>
            </a:prstTxWarp>
            <a:spAutoFit/>
          </a:bodyPr>
          <a:lstStyle/>
          <a:p>
            <a:pPr>
              <a:defRPr/>
            </a:pPr>
            <a:r>
              <a:rPr lang="en-GB" sz="1600" b="1" dirty="0">
                <a:solidFill>
                  <a:prstClr val="black"/>
                </a:solidFill>
                <a:cs typeface="Arial" pitchFamily="34" charset="0"/>
              </a:rPr>
              <a:t>Class/subject teacher</a:t>
            </a:r>
          </a:p>
        </p:txBody>
      </p:sp>
      <p:sp>
        <p:nvSpPr>
          <p:cNvPr id="22" name="TextBox 21"/>
          <p:cNvSpPr txBox="1"/>
          <p:nvPr/>
        </p:nvSpPr>
        <p:spPr>
          <a:xfrm rot="21259333">
            <a:off x="3556004" y="5289470"/>
            <a:ext cx="1312446" cy="232803"/>
          </a:xfrm>
          <a:prstGeom prst="rect">
            <a:avLst/>
          </a:prstGeom>
          <a:noFill/>
        </p:spPr>
        <p:txBody>
          <a:bodyPr spcFirstLastPara="1">
            <a:prstTxWarp prst="textArchDown">
              <a:avLst/>
            </a:prstTxWarp>
            <a:spAutoFit/>
          </a:bodyPr>
          <a:lstStyle/>
          <a:p>
            <a:pPr>
              <a:defRPr/>
            </a:pPr>
            <a:r>
              <a:rPr lang="en-GB" sz="1600" b="1" dirty="0">
                <a:solidFill>
                  <a:prstClr val="black"/>
                </a:solidFill>
                <a:cs typeface="Arial" pitchFamily="34" charset="0"/>
              </a:rPr>
              <a:t>SENCO</a:t>
            </a:r>
          </a:p>
        </p:txBody>
      </p:sp>
      <p:sp>
        <p:nvSpPr>
          <p:cNvPr id="23" name="TextBox 22"/>
          <p:cNvSpPr txBox="1"/>
          <p:nvPr/>
        </p:nvSpPr>
        <p:spPr>
          <a:xfrm>
            <a:off x="2323308" y="5428059"/>
            <a:ext cx="3303570" cy="556056"/>
          </a:xfrm>
          <a:prstGeom prst="rect">
            <a:avLst/>
          </a:prstGeom>
          <a:noFill/>
        </p:spPr>
        <p:txBody>
          <a:bodyPr spcFirstLastPara="1">
            <a:prstTxWarp prst="textArchDown">
              <a:avLst>
                <a:gd name="adj" fmla="val 20449263"/>
              </a:avLst>
            </a:prstTxWarp>
            <a:spAutoFit/>
          </a:bodyPr>
          <a:lstStyle/>
          <a:p>
            <a:pPr algn="ctr">
              <a:defRPr/>
            </a:pPr>
            <a:r>
              <a:rPr lang="en-GB" sz="1600" dirty="0">
                <a:ln>
                  <a:solidFill>
                    <a:srgbClr val="EEECE1">
                      <a:lumMod val="25000"/>
                    </a:srgbClr>
                  </a:solidFill>
                </a:ln>
                <a:solidFill>
                  <a:prstClr val="black"/>
                </a:solidFill>
                <a:cs typeface="Arial" pitchFamily="34" charset="0"/>
              </a:rPr>
              <a:t>Wider  support/specialist expertise</a:t>
            </a:r>
          </a:p>
        </p:txBody>
      </p:sp>
      <p:sp>
        <p:nvSpPr>
          <p:cNvPr id="24" name="Title 1"/>
          <p:cNvSpPr txBox="1">
            <a:spLocks/>
          </p:cNvSpPr>
          <p:nvPr/>
        </p:nvSpPr>
        <p:spPr>
          <a:xfrm>
            <a:off x="211138" y="-39688"/>
            <a:ext cx="8824912" cy="1366838"/>
          </a:xfrm>
          <a:prstGeom prst="rect">
            <a:avLst/>
          </a:prstGeom>
        </p:spPr>
        <p:txBody>
          <a:bodyPr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endParaRPr lang="en-GB" sz="3300" dirty="0" smtClean="0">
              <a:solidFill>
                <a:srgbClr val="002060"/>
              </a:solidFill>
              <a:latin typeface="Arial" panose="020B0604020202020204" pitchFamily="34" charset="0"/>
              <a:cs typeface="Arial" panose="020B0604020202020204" pitchFamily="34" charset="0"/>
            </a:endParaRPr>
          </a:p>
          <a:p>
            <a:pPr>
              <a:defRPr/>
            </a:pPr>
            <a:r>
              <a:rPr lang="en-GB" sz="5900" dirty="0" smtClean="0">
                <a:solidFill>
                  <a:srgbClr val="1F497D"/>
                </a:solidFill>
                <a:latin typeface="Arial" panose="020B0604020202020204" pitchFamily="34" charset="0"/>
                <a:cs typeface="Arial" panose="020B0604020202020204" pitchFamily="34" charset="0"/>
              </a:rPr>
              <a:t>The reform vision: School</a:t>
            </a:r>
          </a:p>
          <a:p>
            <a:pPr algn="l">
              <a:defRPr/>
            </a:pPr>
            <a:endParaRPr lang="en-GB" sz="4700" dirty="0">
              <a:solidFill>
                <a:srgbClr val="002060"/>
              </a:solidFill>
              <a:latin typeface="Arial" panose="020B0604020202020204" pitchFamily="34" charset="0"/>
              <a:cs typeface="Arial" panose="020B0604020202020204" pitchFamily="34" charset="0"/>
            </a:endParaRPr>
          </a:p>
        </p:txBody>
      </p:sp>
      <p:sp>
        <p:nvSpPr>
          <p:cNvPr id="28" name="TextBox 27"/>
          <p:cNvSpPr txBox="1"/>
          <p:nvPr/>
        </p:nvSpPr>
        <p:spPr>
          <a:xfrm>
            <a:off x="2952552" y="2526538"/>
            <a:ext cx="1595262" cy="799598"/>
          </a:xfrm>
          <a:prstGeom prst="rect">
            <a:avLst/>
          </a:prstGeom>
          <a:noFill/>
        </p:spPr>
        <p:txBody>
          <a:bodyPr spcFirstLastPara="1">
            <a:prstTxWarp prst="textCircle">
              <a:avLst>
                <a:gd name="adj" fmla="val 14933822"/>
              </a:avLst>
            </a:prstTxWarp>
            <a:spAutoFit/>
          </a:bodyPr>
          <a:lstStyle/>
          <a:p>
            <a:pPr>
              <a:defRPr/>
            </a:pPr>
            <a:r>
              <a:rPr lang="en-GB" sz="1600" dirty="0">
                <a:ln>
                  <a:solidFill>
                    <a:srgbClr val="1F497D">
                      <a:lumMod val="50000"/>
                    </a:srgbClr>
                  </a:solidFill>
                </a:ln>
                <a:solidFill>
                  <a:prstClr val="black"/>
                </a:solidFill>
                <a:cs typeface="Arial" pitchFamily="34" charset="0"/>
              </a:rPr>
              <a:t>SENCO</a:t>
            </a:r>
          </a:p>
        </p:txBody>
      </p:sp>
      <p:graphicFrame>
        <p:nvGraphicFramePr>
          <p:cNvPr id="21" name="Diagram 20"/>
          <p:cNvGraphicFramePr/>
          <p:nvPr/>
        </p:nvGraphicFramePr>
        <p:xfrm>
          <a:off x="5292239" y="3915334"/>
          <a:ext cx="1230271" cy="3137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6084" name="Down Arrow 46083"/>
          <p:cNvSpPr/>
          <p:nvPr/>
        </p:nvSpPr>
        <p:spPr>
          <a:xfrm>
            <a:off x="6837363" y="2070100"/>
            <a:ext cx="374650" cy="3368675"/>
          </a:xfrm>
          <a:prstGeom prst="downArrow">
            <a:avLst/>
          </a:prstGeom>
        </p:spPr>
        <p:style>
          <a:lnRef idx="2">
            <a:schemeClr val="accent6"/>
          </a:lnRef>
          <a:fillRef idx="1">
            <a:schemeClr val="lt1"/>
          </a:fillRef>
          <a:effectRef idx="0">
            <a:schemeClr val="accent6"/>
          </a:effectRef>
          <a:fontRef idx="minor">
            <a:schemeClr val="dk1"/>
          </a:fontRef>
        </p:style>
        <p:txBody>
          <a:bodyPr vert="vert" anchor="ctr"/>
          <a:lstStyle/>
          <a:p>
            <a:pPr algn="ctr">
              <a:defRPr/>
            </a:pPr>
            <a:r>
              <a:rPr lang="en-GB" dirty="0">
                <a:solidFill>
                  <a:prstClr val="black"/>
                </a:solidFill>
              </a:rPr>
              <a:t>Engage  parent</a:t>
            </a:r>
          </a:p>
        </p:txBody>
      </p:sp>
      <p:sp>
        <p:nvSpPr>
          <p:cNvPr id="46087" name="Left Arrow 46086"/>
          <p:cNvSpPr/>
          <p:nvPr/>
        </p:nvSpPr>
        <p:spPr>
          <a:xfrm>
            <a:off x="1663700" y="6381750"/>
            <a:ext cx="5026025" cy="420688"/>
          </a:xfrm>
          <a:prstGeom prst="leftArrow">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solidFill>
                  <a:prstClr val="black"/>
                </a:solidFill>
              </a:rPr>
              <a:t>Engage parent</a:t>
            </a:r>
          </a:p>
        </p:txBody>
      </p:sp>
      <p:sp>
        <p:nvSpPr>
          <p:cNvPr id="46088" name="Up Arrow 46087"/>
          <p:cNvSpPr/>
          <p:nvPr/>
        </p:nvSpPr>
        <p:spPr>
          <a:xfrm>
            <a:off x="751465" y="2302219"/>
            <a:ext cx="385527" cy="3239590"/>
          </a:xfrm>
          <a:prstGeom prst="upArrow">
            <a:avLst/>
          </a:prstGeom>
        </p:spPr>
        <p:style>
          <a:lnRef idx="2">
            <a:schemeClr val="accent6"/>
          </a:lnRef>
          <a:fillRef idx="1">
            <a:schemeClr val="lt1"/>
          </a:fillRef>
          <a:effectRef idx="0">
            <a:schemeClr val="accent6"/>
          </a:effectRef>
          <a:fontRef idx="minor">
            <a:schemeClr val="dk1"/>
          </a:fontRef>
        </p:style>
        <p:txBody>
          <a:bodyPr vert="vert270" anchor="ctr"/>
          <a:lstStyle/>
          <a:p>
            <a:pPr algn="ctr">
              <a:defRPr/>
            </a:pPr>
            <a:r>
              <a:rPr lang="en-GB" dirty="0">
                <a:solidFill>
                  <a:prstClr val="black"/>
                </a:solidFill>
              </a:rPr>
              <a:t>Engage parent</a:t>
            </a:r>
          </a:p>
        </p:txBody>
      </p:sp>
      <p:sp>
        <p:nvSpPr>
          <p:cNvPr id="46089" name="Right Arrow 46088"/>
          <p:cNvSpPr/>
          <p:nvPr/>
        </p:nvSpPr>
        <p:spPr>
          <a:xfrm>
            <a:off x="1663700" y="1147763"/>
            <a:ext cx="4686300" cy="360362"/>
          </a:xfrm>
          <a:prstGeom prst="rightArrow">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r>
              <a:rPr lang="en-GB" dirty="0">
                <a:solidFill>
                  <a:prstClr val="black"/>
                </a:solidFill>
              </a:rPr>
              <a:t>Engage parent</a:t>
            </a:r>
          </a:p>
        </p:txBody>
      </p:sp>
    </p:spTree>
    <p:extLst>
      <p:ext uri="{BB962C8B-B14F-4D97-AF65-F5344CB8AC3E}">
        <p14:creationId xmlns:p14="http://schemas.microsoft.com/office/powerpoint/2010/main" val="3866278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Key Statutory Duties schools</a:t>
            </a:r>
            <a:endParaRPr lang="en-GB" dirty="0">
              <a:solidFill>
                <a:srgbClr val="0070C0"/>
              </a:solidFill>
            </a:endParaRPr>
          </a:p>
        </p:txBody>
      </p:sp>
      <p:sp>
        <p:nvSpPr>
          <p:cNvPr id="3" name="Content Placeholder 2"/>
          <p:cNvSpPr>
            <a:spLocks noGrp="1"/>
          </p:cNvSpPr>
          <p:nvPr>
            <p:ph idx="1"/>
          </p:nvPr>
        </p:nvSpPr>
        <p:spPr>
          <a:xfrm>
            <a:off x="457200" y="1340768"/>
            <a:ext cx="8229600" cy="4785395"/>
          </a:xfrm>
        </p:spPr>
        <p:txBody>
          <a:bodyPr>
            <a:noAutofit/>
          </a:bodyPr>
          <a:lstStyle/>
          <a:p>
            <a:pPr marL="0" lvl="0" indent="0">
              <a:buNone/>
            </a:pPr>
            <a:r>
              <a:rPr lang="en-GB" sz="2000" dirty="0" smtClean="0">
                <a:solidFill>
                  <a:prstClr val="black"/>
                </a:solidFill>
              </a:rPr>
              <a:t>Education</a:t>
            </a:r>
            <a:r>
              <a:rPr lang="en-GB" sz="2000" dirty="0">
                <a:solidFill>
                  <a:prstClr val="black"/>
                </a:solidFill>
              </a:rPr>
              <a:t>, Health and Care processes:</a:t>
            </a:r>
          </a:p>
          <a:p>
            <a:pPr marL="1101725" lvl="1" indent="-342900">
              <a:buFont typeface="Arial" pitchFamily="34" charset="0"/>
              <a:buChar char="•"/>
            </a:pPr>
            <a:r>
              <a:rPr lang="en-GB" sz="2000" dirty="0">
                <a:solidFill>
                  <a:prstClr val="black"/>
                </a:solidFill>
              </a:rPr>
              <a:t>Child and family views, wishes and  feelings</a:t>
            </a:r>
          </a:p>
          <a:p>
            <a:pPr marL="1101725" lvl="1" indent="-342900">
              <a:buFont typeface="Arial" pitchFamily="34" charset="0"/>
              <a:buChar char="•"/>
            </a:pPr>
            <a:r>
              <a:rPr lang="en-GB" sz="2000" dirty="0">
                <a:solidFill>
                  <a:prstClr val="black"/>
                </a:solidFill>
              </a:rPr>
              <a:t>Strengths and needs</a:t>
            </a:r>
          </a:p>
          <a:p>
            <a:pPr marL="1101725" lvl="1" indent="-342900">
              <a:buFont typeface="Arial" pitchFamily="34" charset="0"/>
              <a:buChar char="•"/>
            </a:pPr>
            <a:r>
              <a:rPr lang="en-GB" sz="2000" dirty="0">
                <a:solidFill>
                  <a:prstClr val="black"/>
                </a:solidFill>
              </a:rPr>
              <a:t>Identifying SMART Outcomes: aspirational</a:t>
            </a:r>
          </a:p>
          <a:p>
            <a:pPr marL="1101725" lvl="1" indent="-342900">
              <a:buFont typeface="Arial" pitchFamily="34" charset="0"/>
              <a:buChar char="•"/>
            </a:pPr>
            <a:r>
              <a:rPr lang="en-GB" sz="2000" dirty="0">
                <a:solidFill>
                  <a:prstClr val="black"/>
                </a:solidFill>
              </a:rPr>
              <a:t>Appropriate provision and adult actions (interventions, strategies, resources )</a:t>
            </a:r>
          </a:p>
          <a:p>
            <a:pPr marL="1101725" lvl="1" indent="-342900">
              <a:buFont typeface="Arial" pitchFamily="34" charset="0"/>
              <a:buChar char="•"/>
            </a:pPr>
            <a:r>
              <a:rPr lang="en-GB" sz="2000" dirty="0">
                <a:solidFill>
                  <a:prstClr val="black"/>
                </a:solidFill>
              </a:rPr>
              <a:t>Measuring impact over time </a:t>
            </a:r>
          </a:p>
          <a:p>
            <a:pPr>
              <a:defRPr/>
            </a:pPr>
            <a:r>
              <a:rPr lang="en-US" sz="2000" dirty="0">
                <a:solidFill>
                  <a:prstClr val="black"/>
                </a:solidFill>
                <a:cs typeface="Arial" pitchFamily="34" charset="0"/>
              </a:rPr>
              <a:t>Mental Health and </a:t>
            </a:r>
            <a:r>
              <a:rPr lang="en-US" sz="2000" dirty="0" smtClean="0">
                <a:solidFill>
                  <a:prstClr val="black"/>
                </a:solidFill>
                <a:cs typeface="Arial" pitchFamily="34" charset="0"/>
              </a:rPr>
              <a:t>Behavior </a:t>
            </a:r>
            <a:r>
              <a:rPr lang="en-US" sz="2000" dirty="0">
                <a:solidFill>
                  <a:prstClr val="black"/>
                </a:solidFill>
                <a:cs typeface="Arial" pitchFamily="34" charset="0"/>
              </a:rPr>
              <a:t>in schools (new type of need with non- statutory advice)</a:t>
            </a:r>
          </a:p>
          <a:p>
            <a:pPr>
              <a:defRPr/>
            </a:pPr>
            <a:r>
              <a:rPr lang="en-US" sz="2000" dirty="0">
                <a:solidFill>
                  <a:prstClr val="black"/>
                </a:solidFill>
                <a:cs typeface="Arial" pitchFamily="34" charset="0"/>
              </a:rPr>
              <a:t>School census reporting</a:t>
            </a:r>
          </a:p>
          <a:p>
            <a:pPr lvl="0">
              <a:defRPr/>
            </a:pPr>
            <a:r>
              <a:rPr lang="en-GB" sz="2000" dirty="0">
                <a:solidFill>
                  <a:srgbClr val="000000"/>
                </a:solidFill>
              </a:rPr>
              <a:t>Personal budget option: </a:t>
            </a:r>
          </a:p>
          <a:p>
            <a:pPr>
              <a:defRPr/>
            </a:pPr>
            <a:r>
              <a:rPr lang="en-GB" sz="2000" b="1" dirty="0">
                <a:solidFill>
                  <a:prstClr val="black"/>
                </a:solidFill>
                <a:cs typeface="Arial" pitchFamily="34" charset="0"/>
              </a:rPr>
              <a:t>Must admit a child, where the school is named in an EHC plan</a:t>
            </a:r>
          </a:p>
          <a:p>
            <a:pPr>
              <a:defRPr/>
            </a:pPr>
            <a:r>
              <a:rPr lang="en-US" sz="2000" dirty="0">
                <a:solidFill>
                  <a:srgbClr val="000000"/>
                </a:solidFill>
              </a:rPr>
              <a:t>Y8+ independent careers guidance; Y9+ focus on preparing for adulthood</a:t>
            </a:r>
          </a:p>
          <a:p>
            <a:pPr>
              <a:defRPr/>
            </a:pPr>
            <a:r>
              <a:rPr lang="en-GB" sz="2000" dirty="0">
                <a:solidFill>
                  <a:prstClr val="black"/>
                </a:solidFill>
                <a:cs typeface="Arial" pitchFamily="34" charset="0"/>
              </a:rPr>
              <a:t>OFSTED four key judgements and </a:t>
            </a:r>
            <a:r>
              <a:rPr lang="en-US" sz="2000" dirty="0">
                <a:solidFill>
                  <a:srgbClr val="000000"/>
                </a:solidFill>
              </a:rPr>
              <a:t>progress made since joining the school from their starting points</a:t>
            </a:r>
          </a:p>
        </p:txBody>
      </p:sp>
    </p:spTree>
    <p:extLst>
      <p:ext uri="{BB962C8B-B14F-4D97-AF65-F5344CB8AC3E}">
        <p14:creationId xmlns:p14="http://schemas.microsoft.com/office/powerpoint/2010/main" val="680005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0070C0"/>
                </a:solidFill>
              </a:rPr>
              <a:t>Key Statutory Duties -all</a:t>
            </a:r>
            <a:endParaRPr lang="en-GB" dirty="0">
              <a:solidFill>
                <a:srgbClr val="0070C0"/>
              </a:solidFill>
            </a:endParaRPr>
          </a:p>
        </p:txBody>
      </p:sp>
      <p:sp>
        <p:nvSpPr>
          <p:cNvPr id="3" name="Content Placeholder 2"/>
          <p:cNvSpPr>
            <a:spLocks noGrp="1"/>
          </p:cNvSpPr>
          <p:nvPr>
            <p:ph idx="1"/>
          </p:nvPr>
        </p:nvSpPr>
        <p:spPr/>
        <p:txBody>
          <a:bodyPr>
            <a:normAutofit lnSpcReduction="10000"/>
          </a:bodyPr>
          <a:lstStyle/>
          <a:p>
            <a:r>
              <a:rPr lang="en-GB" dirty="0" smtClean="0"/>
              <a:t>Must contribute to EHC plans and adopt the –</a:t>
            </a:r>
            <a:r>
              <a:rPr lang="en-GB" dirty="0" smtClean="0">
                <a:solidFill>
                  <a:srgbClr val="FF0000"/>
                </a:solidFill>
              </a:rPr>
              <a:t>tell it once principle</a:t>
            </a:r>
          </a:p>
          <a:p>
            <a:r>
              <a:rPr lang="en-GB" dirty="0" smtClean="0">
                <a:solidFill>
                  <a:srgbClr val="FF0000"/>
                </a:solidFill>
              </a:rPr>
              <a:t>All assessments must come together –EHC plan</a:t>
            </a:r>
          </a:p>
          <a:p>
            <a:r>
              <a:rPr lang="en-GB" dirty="0" smtClean="0">
                <a:solidFill>
                  <a:srgbClr val="FF0000"/>
                </a:solidFill>
              </a:rPr>
              <a:t>Co-production with parents and young person key – must evidence </a:t>
            </a:r>
          </a:p>
          <a:p>
            <a:r>
              <a:rPr lang="en-GB" dirty="0" smtClean="0">
                <a:solidFill>
                  <a:srgbClr val="FF0000"/>
                </a:solidFill>
              </a:rPr>
              <a:t>Parents experience and the difference made must be evident </a:t>
            </a:r>
            <a:endParaRPr lang="en-GB" dirty="0" smtClean="0"/>
          </a:p>
          <a:p>
            <a:pPr marL="0" indent="0">
              <a:buNone/>
            </a:pPr>
            <a:r>
              <a:rPr lang="en-GB" dirty="0" smtClean="0">
                <a:solidFill>
                  <a:srgbClr val="FF0000"/>
                </a:solidFill>
              </a:rPr>
              <a:t> </a:t>
            </a:r>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1688684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lowchart: Punched Tape 18"/>
          <p:cNvSpPr/>
          <p:nvPr/>
        </p:nvSpPr>
        <p:spPr>
          <a:xfrm>
            <a:off x="7050088" y="5530850"/>
            <a:ext cx="1944687" cy="1223963"/>
          </a:xfrm>
          <a:prstGeom prst="flowChartPunchedTap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20" name="Flowchart: Punched Tape 19"/>
          <p:cNvSpPr/>
          <p:nvPr/>
        </p:nvSpPr>
        <p:spPr>
          <a:xfrm>
            <a:off x="4924425" y="5530850"/>
            <a:ext cx="1944688" cy="1223963"/>
          </a:xfrm>
          <a:prstGeom prst="flowChartPunchedTap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black"/>
              </a:solidFill>
            </a:endParaRPr>
          </a:p>
          <a:p>
            <a:pPr algn="ctr">
              <a:defRPr/>
            </a:pPr>
            <a:r>
              <a:rPr lang="en-GB" sz="1600" dirty="0">
                <a:solidFill>
                  <a:prstClr val="black"/>
                </a:solidFill>
                <a:latin typeface="Arial" panose="020B0604020202020204" pitchFamily="34" charset="0"/>
                <a:cs typeface="Arial" panose="020B0604020202020204" pitchFamily="34" charset="0"/>
              </a:rPr>
              <a:t>New teachers’ pay arrangements</a:t>
            </a:r>
          </a:p>
          <a:p>
            <a:pPr algn="ctr">
              <a:defRPr/>
            </a:pPr>
            <a:endParaRPr lang="en-GB" dirty="0">
              <a:solidFill>
                <a:prstClr val="white"/>
              </a:solidFill>
            </a:endParaRPr>
          </a:p>
        </p:txBody>
      </p:sp>
      <p:sp>
        <p:nvSpPr>
          <p:cNvPr id="21" name="Flowchart: Punched Tape 20"/>
          <p:cNvSpPr/>
          <p:nvPr/>
        </p:nvSpPr>
        <p:spPr>
          <a:xfrm>
            <a:off x="242888" y="5516563"/>
            <a:ext cx="1943100" cy="1225550"/>
          </a:xfrm>
          <a:prstGeom prst="flowChartPunchedTap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black"/>
              </a:solidFill>
            </a:endParaRPr>
          </a:p>
          <a:p>
            <a:pPr algn="ctr">
              <a:defRPr/>
            </a:pPr>
            <a:r>
              <a:rPr lang="en-GB" sz="1600" dirty="0">
                <a:solidFill>
                  <a:prstClr val="black"/>
                </a:solidFill>
                <a:latin typeface="Arial" panose="020B0604020202020204" pitchFamily="34" charset="0"/>
                <a:cs typeface="Arial" panose="020B0604020202020204" pitchFamily="34" charset="0"/>
              </a:rPr>
              <a:t>National Curriculum</a:t>
            </a:r>
          </a:p>
          <a:p>
            <a:pPr algn="ctr">
              <a:defRPr/>
            </a:pPr>
            <a:endParaRPr lang="en-GB" dirty="0">
              <a:solidFill>
                <a:prstClr val="white"/>
              </a:solidFill>
            </a:endParaRPr>
          </a:p>
        </p:txBody>
      </p:sp>
      <p:sp>
        <p:nvSpPr>
          <p:cNvPr id="23" name="Flowchart: Punched Tape 22"/>
          <p:cNvSpPr/>
          <p:nvPr/>
        </p:nvSpPr>
        <p:spPr>
          <a:xfrm>
            <a:off x="2557463" y="5516563"/>
            <a:ext cx="1944687" cy="1225550"/>
          </a:xfrm>
          <a:prstGeom prst="flowChartPunchedTap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600" dirty="0">
                <a:solidFill>
                  <a:prstClr val="black"/>
                </a:solidFill>
                <a:latin typeface="Arial" panose="020B0604020202020204" pitchFamily="34" charset="0"/>
                <a:cs typeface="Arial" panose="020B0604020202020204" pitchFamily="34" charset="0"/>
              </a:rPr>
              <a:t>Assessment</a:t>
            </a:r>
            <a:endParaRPr lang="en-GB" sz="1600" dirty="0">
              <a:solidFill>
                <a:prstClr val="white"/>
              </a:solidFill>
              <a:latin typeface="Arial" panose="020B0604020202020204" pitchFamily="34" charset="0"/>
              <a:cs typeface="Arial" panose="020B0604020202020204" pitchFamily="34" charset="0"/>
            </a:endParaRPr>
          </a:p>
        </p:txBody>
      </p:sp>
      <p:sp>
        <p:nvSpPr>
          <p:cNvPr id="29" name="Rectangle 28"/>
          <p:cNvSpPr/>
          <p:nvPr/>
        </p:nvSpPr>
        <p:spPr>
          <a:xfrm>
            <a:off x="146050" y="836613"/>
            <a:ext cx="8712200" cy="122396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GB" b="1" dirty="0">
                <a:solidFill>
                  <a:prstClr val="black"/>
                </a:solidFill>
                <a:latin typeface="Arial" panose="020B0604020202020204" pitchFamily="34" charset="0"/>
                <a:cs typeface="Arial" panose="020B0604020202020204" pitchFamily="34" charset="0"/>
              </a:rPr>
              <a:t>SEND reforms are a vital part of the wider educational reform </a:t>
            </a:r>
            <a:r>
              <a:rPr lang="en-GB" dirty="0">
                <a:solidFill>
                  <a:prstClr val="black"/>
                </a:solidFill>
                <a:latin typeface="Arial" panose="020B0604020202020204" pitchFamily="34" charset="0"/>
                <a:cs typeface="Arial" panose="020B0604020202020204" pitchFamily="34" charset="0"/>
              </a:rPr>
              <a:t>to ensure all children and young people have access to high quality teaching and equal opportunities regardless of background or circumstance. </a:t>
            </a:r>
          </a:p>
        </p:txBody>
      </p:sp>
      <p:sp>
        <p:nvSpPr>
          <p:cNvPr id="30" name="Rectangle 29"/>
          <p:cNvSpPr/>
          <p:nvPr/>
        </p:nvSpPr>
        <p:spPr>
          <a:xfrm>
            <a:off x="242888" y="2363788"/>
            <a:ext cx="2016125" cy="275113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1600" dirty="0">
              <a:solidFill>
                <a:prstClr val="black"/>
              </a:solidFill>
              <a:latin typeface="Arial" panose="020B0604020202020204" pitchFamily="34" charset="0"/>
              <a:cs typeface="Arial" panose="020B0604020202020204" pitchFamily="34" charset="0"/>
            </a:endParaRPr>
          </a:p>
          <a:p>
            <a:pPr>
              <a:defRPr/>
            </a:pPr>
            <a:endParaRPr lang="en-GB" sz="1600" dirty="0">
              <a:solidFill>
                <a:prstClr val="white"/>
              </a:solidFill>
            </a:endParaRPr>
          </a:p>
          <a:p>
            <a:pPr>
              <a:defRPr/>
            </a:pPr>
            <a:r>
              <a:rPr lang="en-GB" sz="1600" dirty="0">
                <a:solidFill>
                  <a:prstClr val="black"/>
                </a:solidFill>
                <a:latin typeface="Arial" panose="020B0604020202020204" pitchFamily="34" charset="0"/>
                <a:cs typeface="Arial" panose="020B0604020202020204" pitchFamily="34" charset="0"/>
              </a:rPr>
              <a:t>Enabling pupils with SEN to access the curriculum by understanding their needs and adapting teaching approaches.</a:t>
            </a:r>
          </a:p>
          <a:p>
            <a:pPr>
              <a:defRPr/>
            </a:pPr>
            <a:r>
              <a:rPr lang="en-GB" sz="1600" dirty="0">
                <a:solidFill>
                  <a:prstClr val="white"/>
                </a:solidFill>
              </a:rPr>
              <a:t>.</a:t>
            </a:r>
          </a:p>
          <a:p>
            <a:pPr algn="ctr">
              <a:defRPr/>
            </a:pPr>
            <a:endParaRPr lang="en-GB" sz="1600" dirty="0">
              <a:solidFill>
                <a:prstClr val="black"/>
              </a:solidFill>
            </a:endParaRPr>
          </a:p>
          <a:p>
            <a:pPr>
              <a:defRPr/>
            </a:pPr>
            <a:endParaRPr lang="en-GB" sz="1600" dirty="0">
              <a:solidFill>
                <a:prstClr val="black"/>
              </a:solidFill>
            </a:endParaRPr>
          </a:p>
        </p:txBody>
      </p:sp>
      <p:sp>
        <p:nvSpPr>
          <p:cNvPr id="31" name="Rectangle 30"/>
          <p:cNvSpPr/>
          <p:nvPr/>
        </p:nvSpPr>
        <p:spPr>
          <a:xfrm>
            <a:off x="2486025" y="2352675"/>
            <a:ext cx="2016125" cy="27813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1400" dirty="0">
              <a:solidFill>
                <a:prstClr val="black"/>
              </a:solidFill>
            </a:endParaRPr>
          </a:p>
        </p:txBody>
      </p:sp>
      <p:sp>
        <p:nvSpPr>
          <p:cNvPr id="32" name="Rectangle 31"/>
          <p:cNvSpPr/>
          <p:nvPr/>
        </p:nvSpPr>
        <p:spPr>
          <a:xfrm>
            <a:off x="4887913" y="2408238"/>
            <a:ext cx="2016125" cy="27066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1600" dirty="0">
              <a:solidFill>
                <a:prstClr val="black"/>
              </a:solidFill>
            </a:endParaRPr>
          </a:p>
        </p:txBody>
      </p:sp>
      <p:sp>
        <p:nvSpPr>
          <p:cNvPr id="33" name="Rectangle 32"/>
          <p:cNvSpPr/>
          <p:nvPr/>
        </p:nvSpPr>
        <p:spPr>
          <a:xfrm>
            <a:off x="7050088" y="2389188"/>
            <a:ext cx="2016125" cy="27257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sz="1600" dirty="0">
              <a:solidFill>
                <a:prstClr val="black"/>
              </a:solidFill>
            </a:endParaRPr>
          </a:p>
        </p:txBody>
      </p:sp>
      <p:sp>
        <p:nvSpPr>
          <p:cNvPr id="36" name="Isosceles Triangle 35"/>
          <p:cNvSpPr/>
          <p:nvPr/>
        </p:nvSpPr>
        <p:spPr>
          <a:xfrm>
            <a:off x="2486025" y="2060575"/>
            <a:ext cx="2016125" cy="2889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38" name="Flowchart: Merge 37"/>
          <p:cNvSpPr/>
          <p:nvPr/>
        </p:nvSpPr>
        <p:spPr>
          <a:xfrm>
            <a:off x="242888" y="5127625"/>
            <a:ext cx="2016125" cy="500063"/>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39" name="Isosceles Triangle 38"/>
          <p:cNvSpPr/>
          <p:nvPr/>
        </p:nvSpPr>
        <p:spPr>
          <a:xfrm>
            <a:off x="242888" y="2063750"/>
            <a:ext cx="2016125" cy="2889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40" name="Flowchart: Merge 39"/>
          <p:cNvSpPr/>
          <p:nvPr/>
        </p:nvSpPr>
        <p:spPr>
          <a:xfrm>
            <a:off x="2478088" y="5137150"/>
            <a:ext cx="2016125" cy="5016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41" name="Flowchart: Merge 40"/>
          <p:cNvSpPr/>
          <p:nvPr/>
        </p:nvSpPr>
        <p:spPr>
          <a:xfrm>
            <a:off x="4875213" y="5124450"/>
            <a:ext cx="2016125" cy="500063"/>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42" name="Flowchart: Merge 41"/>
          <p:cNvSpPr/>
          <p:nvPr/>
        </p:nvSpPr>
        <p:spPr>
          <a:xfrm>
            <a:off x="7073900" y="5133975"/>
            <a:ext cx="2016125" cy="50165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43" name="Isosceles Triangle 42"/>
          <p:cNvSpPr/>
          <p:nvPr/>
        </p:nvSpPr>
        <p:spPr>
          <a:xfrm>
            <a:off x="4910138" y="2100263"/>
            <a:ext cx="2017712" cy="2889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44" name="Isosceles Triangle 43"/>
          <p:cNvSpPr/>
          <p:nvPr/>
        </p:nvSpPr>
        <p:spPr>
          <a:xfrm>
            <a:off x="7042150" y="2100263"/>
            <a:ext cx="2016125" cy="2889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dirty="0">
              <a:solidFill>
                <a:prstClr val="white"/>
              </a:solidFill>
            </a:endParaRPr>
          </a:p>
        </p:txBody>
      </p:sp>
      <p:sp>
        <p:nvSpPr>
          <p:cNvPr id="19475" name="Rectangle 2"/>
          <p:cNvSpPr>
            <a:spLocks noChangeArrowheads="1"/>
          </p:cNvSpPr>
          <p:nvPr/>
        </p:nvSpPr>
        <p:spPr bwMode="auto">
          <a:xfrm>
            <a:off x="4976813" y="2665413"/>
            <a:ext cx="19446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GB" sz="1600" dirty="0">
                <a:solidFill>
                  <a:prstClr val="black"/>
                </a:solidFill>
                <a:latin typeface="Arial" pitchFamily="34" charset="0"/>
                <a:cs typeface="Arial" pitchFamily="34" charset="0"/>
              </a:rPr>
              <a:t>Standards of teaching for pupils with SEN and progress made by pupils should considered as part of the school’s appraisal arrangements.</a:t>
            </a:r>
          </a:p>
        </p:txBody>
      </p:sp>
      <p:sp>
        <p:nvSpPr>
          <p:cNvPr id="19476" name="Rectangle 3"/>
          <p:cNvSpPr>
            <a:spLocks noChangeArrowheads="1"/>
          </p:cNvSpPr>
          <p:nvPr/>
        </p:nvSpPr>
        <p:spPr bwMode="auto">
          <a:xfrm>
            <a:off x="2684463" y="2638425"/>
            <a:ext cx="16017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GB" sz="1600" dirty="0">
                <a:solidFill>
                  <a:prstClr val="black"/>
                </a:solidFill>
                <a:latin typeface="Arial" pitchFamily="34" charset="0"/>
                <a:cs typeface="Arial" pitchFamily="34" charset="0"/>
              </a:rPr>
              <a:t>Identification of SEN should be built into the overall approach to monitoring the progress and development of all pupils.</a:t>
            </a:r>
          </a:p>
        </p:txBody>
      </p:sp>
      <p:sp>
        <p:nvSpPr>
          <p:cNvPr id="19477" name="Rectangle 4"/>
          <p:cNvSpPr>
            <a:spLocks noChangeArrowheads="1"/>
          </p:cNvSpPr>
          <p:nvPr/>
        </p:nvSpPr>
        <p:spPr bwMode="auto">
          <a:xfrm>
            <a:off x="7050088" y="5918200"/>
            <a:ext cx="22860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GB" sz="1600" dirty="0">
                <a:solidFill>
                  <a:srgbClr val="000000"/>
                </a:solidFill>
                <a:latin typeface="Arial" pitchFamily="34" charset="0"/>
                <a:cs typeface="Arial" pitchFamily="34" charset="0"/>
              </a:rPr>
              <a:t>New floor standards</a:t>
            </a:r>
          </a:p>
        </p:txBody>
      </p:sp>
      <p:sp>
        <p:nvSpPr>
          <p:cNvPr id="22" name="Title 1"/>
          <p:cNvSpPr txBox="1">
            <a:spLocks/>
          </p:cNvSpPr>
          <p:nvPr/>
        </p:nvSpPr>
        <p:spPr>
          <a:xfrm>
            <a:off x="157163" y="-171450"/>
            <a:ext cx="8229600" cy="1143000"/>
          </a:xfrm>
          <a:prstGeom prst="rect">
            <a:avLst/>
          </a:prstGeom>
        </p:spPr>
        <p:txBody>
          <a:bodyPr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defRPr/>
            </a:pPr>
            <a:r>
              <a:rPr lang="en-GB" sz="4000" dirty="0" smtClean="0">
                <a:solidFill>
                  <a:srgbClr val="1F497D"/>
                </a:solidFill>
                <a:latin typeface="Arial" panose="020B0604020202020204" pitchFamily="34" charset="0"/>
                <a:cs typeface="Arial" panose="020B0604020202020204" pitchFamily="34" charset="0"/>
              </a:rPr>
              <a:t>The reform vision: Wider reform</a:t>
            </a:r>
            <a:endParaRPr lang="en-GB" sz="4000" dirty="0">
              <a:solidFill>
                <a:srgbClr val="1F497D"/>
              </a:solidFill>
              <a:latin typeface="Arial" panose="020B0604020202020204" pitchFamily="34" charset="0"/>
              <a:cs typeface="Arial" panose="020B0604020202020204" pitchFamily="34" charset="0"/>
            </a:endParaRPr>
          </a:p>
        </p:txBody>
      </p:sp>
      <p:sp>
        <p:nvSpPr>
          <p:cNvPr id="19479" name="Rectangle 1"/>
          <p:cNvSpPr>
            <a:spLocks noChangeArrowheads="1"/>
          </p:cNvSpPr>
          <p:nvPr/>
        </p:nvSpPr>
        <p:spPr bwMode="auto">
          <a:xfrm>
            <a:off x="7105650" y="2884488"/>
            <a:ext cx="1889125"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base">
              <a:spcBef>
                <a:spcPct val="0"/>
              </a:spcBef>
              <a:spcAft>
                <a:spcPct val="0"/>
              </a:spcAft>
            </a:pPr>
            <a:r>
              <a:rPr lang="en-US" altLang="en-US" sz="1600" dirty="0">
                <a:solidFill>
                  <a:prstClr val="black"/>
                </a:solidFill>
                <a:latin typeface="Arial" pitchFamily="34" charset="0"/>
                <a:cs typeface="Arial" pitchFamily="34" charset="0"/>
              </a:rPr>
              <a:t>Clear focus on the progress of all pupils – SEN support crucial to school performance.</a:t>
            </a:r>
          </a:p>
          <a:p>
            <a:pPr fontAlgn="base">
              <a:spcBef>
                <a:spcPct val="0"/>
              </a:spcBef>
              <a:spcAft>
                <a:spcPct val="0"/>
              </a:spcAft>
            </a:pPr>
            <a:endParaRPr lang="en-US" altLang="en-US" sz="1600"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4118454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260648"/>
            <a:ext cx="8229600" cy="1143000"/>
          </a:xfrm>
        </p:spPr>
        <p:txBody>
          <a:bodyPr/>
          <a:lstStyle/>
          <a:p>
            <a:r>
              <a:rPr lang="en-GB" sz="3200" dirty="0" smtClean="0"/>
              <a:t>Joint Inspection of Local Area special education needs and disabilities provision</a:t>
            </a:r>
            <a:endParaRPr lang="en-GB" sz="3200" dirty="0"/>
          </a:p>
        </p:txBody>
      </p:sp>
      <p:sp>
        <p:nvSpPr>
          <p:cNvPr id="4" name="Content Placeholder 3"/>
          <p:cNvSpPr>
            <a:spLocks noGrp="1"/>
          </p:cNvSpPr>
          <p:nvPr>
            <p:ph idx="1"/>
          </p:nvPr>
        </p:nvSpPr>
        <p:spPr/>
        <p:txBody>
          <a:bodyPr/>
          <a:lstStyle/>
          <a:p>
            <a:r>
              <a:rPr lang="en-GB" sz="2800" dirty="0"/>
              <a:t>The inspection teams will include:</a:t>
            </a:r>
          </a:p>
          <a:p>
            <a:pPr>
              <a:buFont typeface="Arial"/>
              <a:buChar char="•"/>
            </a:pPr>
            <a:r>
              <a:rPr lang="en-GB" sz="2800" dirty="0"/>
              <a:t>a Her Majesty’s Inspector with enhanced specialism in special educational needs and disabilities</a:t>
            </a:r>
          </a:p>
          <a:p>
            <a:pPr>
              <a:buFont typeface="Arial"/>
              <a:buChar char="•"/>
            </a:pPr>
            <a:r>
              <a:rPr lang="en-GB" sz="2800" dirty="0"/>
              <a:t>a CQC specialist children’s services inspector</a:t>
            </a:r>
          </a:p>
          <a:p>
            <a:pPr>
              <a:buFont typeface="Arial"/>
              <a:buChar char="•"/>
            </a:pPr>
            <a:r>
              <a:rPr lang="en-GB" sz="2800" dirty="0"/>
              <a:t>an Ofsted inspector (usually a serving practitioner in another local authority) specially recruited and trained in special educational needs and disabilities issues</a:t>
            </a:r>
          </a:p>
          <a:p>
            <a:r>
              <a:rPr lang="en-GB" sz="2800" dirty="0"/>
              <a:t>All inspectors have been trained fully for these inspections</a:t>
            </a:r>
          </a:p>
        </p:txBody>
      </p:sp>
    </p:spTree>
    <p:extLst>
      <p:ext uri="{BB962C8B-B14F-4D97-AF65-F5344CB8AC3E}">
        <p14:creationId xmlns:p14="http://schemas.microsoft.com/office/powerpoint/2010/main" val="14995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will services and users be told about an inspection?</a:t>
            </a:r>
          </a:p>
        </p:txBody>
      </p:sp>
      <p:sp>
        <p:nvSpPr>
          <p:cNvPr id="3" name="Content Placeholder 2"/>
          <p:cNvSpPr>
            <a:spLocks noGrp="1"/>
          </p:cNvSpPr>
          <p:nvPr>
            <p:ph idx="1"/>
          </p:nvPr>
        </p:nvSpPr>
        <p:spPr/>
        <p:txBody>
          <a:bodyPr/>
          <a:lstStyle/>
          <a:p>
            <a:r>
              <a:rPr lang="en-GB" sz="2400" dirty="0"/>
              <a:t>Five working days before an inspection, we will tell the director of children’s services from the local authority and the CQC will contact the chief executives of the clinical commissioning groups to give notice of the inspection.</a:t>
            </a:r>
          </a:p>
          <a:p>
            <a:r>
              <a:rPr lang="en-GB" sz="2400" dirty="0"/>
              <a:t>The local area will publicise details of meetings that the inspection team will hold with anyone affected by the inspection.</a:t>
            </a:r>
          </a:p>
          <a:p>
            <a:r>
              <a:rPr lang="en-GB" sz="2400" dirty="0"/>
              <a:t>You are welcome to come to one of these meetings to share your views about your experience of support for special educational needs or disabilities (or both) in the local area</a:t>
            </a:r>
          </a:p>
        </p:txBody>
      </p:sp>
    </p:spTree>
    <p:extLst>
      <p:ext uri="{BB962C8B-B14F-4D97-AF65-F5344CB8AC3E}">
        <p14:creationId xmlns:p14="http://schemas.microsoft.com/office/powerpoint/2010/main" val="1983583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1700</Words>
  <Application>Microsoft Office PowerPoint</Application>
  <PresentationFormat>On-screen Show (4:3)</PresentationFormat>
  <Paragraphs>187</Paragraphs>
  <Slides>14</Slides>
  <Notes>4</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 Theme</vt:lpstr>
      <vt:lpstr>2_Office Theme</vt:lpstr>
      <vt:lpstr>Special Education Needs and Disabilities (SEND) Reforms</vt:lpstr>
      <vt:lpstr>The reform vision: Children and young people at the centre</vt:lpstr>
      <vt:lpstr>Key Statutory Duties</vt:lpstr>
      <vt:lpstr>PowerPoint Presentation</vt:lpstr>
      <vt:lpstr>Key Statutory Duties schools</vt:lpstr>
      <vt:lpstr>Key Statutory Duties -all</vt:lpstr>
      <vt:lpstr>PowerPoint Presentation</vt:lpstr>
      <vt:lpstr>Joint Inspection of Local Area special education needs and disabilities provision</vt:lpstr>
      <vt:lpstr>How will services and users be told about an inspection?</vt:lpstr>
      <vt:lpstr>The inspection process</vt:lpstr>
      <vt:lpstr>Who will they meet/interview</vt:lpstr>
      <vt:lpstr>What can’t inspectors do</vt:lpstr>
      <vt:lpstr>How will inspectors report the findings?</vt:lpstr>
      <vt:lpstr>How to prepare</vt:lpstr>
    </vt:vector>
  </TitlesOfParts>
  <Company>Slough Borough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Calverley Linda</dc:creator>
  <cp:lastModifiedBy>Calverley Linda</cp:lastModifiedBy>
  <cp:revision>25</cp:revision>
  <dcterms:created xsi:type="dcterms:W3CDTF">2017-05-04T12:12:41Z</dcterms:created>
  <dcterms:modified xsi:type="dcterms:W3CDTF">2017-10-23T13:38:47Z</dcterms:modified>
</cp:coreProperties>
</file>