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64" r:id="rId2"/>
    <p:sldId id="269" r:id="rId3"/>
    <p:sldId id="265" r:id="rId4"/>
    <p:sldId id="268" r:id="rId5"/>
    <p:sldId id="266" r:id="rId6"/>
    <p:sldId id="267" r:id="rId7"/>
  </p:sldIdLst>
  <p:sldSz cx="12190413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66AA"/>
    <a:srgbClr val="54B9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4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0E27B-FA25-4CFB-BCC7-B77F780A11C1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3327B-98E4-4980-B9BC-0382A143F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697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CAFCCE-062F-4FB2-B19E-F13D4B206FB2}" type="slidenum">
              <a:rPr lang="en-GB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GB" altLang="en-US" sz="1200" dirty="0">
              <a:solidFill>
                <a:prstClr val="black"/>
              </a:solidFill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AFCCE-062F-4FB2-B19E-F13D4B206FB2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95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AFCCE-062F-4FB2-B19E-F13D4B206FB2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494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AFCCE-062F-4FB2-B19E-F13D4B206FB2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155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AFCCE-062F-4FB2-B19E-F13D4B206FB2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976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AFCCE-062F-4FB2-B19E-F13D4B206FB2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30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3C44-AE7F-4BAF-936E-3D40976D41E2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00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88458-6318-4415-A361-0D223D4D6B04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854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178AE-80F1-4FAF-8376-E4AA3A427913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8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F8D4B-AB44-4813-9D9F-3C92605D9794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910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4459B-2BEB-4E19-A0DD-F90291DE0C3D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32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11E53-0395-4070-84EE-C15F0FD6CCF7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804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AB247-CE89-40B4-BE56-3741B22A7E3D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6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A79C8-1015-4DDA-BF7F-D996BD90D8BE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04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0BC37-42F6-4059-AC42-ACFC630A918F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634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522C6-F511-4213-9F11-804DADBF653A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73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A319A-909C-497D-B214-6BCAFC6F1BE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684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521" y="1600201"/>
            <a:ext cx="1097137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521" y="6245225"/>
            <a:ext cx="284443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058" y="6245225"/>
            <a:ext cx="386029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463" y="6245225"/>
            <a:ext cx="284443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103400-3761-4EE5-86E4-918FFB3B7B7F}" type="slidenum">
              <a:rPr lang="en-GB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22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"/>
            <a:ext cx="12190413" cy="835200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87318" y="94435"/>
            <a:ext cx="115808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GB" altLang="en-US" sz="3600" dirty="0">
                <a:solidFill>
                  <a:srgbClr val="FFFFFF"/>
                </a:solidFill>
                <a:latin typeface="Segoe UI" pitchFamily="34" charset="0"/>
              </a:rPr>
              <a:t>Role of Schools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66C553A-7865-4A30-85D9-0F651CA2E839}"/>
              </a:ext>
            </a:extLst>
          </p:cNvPr>
          <p:cNvSpPr/>
          <p:nvPr/>
        </p:nvSpPr>
        <p:spPr>
          <a:xfrm>
            <a:off x="2201778" y="1093030"/>
            <a:ext cx="9810389" cy="1620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Test kits will be delivered by either the DHSC or the council direct to schools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Deliveries will be staggered over the next week and a half (prioritised on advice of PHE)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Kits to be distributed to students and staff to take home and carry out test that evening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Tests to be returned to school and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put in the post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61443E-7659-49B7-B1A9-BCD0A9085187}"/>
              </a:ext>
            </a:extLst>
          </p:cNvPr>
          <p:cNvSpPr/>
          <p:nvPr/>
        </p:nvSpPr>
        <p:spPr>
          <a:xfrm>
            <a:off x="2201778" y="2642850"/>
            <a:ext cx="9810389" cy="1620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kits to be returned to school the following day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 will be asked to complete a data return sheet – total number of tests returned, broken down by year group and role (e.g. staff or student)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do not need identifiable information, e.g. names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14297C-0CFA-4673-9EA2-3994249F2802}"/>
              </a:ext>
            </a:extLst>
          </p:cNvPr>
          <p:cNvSpPr/>
          <p:nvPr/>
        </p:nvSpPr>
        <p:spPr>
          <a:xfrm>
            <a:off x="2203605" y="4332069"/>
            <a:ext cx="9810389" cy="1620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Completed kits must be boxed into “clean pack” boxes (same as they arrived in if possible)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kern="0" dirty="0">
                <a:solidFill>
                  <a:prstClr val="black"/>
                </a:solidFill>
                <a:latin typeface="Calibri" panose="020F0502020204030204"/>
              </a:rPr>
              <a:t>M</a:t>
            </a:r>
            <a:r>
              <a:rPr kumimoji="0" lang="en-GB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arked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up in red: Operation Eagle, ready for collection (please let us know asap if you need volunteer support with this)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kern="0" dirty="0">
                <a:solidFill>
                  <a:prstClr val="black"/>
                </a:solidFill>
                <a:latin typeface="Calibri" panose="020F0502020204030204"/>
              </a:rPr>
              <a:t>Please take the boxes to the </a:t>
            </a:r>
            <a:r>
              <a:rPr lang="en-GB" kern="0" dirty="0" err="1">
                <a:solidFill>
                  <a:prstClr val="black"/>
                </a:solidFill>
                <a:latin typeface="Calibri" panose="020F0502020204030204"/>
              </a:rPr>
              <a:t>Montem</a:t>
            </a:r>
            <a:r>
              <a:rPr lang="en-GB" kern="0" dirty="0">
                <a:solidFill>
                  <a:prstClr val="black"/>
                </a:solidFill>
                <a:latin typeface="Calibri" panose="020F0502020204030204"/>
              </a:rPr>
              <a:t> Testing Site (TBC)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Couriers will collect all completed tests from the Local Testing Site each day at 8pm and take directly to the labs for sequencing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528D5EF-906A-4E3C-B1C1-87FCC409E21A}"/>
              </a:ext>
            </a:extLst>
          </p:cNvPr>
          <p:cNvSpPr/>
          <p:nvPr/>
        </p:nvSpPr>
        <p:spPr>
          <a:xfrm>
            <a:off x="336884" y="960678"/>
            <a:ext cx="1620000" cy="1620000"/>
          </a:xfrm>
          <a:prstGeom prst="ellipse">
            <a:avLst/>
          </a:prstGeom>
          <a:solidFill>
            <a:srgbClr val="6D205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Receipt &amp; distribution of kits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A131C01-9883-48A4-9A72-EA82A312F8BF}"/>
              </a:ext>
            </a:extLst>
          </p:cNvPr>
          <p:cNvSpPr/>
          <p:nvPr/>
        </p:nvSpPr>
        <p:spPr>
          <a:xfrm>
            <a:off x="336884" y="2763170"/>
            <a:ext cx="1620000" cy="1620000"/>
          </a:xfrm>
          <a:prstGeom prst="ellipse">
            <a:avLst/>
          </a:prstGeom>
          <a:solidFill>
            <a:srgbClr val="3B383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collection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8B804E4-682D-4FCD-B3FC-025E41751D85}"/>
              </a:ext>
            </a:extLst>
          </p:cNvPr>
          <p:cNvSpPr/>
          <p:nvPr/>
        </p:nvSpPr>
        <p:spPr>
          <a:xfrm>
            <a:off x="330615" y="4422043"/>
            <a:ext cx="1620000" cy="1620000"/>
          </a:xfrm>
          <a:prstGeom prst="ellipse">
            <a:avLst/>
          </a:prstGeom>
          <a:solidFill>
            <a:srgbClr val="6DB33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Collection of kits</a:t>
            </a:r>
          </a:p>
        </p:txBody>
      </p:sp>
    </p:spTree>
    <p:extLst>
      <p:ext uri="{BB962C8B-B14F-4D97-AF65-F5344CB8AC3E}">
        <p14:creationId xmlns:p14="http://schemas.microsoft.com/office/powerpoint/2010/main" val="857296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"/>
            <a:ext cx="12190413" cy="835200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87318" y="94435"/>
            <a:ext cx="115808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t>Role of Schools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66C553A-7865-4A30-85D9-0F651CA2E839}"/>
              </a:ext>
            </a:extLst>
          </p:cNvPr>
          <p:cNvSpPr/>
          <p:nvPr/>
        </p:nvSpPr>
        <p:spPr>
          <a:xfrm>
            <a:off x="713256" y="2708920"/>
            <a:ext cx="9810389" cy="1620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HEADS UP Letter- send first if not already done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kern="0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lang="en-GB" sz="2400" kern="0" baseline="30000" dirty="0">
                <a:solidFill>
                  <a:prstClr val="black"/>
                </a:solidFill>
                <a:latin typeface="Calibri" panose="020F0502020204030204"/>
              </a:rPr>
              <a:t>nd</a:t>
            </a:r>
            <a:r>
              <a:rPr lang="en-GB" sz="2400" kern="0" dirty="0">
                <a:solidFill>
                  <a:prstClr val="black"/>
                </a:solidFill>
                <a:latin typeface="Calibri" panose="020F0502020204030204"/>
              </a:rPr>
              <a:t> letter to parents: explaining school will now start surge testing on X date </a:t>
            </a:r>
            <a:r>
              <a:rPr lang="en-GB" sz="2400" kern="0" dirty="0" err="1">
                <a:solidFill>
                  <a:prstClr val="black"/>
                </a:solidFill>
                <a:latin typeface="Calibri" panose="020F0502020204030204"/>
              </a:rPr>
              <a:t>til</a:t>
            </a:r>
            <a:r>
              <a:rPr lang="en-GB" sz="2400" kern="0" dirty="0">
                <a:solidFill>
                  <a:prstClr val="black"/>
                </a:solidFill>
                <a:latin typeface="Calibri" panose="020F0502020204030204"/>
              </a:rPr>
              <a:t> X date, expect kit to be taken home by pupil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IF: Secondary School going to really struggle due to language barriers, understanding of parents to have “take home” system for kits work then an MTU can be used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kern="0" dirty="0">
                <a:solidFill>
                  <a:prstClr val="black"/>
                </a:solidFill>
                <a:latin typeface="Calibri" panose="020F0502020204030204"/>
              </a:rPr>
              <a:t>RESOURCE: May be able to get volunteers to help (RBFS?) with packing test kits if required plus transport to </a:t>
            </a:r>
            <a:r>
              <a:rPr lang="en-GB" sz="2400" kern="0" dirty="0" err="1">
                <a:solidFill>
                  <a:prstClr val="black"/>
                </a:solidFill>
                <a:latin typeface="Calibri" panose="020F0502020204030204"/>
              </a:rPr>
              <a:t>Montem</a:t>
            </a:r>
            <a:endParaRPr lang="en-GB" sz="2400" kern="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kern="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kern="0" dirty="0">
                <a:solidFill>
                  <a:prstClr val="black"/>
                </a:solidFill>
                <a:latin typeface="Calibri" panose="020F0502020204030204"/>
              </a:rPr>
              <a:t>POTENTIAL ISSUE: </a:t>
            </a:r>
            <a:r>
              <a:rPr lang="en-GB" sz="2400" kern="0" dirty="0" err="1">
                <a:solidFill>
                  <a:prstClr val="black"/>
                </a:solidFill>
                <a:latin typeface="Calibri" panose="020F0502020204030204"/>
              </a:rPr>
              <a:t>Montem</a:t>
            </a:r>
            <a:r>
              <a:rPr lang="en-GB" sz="2400" kern="0" dirty="0">
                <a:solidFill>
                  <a:prstClr val="black"/>
                </a:solidFill>
                <a:latin typeface="Calibri" panose="020F0502020204030204"/>
              </a:rPr>
              <a:t> going to walk through only on 19</a:t>
            </a:r>
            <a:r>
              <a:rPr lang="en-GB" sz="2400" kern="0" baseline="30000" dirty="0">
                <a:solidFill>
                  <a:prstClr val="black"/>
                </a:solidFill>
                <a:latin typeface="Calibri" panose="020F0502020204030204"/>
              </a:rPr>
              <a:t>th</a:t>
            </a:r>
            <a:r>
              <a:rPr lang="en-GB" sz="2400" kern="0" dirty="0">
                <a:solidFill>
                  <a:prstClr val="black"/>
                </a:solidFill>
                <a:latin typeface="Calibri" panose="020F0502020204030204"/>
              </a:rPr>
              <a:t> July- may need to be taken to MTUs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978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"/>
            <a:ext cx="12190413" cy="835200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87318" y="94435"/>
            <a:ext cx="115808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3600" dirty="0">
                <a:solidFill>
                  <a:srgbClr val="FFFFFF"/>
                </a:solidFill>
                <a:latin typeface="Segoe UI" pitchFamily="34" charset="0"/>
              </a:rPr>
              <a:t>Education Contingency Framework</a:t>
            </a:r>
            <a:endParaRPr kumimoji="0" lang="en-GB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6F9CAAC-1B8D-4B83-8475-5B14A08F0D8D}"/>
              </a:ext>
            </a:extLst>
          </p:cNvPr>
          <p:cNvSpPr/>
          <p:nvPr/>
        </p:nvSpPr>
        <p:spPr>
          <a:xfrm>
            <a:off x="550590" y="1582341"/>
            <a:ext cx="111612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Sets out the local preventative measures affecting education settings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Including standing up onsite asymptomatic testing, advice to retain face coverings in communal areas or classrooms, and restricting attendance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Ensures consistency between areas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Provides assurance that the educational drawbacks of interventions are fully considered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cs typeface="Arial"/>
              </a:rPr>
              <a:t>East Berkshire Health Protection Board have reviewed a number of enhanced measures for schools and agreed the following in areas of surge testing, where school populations are targeted (Bracknell Forest and Slough)</a:t>
            </a:r>
          </a:p>
        </p:txBody>
      </p:sp>
    </p:spTree>
    <p:extLst>
      <p:ext uri="{BB962C8B-B14F-4D97-AF65-F5344CB8AC3E}">
        <p14:creationId xmlns:p14="http://schemas.microsoft.com/office/powerpoint/2010/main" val="2626616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"/>
            <a:ext cx="12190413" cy="835200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87318" y="94435"/>
            <a:ext cx="115808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3600" dirty="0">
                <a:solidFill>
                  <a:srgbClr val="FFFFFF"/>
                </a:solidFill>
                <a:latin typeface="Segoe UI" pitchFamily="34" charset="0"/>
              </a:rPr>
              <a:t>Education Contingency Framework</a:t>
            </a:r>
            <a:endParaRPr kumimoji="0" lang="en-GB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2AEA6611-3678-469E-8FE7-4C7FA486A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741548"/>
              </p:ext>
            </p:extLst>
          </p:nvPr>
        </p:nvGraphicFramePr>
        <p:xfrm>
          <a:off x="277341" y="904085"/>
          <a:ext cx="11622216" cy="4997435"/>
        </p:xfrm>
        <a:graphic>
          <a:graphicData uri="http://schemas.openxmlformats.org/drawingml/2006/table">
            <a:tbl>
              <a:tblPr firstRow="1" bandRow="1"/>
              <a:tblGrid>
                <a:gridCol w="2119870">
                  <a:extLst>
                    <a:ext uri="{9D8B030D-6E8A-4147-A177-3AD203B41FA5}">
                      <a16:colId xmlns:a16="http://schemas.microsoft.com/office/drawing/2014/main" val="4219658741"/>
                    </a:ext>
                  </a:extLst>
                </a:gridCol>
                <a:gridCol w="4646140">
                  <a:extLst>
                    <a:ext uri="{9D8B030D-6E8A-4147-A177-3AD203B41FA5}">
                      <a16:colId xmlns:a16="http://schemas.microsoft.com/office/drawing/2014/main" val="3273989021"/>
                    </a:ext>
                  </a:extLst>
                </a:gridCol>
                <a:gridCol w="4856206">
                  <a:extLst>
                    <a:ext uri="{9D8B030D-6E8A-4147-A177-3AD203B41FA5}">
                      <a16:colId xmlns:a16="http://schemas.microsoft.com/office/drawing/2014/main" val="3820563049"/>
                    </a:ext>
                  </a:extLst>
                </a:gridCol>
              </a:tblGrid>
              <a:tr h="3816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Issue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Current guidance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East Berks Health Protection Board recommendation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21813"/>
                  </a:ext>
                </a:extLst>
              </a:tr>
              <a:tr h="14087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Face coverings in communal areas and classrooms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Step 3 of road map does not require face coverings in communal areas or classrooms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Contingency framework specifically notes face coverings as a measure that can be locally reviewed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Reintroduce face coverings in all schools with an outbreak (defined as two or more linked cases)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996442"/>
                  </a:ext>
                </a:extLst>
              </a:tr>
              <a:tr h="16297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Transition days (Rec, Year 6, Year 11) or mass gatherings of multiple schools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Transition days not prohibited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Risk assessment should be undertaken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Should be conducted in line with step 3 of roadmap</a:t>
                      </a:r>
                    </a:p>
                    <a:p>
                      <a:endParaRPr lang="en-GB" sz="16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Movement between schools should be restricted, therefore transition days to be cancelled and alternative / virtual arrangements made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Events that bring together individuals outside of current bubble arrangements should not go ahead (either within or between schools)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677729"/>
                  </a:ext>
                </a:extLst>
              </a:tr>
              <a:tr h="14087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Meetings (including workplace meetings, governors meetings, parents evenings)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National restrictions currently advise work from home where possible (to be reviewed today)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No specific guidance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Risk assessments and alignment with roadmap restrictions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All workplace meetings should remain virtual, as per the current guidance and restrictions, and this should be extended to parents evenings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700195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AF6FA632-3D37-4AA6-960A-0705671E8FD9}"/>
              </a:ext>
            </a:extLst>
          </p:cNvPr>
          <p:cNvSpPr/>
          <p:nvPr/>
        </p:nvSpPr>
        <p:spPr>
          <a:xfrm>
            <a:off x="1471141" y="6026142"/>
            <a:ext cx="9249718" cy="367538"/>
          </a:xfrm>
          <a:prstGeom prst="rect">
            <a:avLst/>
          </a:prstGeom>
          <a:solidFill>
            <a:srgbClr val="6DB33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These arrangements to stay in place until the end of term, with a review in 3 weeks</a:t>
            </a:r>
          </a:p>
        </p:txBody>
      </p:sp>
    </p:spTree>
    <p:extLst>
      <p:ext uri="{BB962C8B-B14F-4D97-AF65-F5344CB8AC3E}">
        <p14:creationId xmlns:p14="http://schemas.microsoft.com/office/powerpoint/2010/main" val="1156614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"/>
            <a:ext cx="12190413" cy="835200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87318" y="94435"/>
            <a:ext cx="115808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3600" dirty="0">
                <a:solidFill>
                  <a:srgbClr val="FFFFFF"/>
                </a:solidFill>
                <a:latin typeface="Segoe UI" pitchFamily="34" charset="0"/>
              </a:rPr>
              <a:t>Education Contingency Framework</a:t>
            </a:r>
            <a:endParaRPr kumimoji="0" lang="en-GB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73D18DC-AD1A-4699-B0F9-EE803AAD34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876" y="1051354"/>
            <a:ext cx="11662659" cy="475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000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021288"/>
            <a:ext cx="12190413" cy="836713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"/>
            <a:ext cx="12190413" cy="835200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87318" y="94435"/>
            <a:ext cx="115808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3600" dirty="0">
                <a:solidFill>
                  <a:srgbClr val="FFFFFF"/>
                </a:solidFill>
                <a:latin typeface="Segoe UI" pitchFamily="34" charset="0"/>
              </a:rPr>
              <a:t>Education Contingency Framework</a:t>
            </a:r>
            <a:endParaRPr kumimoji="0" lang="en-GB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94" y="6165304"/>
            <a:ext cx="1615443" cy="582169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EF2994B-0F6B-4BE3-A09F-2F03E156D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627457"/>
              </p:ext>
            </p:extLst>
          </p:nvPr>
        </p:nvGraphicFramePr>
        <p:xfrm>
          <a:off x="277341" y="1186662"/>
          <a:ext cx="11622216" cy="2398750"/>
        </p:xfrm>
        <a:graphic>
          <a:graphicData uri="http://schemas.openxmlformats.org/drawingml/2006/table">
            <a:tbl>
              <a:tblPr firstRow="1" bandRow="1"/>
              <a:tblGrid>
                <a:gridCol w="2119870">
                  <a:extLst>
                    <a:ext uri="{9D8B030D-6E8A-4147-A177-3AD203B41FA5}">
                      <a16:colId xmlns:a16="http://schemas.microsoft.com/office/drawing/2014/main" val="4219658741"/>
                    </a:ext>
                  </a:extLst>
                </a:gridCol>
                <a:gridCol w="4646140">
                  <a:extLst>
                    <a:ext uri="{9D8B030D-6E8A-4147-A177-3AD203B41FA5}">
                      <a16:colId xmlns:a16="http://schemas.microsoft.com/office/drawing/2014/main" val="3273989021"/>
                    </a:ext>
                  </a:extLst>
                </a:gridCol>
                <a:gridCol w="4856206">
                  <a:extLst>
                    <a:ext uri="{9D8B030D-6E8A-4147-A177-3AD203B41FA5}">
                      <a16:colId xmlns:a16="http://schemas.microsoft.com/office/drawing/2014/main" val="3820563049"/>
                    </a:ext>
                  </a:extLst>
                </a:gridCol>
              </a:tblGrid>
              <a:tr h="394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Issue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Current guidance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East Berks Health Protection Board recommendation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D20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21813"/>
                  </a:ext>
                </a:extLst>
              </a:tr>
              <a:tr h="20037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Bubble sizes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Assess circumstances and implement ‘bubbles’ of an appropriate size to achieve the greatest reduction in contact.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Bubbles should be kept apart from each other and encourage social distancing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Limit interaction and sharing spaces between bubbles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600" dirty="0"/>
                        <a:t>Bubble sizes to be reduced as far as possible, for recreational periods (e.g. breaks and lunch) as well as during lessons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700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943894"/>
      </p:ext>
    </p:extLst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714</Words>
  <Application>Microsoft Office PowerPoint</Application>
  <PresentationFormat>Custom</PresentationFormat>
  <Paragraphs>67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Segoe UI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Slough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Little Anna</dc:creator>
  <cp:lastModifiedBy>Foley Suzanne</cp:lastModifiedBy>
  <cp:revision>31</cp:revision>
  <dcterms:created xsi:type="dcterms:W3CDTF">2016-10-24T14:33:03Z</dcterms:created>
  <dcterms:modified xsi:type="dcterms:W3CDTF">2021-06-15T08:56:23Z</dcterms:modified>
</cp:coreProperties>
</file>