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8" r:id="rId2"/>
    <p:sldId id="266" r:id="rId3"/>
    <p:sldId id="269" r:id="rId4"/>
    <p:sldId id="267" r:id="rId5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66AA"/>
    <a:srgbClr val="54B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0E27B-FA25-4CFB-BCC7-B77F780A11C1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3327B-98E4-4980-B9BC-0382A143F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9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155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97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146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3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3C44-AE7F-4BAF-936E-3D40976D41E2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88458-6318-4415-A361-0D223D4D6B0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5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178AE-80F1-4FAF-8376-E4AA3A427913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8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8D4B-AB44-4813-9D9F-3C92605D979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91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459B-2BEB-4E19-A0DD-F90291DE0C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32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11E53-0395-4070-84EE-C15F0FD6CCF7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0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AB247-CE89-40B4-BE56-3741B22A7E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6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79C8-1015-4DDA-BF7F-D996BD90D8B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4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BC37-42F6-4059-AC42-ACFC630A918F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63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522C6-F511-4213-9F11-804DADBF653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3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A319A-909C-497D-B214-6BCAFC6F1BE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8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521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58" y="6245225"/>
            <a:ext cx="386029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463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103400-3761-4EE5-86E4-918FFB3B7B7F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2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2AEA6611-3678-469E-8FE7-4C7FA486A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60908"/>
              </p:ext>
            </p:extLst>
          </p:nvPr>
        </p:nvGraphicFramePr>
        <p:xfrm>
          <a:off x="277341" y="904085"/>
          <a:ext cx="11434489" cy="4828851"/>
        </p:xfrm>
        <a:graphic>
          <a:graphicData uri="http://schemas.openxmlformats.org/drawingml/2006/table">
            <a:tbl>
              <a:tblPr firstRow="1" bandRow="1"/>
              <a:tblGrid>
                <a:gridCol w="2119870">
                  <a:extLst>
                    <a:ext uri="{9D8B030D-6E8A-4147-A177-3AD203B41FA5}">
                      <a16:colId xmlns:a16="http://schemas.microsoft.com/office/drawing/2014/main" val="4219658741"/>
                    </a:ext>
                  </a:extLst>
                </a:gridCol>
                <a:gridCol w="9314619">
                  <a:extLst>
                    <a:ext uri="{9D8B030D-6E8A-4147-A177-3AD203B41FA5}">
                      <a16:colId xmlns:a16="http://schemas.microsoft.com/office/drawing/2014/main" val="3820563049"/>
                    </a:ext>
                  </a:extLst>
                </a:gridCol>
              </a:tblGrid>
              <a:tr h="381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Issue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East Berks Health Protection Board recommendation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21813"/>
                  </a:ext>
                </a:extLst>
              </a:tr>
              <a:tr h="1408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Face coverings in communal areas and classrooms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Reintroduce face coverings in all schools with an outbreak (defined as two or more linked cases)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96442"/>
                  </a:ext>
                </a:extLst>
              </a:tr>
              <a:tr h="16297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Transition days (Rec, Year 6, Year 11) or mass gatherings of multiple schools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Movement between schools should be restricted, therefore transition days to be cancelled and alternative / virtual arrangements made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Events that bring together individuals outside of current bubble arrangements should not go ahead (either within or between schools)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677729"/>
                  </a:ext>
                </a:extLst>
              </a:tr>
              <a:tr h="1408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Meetings (including workplace meetings, governors meetings, parents evenings)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All workplace meetings should remain virtual, as per the current guidance and restrictions, and this should be extended to parents evenings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019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F6FA632-3D37-4AA6-960A-0705671E8FD9}"/>
              </a:ext>
            </a:extLst>
          </p:cNvPr>
          <p:cNvSpPr/>
          <p:nvPr/>
        </p:nvSpPr>
        <p:spPr>
          <a:xfrm>
            <a:off x="1471141" y="6026142"/>
            <a:ext cx="9249718" cy="367538"/>
          </a:xfrm>
          <a:prstGeom prst="rect">
            <a:avLst/>
          </a:prstGeom>
          <a:solidFill>
            <a:srgbClr val="6DB33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arrangements to stay in place until the end of term</a:t>
            </a:r>
          </a:p>
        </p:txBody>
      </p:sp>
    </p:spTree>
    <p:extLst>
      <p:ext uri="{BB962C8B-B14F-4D97-AF65-F5344CB8AC3E}">
        <p14:creationId xmlns:p14="http://schemas.microsoft.com/office/powerpoint/2010/main" val="1156614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73D18DC-AD1A-4699-B0F9-EE803AAD34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876" y="1051354"/>
            <a:ext cx="11662659" cy="475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0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t>Education Contingency Framework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F2994B-0F6B-4BE3-A09F-2F03E156D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164647"/>
              </p:ext>
            </p:extLst>
          </p:nvPr>
        </p:nvGraphicFramePr>
        <p:xfrm>
          <a:off x="278820" y="967241"/>
          <a:ext cx="11434489" cy="5025814"/>
        </p:xfrm>
        <a:graphic>
          <a:graphicData uri="http://schemas.openxmlformats.org/drawingml/2006/table">
            <a:tbl>
              <a:tblPr firstRow="1" bandRow="1"/>
              <a:tblGrid>
                <a:gridCol w="2119870">
                  <a:extLst>
                    <a:ext uri="{9D8B030D-6E8A-4147-A177-3AD203B41FA5}">
                      <a16:colId xmlns:a16="http://schemas.microsoft.com/office/drawing/2014/main" val="4219658741"/>
                    </a:ext>
                  </a:extLst>
                </a:gridCol>
                <a:gridCol w="9314619">
                  <a:extLst>
                    <a:ext uri="{9D8B030D-6E8A-4147-A177-3AD203B41FA5}">
                      <a16:colId xmlns:a16="http://schemas.microsoft.com/office/drawing/2014/main" val="3820563049"/>
                    </a:ext>
                  </a:extLst>
                </a:gridCol>
              </a:tblGrid>
              <a:tr h="394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Issue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East Berks Health Protection Board recommendation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21813"/>
                  </a:ext>
                </a:extLst>
              </a:tr>
              <a:tr h="14153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Indoor events (such as end of year performances and social events such as proms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To continue as per the guidance:</a:t>
                      </a:r>
                    </a:p>
                    <a:p>
                      <a:r>
                        <a:rPr lang="en-GB" sz="1600" dirty="0"/>
                        <a:t>Events should ensure they do not bring people together from outside of the current bubble arrangements (including parents)</a:t>
                      </a:r>
                    </a:p>
                    <a:p>
                      <a:r>
                        <a:rPr lang="en-GB" sz="1600" dirty="0"/>
                        <a:t>Risk assessments must be completed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0195"/>
                  </a:ext>
                </a:extLst>
              </a:tr>
              <a:tr h="1211740">
                <a:tc>
                  <a:txBody>
                    <a:bodyPr/>
                    <a:lstStyle/>
                    <a:p>
                      <a:r>
                        <a:rPr lang="en-GB" sz="1600" dirty="0"/>
                        <a:t>Outdoor events such as sports day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continue as per the guidance: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Events should ensure they do not bring people together from outside of the current bubble arrangements (including parents)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Risk assessments must be completed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194995"/>
                  </a:ext>
                </a:extLst>
              </a:tr>
              <a:tr h="2003784">
                <a:tc>
                  <a:txBody>
                    <a:bodyPr/>
                    <a:lstStyle/>
                    <a:p>
                      <a:r>
                        <a:rPr lang="en-GB" sz="1600" dirty="0"/>
                        <a:t>Day trips and residential trips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continue as per the guidance: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Events should ensure they do not bring people together from outside of the current bubble arrangements (including parents)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Risk assessments must be completed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019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30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F2994B-0F6B-4BE3-A09F-2F03E156D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524719"/>
              </p:ext>
            </p:extLst>
          </p:nvPr>
        </p:nvGraphicFramePr>
        <p:xfrm>
          <a:off x="277341" y="1186662"/>
          <a:ext cx="11434489" cy="2398750"/>
        </p:xfrm>
        <a:graphic>
          <a:graphicData uri="http://schemas.openxmlformats.org/drawingml/2006/table">
            <a:tbl>
              <a:tblPr firstRow="1" bandRow="1"/>
              <a:tblGrid>
                <a:gridCol w="2119870">
                  <a:extLst>
                    <a:ext uri="{9D8B030D-6E8A-4147-A177-3AD203B41FA5}">
                      <a16:colId xmlns:a16="http://schemas.microsoft.com/office/drawing/2014/main" val="4219658741"/>
                    </a:ext>
                  </a:extLst>
                </a:gridCol>
                <a:gridCol w="9314619">
                  <a:extLst>
                    <a:ext uri="{9D8B030D-6E8A-4147-A177-3AD203B41FA5}">
                      <a16:colId xmlns:a16="http://schemas.microsoft.com/office/drawing/2014/main" val="3820563049"/>
                    </a:ext>
                  </a:extLst>
                </a:gridCol>
              </a:tblGrid>
              <a:tr h="394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Issue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East Berks Health Protection Board recommendation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21813"/>
                  </a:ext>
                </a:extLst>
              </a:tr>
              <a:tr h="20037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Bubble sizes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Bubble sizes to be reduced as far as possible, for recreational periods (e.g. breaks and lunch) as well as during lessons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943894"/>
      </p:ext>
    </p:extLst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314</Words>
  <Application>Microsoft Office PowerPoint</Application>
  <PresentationFormat>Custom</PresentationFormat>
  <Paragraphs>37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UI</vt:lpstr>
      <vt:lpstr>3_Default Design</vt:lpstr>
      <vt:lpstr>PowerPoint Presentation</vt:lpstr>
      <vt:lpstr>PowerPoint Presentation</vt:lpstr>
      <vt:lpstr>PowerPoint Presentation</vt:lpstr>
      <vt:lpstr>PowerPoint Presentation</vt:lpstr>
    </vt:vector>
  </TitlesOfParts>
  <Company>Slough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 Anna</dc:creator>
  <cp:lastModifiedBy>Cook Heather</cp:lastModifiedBy>
  <cp:revision>38</cp:revision>
  <dcterms:created xsi:type="dcterms:W3CDTF">2016-10-24T14:33:03Z</dcterms:created>
  <dcterms:modified xsi:type="dcterms:W3CDTF">2021-07-12T15:14:10Z</dcterms:modified>
</cp:coreProperties>
</file>