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1"/>
  </p:notesMasterIdLst>
  <p:sldIdLst>
    <p:sldId id="261" r:id="rId2"/>
    <p:sldId id="266" r:id="rId3"/>
    <p:sldId id="284" r:id="rId4"/>
    <p:sldId id="290" r:id="rId5"/>
    <p:sldId id="268" r:id="rId6"/>
    <p:sldId id="270" r:id="rId7"/>
    <p:sldId id="274" r:id="rId8"/>
    <p:sldId id="269" r:id="rId9"/>
    <p:sldId id="272" r:id="rId10"/>
    <p:sldId id="282" r:id="rId11"/>
    <p:sldId id="281" r:id="rId12"/>
    <p:sldId id="287" r:id="rId13"/>
    <p:sldId id="278" r:id="rId14"/>
    <p:sldId id="291" r:id="rId15"/>
    <p:sldId id="276" r:id="rId16"/>
    <p:sldId id="285" r:id="rId17"/>
    <p:sldId id="286" r:id="rId18"/>
    <p:sldId id="289" r:id="rId19"/>
    <p:sldId id="288" r:id="rId20"/>
  </p:sldIdLst>
  <p:sldSz cx="12190413"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66AA"/>
    <a:srgbClr val="54B9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78" autoAdjust="0"/>
    <p:restoredTop sz="77673" autoAdjust="0"/>
  </p:normalViewPr>
  <p:slideViewPr>
    <p:cSldViewPr>
      <p:cViewPr varScale="1">
        <p:scale>
          <a:sx n="77" d="100"/>
          <a:sy n="77" d="100"/>
        </p:scale>
        <p:origin x="772" y="3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D0E27B-FA25-4CFB-BCC7-B77F780A11C1}" type="datetimeFigureOut">
              <a:rPr lang="en-GB" smtClean="0"/>
              <a:t>11/05/2022</a:t>
            </a:fld>
            <a:endParaRPr lang="en-GB"/>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A3327B-98E4-4980-B9BC-0382A143F51F}" type="slidenum">
              <a:rPr lang="en-GB" smtClean="0"/>
              <a:t>‹#›</a:t>
            </a:fld>
            <a:endParaRPr lang="en-GB"/>
          </a:p>
        </p:txBody>
      </p:sp>
    </p:spTree>
    <p:extLst>
      <p:ext uri="{BB962C8B-B14F-4D97-AF65-F5344CB8AC3E}">
        <p14:creationId xmlns:p14="http://schemas.microsoft.com/office/powerpoint/2010/main" val="3077697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7GaGGR3AzOc"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foundationyears.org.uk/2022/03/exemplification-materials-for-school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ov.uk/government/publications/early-years-foundation-stage-profile-handbook"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eaLnBrk="0" hangingPunct="0">
              <a:spcBef>
                <a:spcPct val="30000"/>
              </a:spcBef>
              <a:defRPr sz="1000">
                <a:solidFill>
                  <a:schemeClr val="tx1"/>
                </a:solidFill>
                <a:latin typeface="Arial" pitchFamily="34" charset="0"/>
              </a:defRPr>
            </a:lvl1pPr>
            <a:lvl2pPr marL="691472" indent="-265300" eaLnBrk="0" hangingPunct="0">
              <a:spcBef>
                <a:spcPct val="30000"/>
              </a:spcBef>
              <a:defRPr sz="1000">
                <a:solidFill>
                  <a:schemeClr val="tx1"/>
                </a:solidFill>
                <a:latin typeface="Arial" pitchFamily="34" charset="0"/>
              </a:defRPr>
            </a:lvl2pPr>
            <a:lvl3pPr marL="1064021" indent="-211675" eaLnBrk="0" hangingPunct="0">
              <a:spcBef>
                <a:spcPct val="30000"/>
              </a:spcBef>
              <a:defRPr sz="1000">
                <a:solidFill>
                  <a:schemeClr val="tx1"/>
                </a:solidFill>
                <a:latin typeface="Arial" pitchFamily="34" charset="0"/>
              </a:defRPr>
            </a:lvl3pPr>
            <a:lvl4pPr marL="1490194" indent="-211675" eaLnBrk="0" hangingPunct="0">
              <a:spcBef>
                <a:spcPct val="30000"/>
              </a:spcBef>
              <a:defRPr sz="1000">
                <a:solidFill>
                  <a:schemeClr val="tx1"/>
                </a:solidFill>
                <a:latin typeface="Arial" pitchFamily="34" charset="0"/>
              </a:defRPr>
            </a:lvl4pPr>
            <a:lvl5pPr marL="1914956" indent="-211675" eaLnBrk="0" hangingPunct="0">
              <a:spcBef>
                <a:spcPct val="30000"/>
              </a:spcBef>
              <a:defRPr sz="1000">
                <a:solidFill>
                  <a:schemeClr val="tx1"/>
                </a:solidFill>
                <a:latin typeface="Arial" pitchFamily="34" charset="0"/>
              </a:defRPr>
            </a:lvl5pPr>
            <a:lvl6pPr marL="2321372" indent="-211675" eaLnBrk="0" fontAlgn="base" hangingPunct="0">
              <a:spcBef>
                <a:spcPct val="30000"/>
              </a:spcBef>
              <a:spcAft>
                <a:spcPct val="0"/>
              </a:spcAft>
              <a:defRPr sz="1000">
                <a:solidFill>
                  <a:schemeClr val="tx1"/>
                </a:solidFill>
                <a:latin typeface="Arial" pitchFamily="34" charset="0"/>
              </a:defRPr>
            </a:lvl6pPr>
            <a:lvl7pPr marL="2727789" indent="-211675" eaLnBrk="0" fontAlgn="base" hangingPunct="0">
              <a:spcBef>
                <a:spcPct val="30000"/>
              </a:spcBef>
              <a:spcAft>
                <a:spcPct val="0"/>
              </a:spcAft>
              <a:defRPr sz="1000">
                <a:solidFill>
                  <a:schemeClr val="tx1"/>
                </a:solidFill>
                <a:latin typeface="Arial" pitchFamily="34" charset="0"/>
              </a:defRPr>
            </a:lvl7pPr>
            <a:lvl8pPr marL="3134205" indent="-211675" eaLnBrk="0" fontAlgn="base" hangingPunct="0">
              <a:spcBef>
                <a:spcPct val="30000"/>
              </a:spcBef>
              <a:spcAft>
                <a:spcPct val="0"/>
              </a:spcAft>
              <a:defRPr sz="1000">
                <a:solidFill>
                  <a:schemeClr val="tx1"/>
                </a:solidFill>
                <a:latin typeface="Arial" pitchFamily="34" charset="0"/>
              </a:defRPr>
            </a:lvl8pPr>
            <a:lvl9pPr marL="3540621" indent="-211675" eaLnBrk="0" fontAlgn="base" hangingPunct="0">
              <a:spcBef>
                <a:spcPct val="30000"/>
              </a:spcBef>
              <a:spcAft>
                <a:spcPct val="0"/>
              </a:spcAft>
              <a:defRPr sz="1000">
                <a:solidFill>
                  <a:schemeClr val="tx1"/>
                </a:solidFill>
                <a:latin typeface="Arial" pitchFamily="34" charset="0"/>
              </a:defRPr>
            </a:lvl9pPr>
          </a:lstStyle>
          <a:p>
            <a:pPr eaLnBrk="1" hangingPunct="1">
              <a:spcBef>
                <a:spcPct val="0"/>
              </a:spcBef>
            </a:pPr>
            <a:fld id="{E265F191-96C5-4BE1-BDCB-A36925C0EA91}" type="slidenum">
              <a:rPr lang="en-GB" altLang="en-US" sz="1200">
                <a:solidFill>
                  <a:prstClr val="black"/>
                </a:solidFill>
              </a:rPr>
              <a:pPr eaLnBrk="1" hangingPunct="1">
                <a:spcBef>
                  <a:spcPct val="0"/>
                </a:spcBef>
              </a:pPr>
              <a:t>1</a:t>
            </a:fld>
            <a:endParaRPr lang="en-GB" altLang="en-US" sz="1200" dirty="0">
              <a:solidFill>
                <a:prstClr val="black"/>
              </a:solidFill>
            </a:endParaRPr>
          </a:p>
        </p:txBody>
      </p:sp>
      <p:sp>
        <p:nvSpPr>
          <p:cNvPr id="28675" name="Rectangle 2"/>
          <p:cNvSpPr>
            <a:spLocks noGrp="1" noRot="1" noChangeAspect="1" noChangeArrowheads="1" noTextEdit="1"/>
          </p:cNvSpPr>
          <p:nvPr>
            <p:ph type="sldImg"/>
          </p:nvPr>
        </p:nvSpPr>
        <p:spPr>
          <a:xfrm>
            <a:off x="382588" y="685800"/>
            <a:ext cx="6092825" cy="3429000"/>
          </a:xfrm>
          <a:ln/>
        </p:spPr>
      </p:sp>
      <p:sp>
        <p:nvSpPr>
          <p:cNvPr id="28676" name="Rectangle 3"/>
          <p:cNvSpPr>
            <a:spLocks noGrp="1" noChangeArrowheads="1"/>
          </p:cNvSpPr>
          <p:nvPr>
            <p:ph type="body" idx="1"/>
          </p:nvPr>
        </p:nvSpPr>
        <p:spPr>
          <a:noFill/>
        </p:spPr>
        <p:txBody>
          <a:bodyPr/>
          <a:lstStyle/>
          <a:p>
            <a:r>
              <a:rPr lang="en-GB" altLang="en-US" dirty="0">
                <a:latin typeface="Segoe UI" panose="020B0502040204020203" pitchFamily="34" charset="0"/>
                <a:ea typeface="Segoe UI" panose="020B0502040204020203" pitchFamily="34" charset="0"/>
                <a:cs typeface="Segoe UI" panose="020B0502040204020203" pitchFamily="34" charset="0"/>
              </a:rPr>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000">
                <a:solidFill>
                  <a:schemeClr val="tx1"/>
                </a:solidFill>
                <a:latin typeface="Arial" pitchFamily="34" charset="0"/>
              </a:defRPr>
            </a:lvl1pPr>
            <a:lvl2pPr marL="691472" indent="-265300" eaLnBrk="0" hangingPunct="0">
              <a:spcBef>
                <a:spcPct val="30000"/>
              </a:spcBef>
              <a:defRPr sz="1000">
                <a:solidFill>
                  <a:schemeClr val="tx1"/>
                </a:solidFill>
                <a:latin typeface="Arial" pitchFamily="34" charset="0"/>
              </a:defRPr>
            </a:lvl2pPr>
            <a:lvl3pPr marL="1064021" indent="-211675" eaLnBrk="0" hangingPunct="0">
              <a:spcBef>
                <a:spcPct val="30000"/>
              </a:spcBef>
              <a:defRPr sz="1000">
                <a:solidFill>
                  <a:schemeClr val="tx1"/>
                </a:solidFill>
                <a:latin typeface="Arial" pitchFamily="34" charset="0"/>
              </a:defRPr>
            </a:lvl3pPr>
            <a:lvl4pPr marL="1490194" indent="-211675" eaLnBrk="0" hangingPunct="0">
              <a:spcBef>
                <a:spcPct val="30000"/>
              </a:spcBef>
              <a:defRPr sz="1000">
                <a:solidFill>
                  <a:schemeClr val="tx1"/>
                </a:solidFill>
                <a:latin typeface="Arial" pitchFamily="34" charset="0"/>
              </a:defRPr>
            </a:lvl4pPr>
            <a:lvl5pPr marL="1914956" indent="-211675" eaLnBrk="0" hangingPunct="0">
              <a:spcBef>
                <a:spcPct val="30000"/>
              </a:spcBef>
              <a:defRPr sz="1000">
                <a:solidFill>
                  <a:schemeClr val="tx1"/>
                </a:solidFill>
                <a:latin typeface="Arial" pitchFamily="34" charset="0"/>
              </a:defRPr>
            </a:lvl5pPr>
            <a:lvl6pPr marL="2321372" indent="-211675" eaLnBrk="0" fontAlgn="base" hangingPunct="0">
              <a:spcBef>
                <a:spcPct val="30000"/>
              </a:spcBef>
              <a:spcAft>
                <a:spcPct val="0"/>
              </a:spcAft>
              <a:defRPr sz="1000">
                <a:solidFill>
                  <a:schemeClr val="tx1"/>
                </a:solidFill>
                <a:latin typeface="Arial" pitchFamily="34" charset="0"/>
              </a:defRPr>
            </a:lvl6pPr>
            <a:lvl7pPr marL="2727789" indent="-211675" eaLnBrk="0" fontAlgn="base" hangingPunct="0">
              <a:spcBef>
                <a:spcPct val="30000"/>
              </a:spcBef>
              <a:spcAft>
                <a:spcPct val="0"/>
              </a:spcAft>
              <a:defRPr sz="1000">
                <a:solidFill>
                  <a:schemeClr val="tx1"/>
                </a:solidFill>
                <a:latin typeface="Arial" pitchFamily="34" charset="0"/>
              </a:defRPr>
            </a:lvl7pPr>
            <a:lvl8pPr marL="3134205" indent="-211675" eaLnBrk="0" fontAlgn="base" hangingPunct="0">
              <a:spcBef>
                <a:spcPct val="30000"/>
              </a:spcBef>
              <a:spcAft>
                <a:spcPct val="0"/>
              </a:spcAft>
              <a:defRPr sz="1000">
                <a:solidFill>
                  <a:schemeClr val="tx1"/>
                </a:solidFill>
                <a:latin typeface="Arial" pitchFamily="34" charset="0"/>
              </a:defRPr>
            </a:lvl8pPr>
            <a:lvl9pPr marL="3540621" indent="-211675" eaLnBrk="0" fontAlgn="base" hangingPunct="0">
              <a:spcBef>
                <a:spcPct val="30000"/>
              </a:spcBef>
              <a:spcAft>
                <a:spcPct val="0"/>
              </a:spcAft>
              <a:defRPr sz="1000">
                <a:solidFill>
                  <a:schemeClr val="tx1"/>
                </a:solidFill>
                <a:latin typeface="Arial" pitchFamily="34" charset="0"/>
              </a:defRPr>
            </a:lvl9pPr>
          </a:lstStyle>
          <a:p>
            <a:pPr eaLnBrk="1" hangingPunct="1">
              <a:spcBef>
                <a:spcPct val="0"/>
              </a:spcBef>
            </a:pPr>
            <a:fld id="{81CAFCCE-062F-4FB2-B19E-F13D4B206FB2}" type="slidenum">
              <a:rPr lang="en-GB" altLang="en-US" sz="1200">
                <a:solidFill>
                  <a:prstClr val="black"/>
                </a:solidFill>
              </a:rPr>
              <a:pPr eaLnBrk="1" hangingPunct="1">
                <a:spcBef>
                  <a:spcPct val="0"/>
                </a:spcBef>
              </a:pPr>
              <a:t>10</a:t>
            </a:fld>
            <a:endParaRPr lang="en-GB" altLang="en-US" sz="1200" dirty="0">
              <a:solidFill>
                <a:prstClr val="black"/>
              </a:solidFill>
            </a:endParaRPr>
          </a:p>
        </p:txBody>
      </p:sp>
      <p:sp>
        <p:nvSpPr>
          <p:cNvPr id="62467" name="Rectangle 2"/>
          <p:cNvSpPr>
            <a:spLocks noGrp="1" noRot="1" noChangeAspect="1" noChangeArrowheads="1" noTextEdit="1"/>
          </p:cNvSpPr>
          <p:nvPr>
            <p:ph type="sldImg"/>
          </p:nvPr>
        </p:nvSpPr>
        <p:spPr>
          <a:xfrm>
            <a:off x="382588" y="685800"/>
            <a:ext cx="6092825" cy="3429000"/>
          </a:xfrm>
          <a:ln/>
        </p:spPr>
      </p:sp>
      <p:sp>
        <p:nvSpPr>
          <p:cNvPr id="62468" name="Rectangle 3"/>
          <p:cNvSpPr>
            <a:spLocks noGrp="1" noChangeArrowheads="1"/>
          </p:cNvSpPr>
          <p:nvPr>
            <p:ph type="body" idx="1"/>
          </p:nvPr>
        </p:nvSpPr>
        <p:spPr>
          <a:noFill/>
        </p:spPr>
        <p:txBody>
          <a:bodyPr/>
          <a:lstStyle/>
          <a:p>
            <a:pPr eaLnBrk="1" hangingPunct="1"/>
            <a:endParaRPr lang="en-GB" altLang="en-US" dirty="0">
              <a:latin typeface="Arial" pitchFamily="34" charset="0"/>
              <a:cs typeface="Arial" pitchFamily="34" charset="0"/>
            </a:endParaRPr>
          </a:p>
          <a:p>
            <a:pPr eaLnBrk="1" hangingPunct="1"/>
            <a:r>
              <a:rPr lang="en-GB" dirty="0"/>
              <a:t>It is important to provide children with experiences and opportunities to demonstrate their learning in their home language</a:t>
            </a:r>
          </a:p>
          <a:p>
            <a:pPr eaLnBrk="1" hangingPunct="1"/>
            <a:r>
              <a:rPr lang="en-GB" dirty="0"/>
              <a:t>When assessing your EAL children, the ELGs for Communication and Language and Literacy must be assessed in English. </a:t>
            </a:r>
          </a:p>
          <a:p>
            <a:pPr eaLnBrk="1" hangingPunct="1"/>
            <a:endParaRPr lang="en-GB" dirty="0"/>
          </a:p>
          <a:p>
            <a:pPr eaLnBrk="1" hangingPunct="1"/>
            <a:r>
              <a:rPr lang="en-GB" dirty="0"/>
              <a:t>The EYFSP handbook asks practitioners to acknowledge the importance of parental partnerships and that learning and development for children with EAL and different cultural back grounds is enhanced when </a:t>
            </a:r>
            <a:r>
              <a:rPr lang="en-GB" i="1" dirty="0"/>
              <a:t>Children whose home language is not English should have opportunities to engage in activities in the security of their home language. Children from different cultural backgrounds will demonstrate their attainment not only through what they have been taught but also when activities such as role play, cookery, celebrations, visits or events are linked to their cultural experience</a:t>
            </a:r>
          </a:p>
          <a:p>
            <a:pPr eaLnBrk="1" hangingPunct="1"/>
            <a:endParaRPr lang="en-GB" i="1" dirty="0"/>
          </a:p>
          <a:p>
            <a:pPr eaLnBrk="1" hangingPunct="1"/>
            <a:r>
              <a:rPr lang="en-GB" dirty="0"/>
              <a:t>Children with EAL, including those who are recently new to English, are not exempt from the EYFS Profile, except in very exceptional circumstances, and every effort should be made to include the child’s family in assessment</a:t>
            </a:r>
          </a:p>
          <a:p>
            <a:pPr eaLnBrk="1" hangingPunct="1"/>
            <a:endParaRPr lang="en-GB" altLang="en-US"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Inclusive: practitioners need to be alert to the general diversity of children’s interests, needs and backgrounds, in order to accurately assess their development and outcomes against the ELGs. …..Children whose home language is not English should have opportunities to engage in activities in the security of their home language. Children from different cultural backgrounds will demonstrate their attainment not only through what they have been taught but also when activities such as role play, cookery, celebrations, visits or events are linked to their cultural experience.</a:t>
            </a:r>
          </a:p>
          <a:p>
            <a:pPr eaLnBrk="1" hangingPunct="1"/>
            <a:endParaRPr lang="en-GB" altLang="en-US" dirty="0">
              <a:latin typeface="Arial" pitchFamily="34" charset="0"/>
              <a:cs typeface="Arial" pitchFamily="34" charset="0"/>
            </a:endParaRPr>
          </a:p>
        </p:txBody>
      </p:sp>
    </p:spTree>
    <p:extLst>
      <p:ext uri="{BB962C8B-B14F-4D97-AF65-F5344CB8AC3E}">
        <p14:creationId xmlns:p14="http://schemas.microsoft.com/office/powerpoint/2010/main" val="3312987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000">
                <a:solidFill>
                  <a:schemeClr val="tx1"/>
                </a:solidFill>
                <a:latin typeface="Arial" pitchFamily="34" charset="0"/>
              </a:defRPr>
            </a:lvl1pPr>
            <a:lvl2pPr marL="691472" indent="-265300" eaLnBrk="0" hangingPunct="0">
              <a:spcBef>
                <a:spcPct val="30000"/>
              </a:spcBef>
              <a:defRPr sz="1000">
                <a:solidFill>
                  <a:schemeClr val="tx1"/>
                </a:solidFill>
                <a:latin typeface="Arial" pitchFamily="34" charset="0"/>
              </a:defRPr>
            </a:lvl2pPr>
            <a:lvl3pPr marL="1064021" indent="-211675" eaLnBrk="0" hangingPunct="0">
              <a:spcBef>
                <a:spcPct val="30000"/>
              </a:spcBef>
              <a:defRPr sz="1000">
                <a:solidFill>
                  <a:schemeClr val="tx1"/>
                </a:solidFill>
                <a:latin typeface="Arial" pitchFamily="34" charset="0"/>
              </a:defRPr>
            </a:lvl3pPr>
            <a:lvl4pPr marL="1490194" indent="-211675" eaLnBrk="0" hangingPunct="0">
              <a:spcBef>
                <a:spcPct val="30000"/>
              </a:spcBef>
              <a:defRPr sz="1000">
                <a:solidFill>
                  <a:schemeClr val="tx1"/>
                </a:solidFill>
                <a:latin typeface="Arial" pitchFamily="34" charset="0"/>
              </a:defRPr>
            </a:lvl4pPr>
            <a:lvl5pPr marL="1914956" indent="-211675" eaLnBrk="0" hangingPunct="0">
              <a:spcBef>
                <a:spcPct val="30000"/>
              </a:spcBef>
              <a:defRPr sz="1000">
                <a:solidFill>
                  <a:schemeClr val="tx1"/>
                </a:solidFill>
                <a:latin typeface="Arial" pitchFamily="34" charset="0"/>
              </a:defRPr>
            </a:lvl5pPr>
            <a:lvl6pPr marL="2321372" indent="-211675" eaLnBrk="0" fontAlgn="base" hangingPunct="0">
              <a:spcBef>
                <a:spcPct val="30000"/>
              </a:spcBef>
              <a:spcAft>
                <a:spcPct val="0"/>
              </a:spcAft>
              <a:defRPr sz="1000">
                <a:solidFill>
                  <a:schemeClr val="tx1"/>
                </a:solidFill>
                <a:latin typeface="Arial" pitchFamily="34" charset="0"/>
              </a:defRPr>
            </a:lvl6pPr>
            <a:lvl7pPr marL="2727789" indent="-211675" eaLnBrk="0" fontAlgn="base" hangingPunct="0">
              <a:spcBef>
                <a:spcPct val="30000"/>
              </a:spcBef>
              <a:spcAft>
                <a:spcPct val="0"/>
              </a:spcAft>
              <a:defRPr sz="1000">
                <a:solidFill>
                  <a:schemeClr val="tx1"/>
                </a:solidFill>
                <a:latin typeface="Arial" pitchFamily="34" charset="0"/>
              </a:defRPr>
            </a:lvl7pPr>
            <a:lvl8pPr marL="3134205" indent="-211675" eaLnBrk="0" fontAlgn="base" hangingPunct="0">
              <a:spcBef>
                <a:spcPct val="30000"/>
              </a:spcBef>
              <a:spcAft>
                <a:spcPct val="0"/>
              </a:spcAft>
              <a:defRPr sz="1000">
                <a:solidFill>
                  <a:schemeClr val="tx1"/>
                </a:solidFill>
                <a:latin typeface="Arial" pitchFamily="34" charset="0"/>
              </a:defRPr>
            </a:lvl8pPr>
            <a:lvl9pPr marL="3540621" indent="-211675" eaLnBrk="0" fontAlgn="base" hangingPunct="0">
              <a:spcBef>
                <a:spcPct val="30000"/>
              </a:spcBef>
              <a:spcAft>
                <a:spcPct val="0"/>
              </a:spcAft>
              <a:defRPr sz="1000">
                <a:solidFill>
                  <a:schemeClr val="tx1"/>
                </a:solidFill>
                <a:latin typeface="Arial" pitchFamily="34" charset="0"/>
              </a:defRPr>
            </a:lvl9pPr>
          </a:lstStyle>
          <a:p>
            <a:pPr eaLnBrk="1" hangingPunct="1">
              <a:spcBef>
                <a:spcPct val="0"/>
              </a:spcBef>
            </a:pPr>
            <a:fld id="{81CAFCCE-062F-4FB2-B19E-F13D4B206FB2}" type="slidenum">
              <a:rPr lang="en-GB" altLang="en-US" sz="1200">
                <a:solidFill>
                  <a:prstClr val="black"/>
                </a:solidFill>
              </a:rPr>
              <a:pPr eaLnBrk="1" hangingPunct="1">
                <a:spcBef>
                  <a:spcPct val="0"/>
                </a:spcBef>
              </a:pPr>
              <a:t>11</a:t>
            </a:fld>
            <a:endParaRPr lang="en-GB" altLang="en-US" sz="1200" dirty="0">
              <a:solidFill>
                <a:prstClr val="black"/>
              </a:solidFill>
            </a:endParaRPr>
          </a:p>
        </p:txBody>
      </p:sp>
      <p:sp>
        <p:nvSpPr>
          <p:cNvPr id="62467" name="Rectangle 2"/>
          <p:cNvSpPr>
            <a:spLocks noGrp="1" noRot="1" noChangeAspect="1" noChangeArrowheads="1" noTextEdit="1"/>
          </p:cNvSpPr>
          <p:nvPr>
            <p:ph type="sldImg"/>
          </p:nvPr>
        </p:nvSpPr>
        <p:spPr>
          <a:xfrm>
            <a:off x="382588" y="685800"/>
            <a:ext cx="6092825" cy="3429000"/>
          </a:xfrm>
          <a:ln/>
        </p:spPr>
      </p:sp>
      <p:sp>
        <p:nvSpPr>
          <p:cNvPr id="62468"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If an </a:t>
            </a:r>
            <a:r>
              <a:rPr lang="en-GB" sz="1200" b="1" dirty="0"/>
              <a:t>exemption is granted </a:t>
            </a:r>
            <a:r>
              <a:rPr lang="en-GB" sz="1200" dirty="0"/>
              <a:t>for an individual child, this must be </a:t>
            </a:r>
            <a:r>
              <a:rPr lang="en-GB" sz="1200" b="1" dirty="0"/>
              <a:t>recorded as ‘A’ (no assessment) for each ELG</a:t>
            </a:r>
            <a:r>
              <a:rPr lang="en-GB" sz="1200" dirty="0"/>
              <a:t>. – this means no assessment is recorded for </a:t>
            </a:r>
            <a:r>
              <a:rPr lang="en-GB" sz="1200" b="1" dirty="0"/>
              <a:t>all</a:t>
            </a:r>
            <a:r>
              <a:rPr lang="en-GB" sz="1200" dirty="0"/>
              <a:t> ELGs for that child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Consider how do you gather information about a child joining your setting mid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If a child remains at their nursery setting during their reception year and joins at the spring/easter point what do you do during the year to share information with the setting?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To accurately assess a child how/who are you having conversations with – the previous setting, other professionals that have been working with that child?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Change in the guidance for completing </a:t>
            </a:r>
            <a:r>
              <a:rPr lang="en-GB" sz="1200" dirty="0" err="1"/>
              <a:t>EYFSProfile</a:t>
            </a:r>
            <a:r>
              <a:rPr lang="en-GB" sz="1200" dirty="0"/>
              <a:t> – used to be a date after which if a child joined your reception there was a duty on the previous setting to complete a profile for that child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NOW your </a:t>
            </a:r>
            <a:r>
              <a:rPr lang="en-GB" sz="1200"/>
              <a:t>professional judgement</a:t>
            </a:r>
            <a:endParaRPr lang="en-GB" sz="1200" dirty="0"/>
          </a:p>
          <a:p>
            <a:pPr eaLnBrk="1" hangingPunct="1"/>
            <a:endParaRPr lang="en-GB" altLang="en-US" dirty="0">
              <a:latin typeface="Arial" pitchFamily="34" charset="0"/>
              <a:cs typeface="Arial" pitchFamily="34" charset="0"/>
            </a:endParaRPr>
          </a:p>
        </p:txBody>
      </p:sp>
    </p:spTree>
    <p:extLst>
      <p:ext uri="{BB962C8B-B14F-4D97-AF65-F5344CB8AC3E}">
        <p14:creationId xmlns:p14="http://schemas.microsoft.com/office/powerpoint/2010/main" val="3727182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000">
                <a:solidFill>
                  <a:schemeClr val="tx1"/>
                </a:solidFill>
                <a:latin typeface="Arial" pitchFamily="34" charset="0"/>
              </a:defRPr>
            </a:lvl1pPr>
            <a:lvl2pPr marL="691472" indent="-265300" eaLnBrk="0" hangingPunct="0">
              <a:spcBef>
                <a:spcPct val="30000"/>
              </a:spcBef>
              <a:defRPr sz="1000">
                <a:solidFill>
                  <a:schemeClr val="tx1"/>
                </a:solidFill>
                <a:latin typeface="Arial" pitchFamily="34" charset="0"/>
              </a:defRPr>
            </a:lvl2pPr>
            <a:lvl3pPr marL="1064021" indent="-211675" eaLnBrk="0" hangingPunct="0">
              <a:spcBef>
                <a:spcPct val="30000"/>
              </a:spcBef>
              <a:defRPr sz="1000">
                <a:solidFill>
                  <a:schemeClr val="tx1"/>
                </a:solidFill>
                <a:latin typeface="Arial" pitchFamily="34" charset="0"/>
              </a:defRPr>
            </a:lvl3pPr>
            <a:lvl4pPr marL="1490194" indent="-211675" eaLnBrk="0" hangingPunct="0">
              <a:spcBef>
                <a:spcPct val="30000"/>
              </a:spcBef>
              <a:defRPr sz="1000">
                <a:solidFill>
                  <a:schemeClr val="tx1"/>
                </a:solidFill>
                <a:latin typeface="Arial" pitchFamily="34" charset="0"/>
              </a:defRPr>
            </a:lvl4pPr>
            <a:lvl5pPr marL="1914956" indent="-211675" eaLnBrk="0" hangingPunct="0">
              <a:spcBef>
                <a:spcPct val="30000"/>
              </a:spcBef>
              <a:defRPr sz="1000">
                <a:solidFill>
                  <a:schemeClr val="tx1"/>
                </a:solidFill>
                <a:latin typeface="Arial" pitchFamily="34" charset="0"/>
              </a:defRPr>
            </a:lvl5pPr>
            <a:lvl6pPr marL="2321372" indent="-211675" eaLnBrk="0" fontAlgn="base" hangingPunct="0">
              <a:spcBef>
                <a:spcPct val="30000"/>
              </a:spcBef>
              <a:spcAft>
                <a:spcPct val="0"/>
              </a:spcAft>
              <a:defRPr sz="1000">
                <a:solidFill>
                  <a:schemeClr val="tx1"/>
                </a:solidFill>
                <a:latin typeface="Arial" pitchFamily="34" charset="0"/>
              </a:defRPr>
            </a:lvl6pPr>
            <a:lvl7pPr marL="2727789" indent="-211675" eaLnBrk="0" fontAlgn="base" hangingPunct="0">
              <a:spcBef>
                <a:spcPct val="30000"/>
              </a:spcBef>
              <a:spcAft>
                <a:spcPct val="0"/>
              </a:spcAft>
              <a:defRPr sz="1000">
                <a:solidFill>
                  <a:schemeClr val="tx1"/>
                </a:solidFill>
                <a:latin typeface="Arial" pitchFamily="34" charset="0"/>
              </a:defRPr>
            </a:lvl7pPr>
            <a:lvl8pPr marL="3134205" indent="-211675" eaLnBrk="0" fontAlgn="base" hangingPunct="0">
              <a:spcBef>
                <a:spcPct val="30000"/>
              </a:spcBef>
              <a:spcAft>
                <a:spcPct val="0"/>
              </a:spcAft>
              <a:defRPr sz="1000">
                <a:solidFill>
                  <a:schemeClr val="tx1"/>
                </a:solidFill>
                <a:latin typeface="Arial" pitchFamily="34" charset="0"/>
              </a:defRPr>
            </a:lvl8pPr>
            <a:lvl9pPr marL="3540621" indent="-211675" eaLnBrk="0" fontAlgn="base" hangingPunct="0">
              <a:spcBef>
                <a:spcPct val="30000"/>
              </a:spcBef>
              <a:spcAft>
                <a:spcPct val="0"/>
              </a:spcAft>
              <a:defRPr sz="1000">
                <a:solidFill>
                  <a:schemeClr val="tx1"/>
                </a:solidFill>
                <a:latin typeface="Arial" pitchFamily="34" charset="0"/>
              </a:defRPr>
            </a:lvl9pPr>
          </a:lstStyle>
          <a:p>
            <a:pPr eaLnBrk="1" hangingPunct="1">
              <a:spcBef>
                <a:spcPct val="0"/>
              </a:spcBef>
            </a:pPr>
            <a:fld id="{81CAFCCE-062F-4FB2-B19E-F13D4B206FB2}" type="slidenum">
              <a:rPr lang="en-GB" altLang="en-US" sz="1200">
                <a:solidFill>
                  <a:prstClr val="black"/>
                </a:solidFill>
              </a:rPr>
              <a:pPr eaLnBrk="1" hangingPunct="1">
                <a:spcBef>
                  <a:spcPct val="0"/>
                </a:spcBef>
              </a:pPr>
              <a:t>12</a:t>
            </a:fld>
            <a:endParaRPr lang="en-GB" altLang="en-US" sz="1200" dirty="0">
              <a:solidFill>
                <a:prstClr val="black"/>
              </a:solidFill>
            </a:endParaRPr>
          </a:p>
        </p:txBody>
      </p:sp>
      <p:sp>
        <p:nvSpPr>
          <p:cNvPr id="62467" name="Rectangle 2"/>
          <p:cNvSpPr>
            <a:spLocks noGrp="1" noRot="1" noChangeAspect="1" noChangeArrowheads="1" noTextEdit="1"/>
          </p:cNvSpPr>
          <p:nvPr>
            <p:ph type="sldImg"/>
          </p:nvPr>
        </p:nvSpPr>
        <p:spPr>
          <a:xfrm>
            <a:off x="382588" y="685800"/>
            <a:ext cx="6092825" cy="3429000"/>
          </a:xfrm>
          <a:ln/>
        </p:spPr>
      </p:sp>
      <p:sp>
        <p:nvSpPr>
          <p:cNvPr id="62468" name="Rectangle 3"/>
          <p:cNvSpPr>
            <a:spLocks noGrp="1" noChangeArrowheads="1"/>
          </p:cNvSpPr>
          <p:nvPr>
            <p:ph type="body" idx="1"/>
          </p:nvPr>
        </p:nvSpPr>
        <p:spPr>
          <a:noFill/>
        </p:spPr>
        <p:txBody>
          <a:bodyPr/>
          <a:lstStyle/>
          <a:p>
            <a:pPr eaLnBrk="1" hangingPunct="1"/>
            <a:r>
              <a:rPr lang="en-GB" dirty="0"/>
              <a:t>Key stakeholders specific responsibilities – important that these are known and actions, timeframe etc created to ensure they are undertaken.</a:t>
            </a:r>
          </a:p>
          <a:p>
            <a:pPr eaLnBrk="1" hangingPunct="1"/>
            <a:endParaRPr lang="en-GB" dirty="0"/>
          </a:p>
          <a:p>
            <a:pPr eaLnBrk="1" hangingPunct="1"/>
            <a:r>
              <a:rPr lang="en-GB" dirty="0"/>
              <a:t>The data collection, entry and submission processes should be planned in advance. LA data team have sent information to your schools detailing how and when this should happen. Please check with your assessment leads for specific information and allowing time for internal processes to take place. </a:t>
            </a:r>
          </a:p>
          <a:p>
            <a:pPr eaLnBrk="1" hangingPunct="1"/>
            <a:r>
              <a:rPr lang="en-GB" dirty="0"/>
              <a:t>Key dates are on the next slide.</a:t>
            </a:r>
          </a:p>
          <a:p>
            <a:pPr eaLnBrk="1" hangingPunct="1"/>
            <a:endParaRPr lang="en-GB" dirty="0"/>
          </a:p>
          <a:p>
            <a:pPr eaLnBrk="1" hangingPunct="1"/>
            <a:r>
              <a:rPr lang="en-GB" dirty="0"/>
              <a:t>LA QA - following up on missing records either at school or child level, querying any clear errors or inconsistencies. No longer ensuring accuracy of teachers’ professional judgement. It is the HT responsibility to make internal checks and verifying the data is an accurate record of the cohort before submitting to the LA.</a:t>
            </a:r>
          </a:p>
          <a:p>
            <a:pPr eaLnBrk="1" hangingPunct="1"/>
            <a:endParaRPr lang="en-GB" dirty="0"/>
          </a:p>
          <a:p>
            <a:pPr eaLnBrk="1" hangingPunct="1"/>
            <a:r>
              <a:rPr lang="en-GB" dirty="0"/>
              <a:t>LA data must pass a range of validation checks in order to be accepted by DfE and must be submitted before the required date for it to be included in national data set.</a:t>
            </a:r>
            <a:endParaRPr lang="en-GB" altLang="en-US" dirty="0">
              <a:latin typeface="Arial" pitchFamily="34" charset="0"/>
              <a:cs typeface="Arial" pitchFamily="34" charset="0"/>
            </a:endParaRPr>
          </a:p>
        </p:txBody>
      </p:sp>
    </p:spTree>
    <p:extLst>
      <p:ext uri="{BB962C8B-B14F-4D97-AF65-F5344CB8AC3E}">
        <p14:creationId xmlns:p14="http://schemas.microsoft.com/office/powerpoint/2010/main" val="3289170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000">
                <a:solidFill>
                  <a:schemeClr val="tx1"/>
                </a:solidFill>
                <a:latin typeface="Arial" pitchFamily="34" charset="0"/>
              </a:defRPr>
            </a:lvl1pPr>
            <a:lvl2pPr marL="691472" indent="-265300" eaLnBrk="0" hangingPunct="0">
              <a:spcBef>
                <a:spcPct val="30000"/>
              </a:spcBef>
              <a:defRPr sz="1000">
                <a:solidFill>
                  <a:schemeClr val="tx1"/>
                </a:solidFill>
                <a:latin typeface="Arial" pitchFamily="34" charset="0"/>
              </a:defRPr>
            </a:lvl2pPr>
            <a:lvl3pPr marL="1064021" indent="-211675" eaLnBrk="0" hangingPunct="0">
              <a:spcBef>
                <a:spcPct val="30000"/>
              </a:spcBef>
              <a:defRPr sz="1000">
                <a:solidFill>
                  <a:schemeClr val="tx1"/>
                </a:solidFill>
                <a:latin typeface="Arial" pitchFamily="34" charset="0"/>
              </a:defRPr>
            </a:lvl3pPr>
            <a:lvl4pPr marL="1490194" indent="-211675" eaLnBrk="0" hangingPunct="0">
              <a:spcBef>
                <a:spcPct val="30000"/>
              </a:spcBef>
              <a:defRPr sz="1000">
                <a:solidFill>
                  <a:schemeClr val="tx1"/>
                </a:solidFill>
                <a:latin typeface="Arial" pitchFamily="34" charset="0"/>
              </a:defRPr>
            </a:lvl4pPr>
            <a:lvl5pPr marL="1914956" indent="-211675" eaLnBrk="0" hangingPunct="0">
              <a:spcBef>
                <a:spcPct val="30000"/>
              </a:spcBef>
              <a:defRPr sz="1000">
                <a:solidFill>
                  <a:schemeClr val="tx1"/>
                </a:solidFill>
                <a:latin typeface="Arial" pitchFamily="34" charset="0"/>
              </a:defRPr>
            </a:lvl5pPr>
            <a:lvl6pPr marL="2321372" indent="-211675" eaLnBrk="0" fontAlgn="base" hangingPunct="0">
              <a:spcBef>
                <a:spcPct val="30000"/>
              </a:spcBef>
              <a:spcAft>
                <a:spcPct val="0"/>
              </a:spcAft>
              <a:defRPr sz="1000">
                <a:solidFill>
                  <a:schemeClr val="tx1"/>
                </a:solidFill>
                <a:latin typeface="Arial" pitchFamily="34" charset="0"/>
              </a:defRPr>
            </a:lvl6pPr>
            <a:lvl7pPr marL="2727789" indent="-211675" eaLnBrk="0" fontAlgn="base" hangingPunct="0">
              <a:spcBef>
                <a:spcPct val="30000"/>
              </a:spcBef>
              <a:spcAft>
                <a:spcPct val="0"/>
              </a:spcAft>
              <a:defRPr sz="1000">
                <a:solidFill>
                  <a:schemeClr val="tx1"/>
                </a:solidFill>
                <a:latin typeface="Arial" pitchFamily="34" charset="0"/>
              </a:defRPr>
            </a:lvl7pPr>
            <a:lvl8pPr marL="3134205" indent="-211675" eaLnBrk="0" fontAlgn="base" hangingPunct="0">
              <a:spcBef>
                <a:spcPct val="30000"/>
              </a:spcBef>
              <a:spcAft>
                <a:spcPct val="0"/>
              </a:spcAft>
              <a:defRPr sz="1000">
                <a:solidFill>
                  <a:schemeClr val="tx1"/>
                </a:solidFill>
                <a:latin typeface="Arial" pitchFamily="34" charset="0"/>
              </a:defRPr>
            </a:lvl8pPr>
            <a:lvl9pPr marL="3540621" indent="-211675" eaLnBrk="0" fontAlgn="base" hangingPunct="0">
              <a:spcBef>
                <a:spcPct val="30000"/>
              </a:spcBef>
              <a:spcAft>
                <a:spcPct val="0"/>
              </a:spcAft>
              <a:defRPr sz="1000">
                <a:solidFill>
                  <a:schemeClr val="tx1"/>
                </a:solidFill>
                <a:latin typeface="Arial" pitchFamily="34" charset="0"/>
              </a:defRPr>
            </a:lvl9pPr>
          </a:lstStyle>
          <a:p>
            <a:pPr eaLnBrk="1" hangingPunct="1">
              <a:spcBef>
                <a:spcPct val="0"/>
              </a:spcBef>
            </a:pPr>
            <a:fld id="{81CAFCCE-062F-4FB2-B19E-F13D4B206FB2}" type="slidenum">
              <a:rPr lang="en-GB" altLang="en-US" sz="1200">
                <a:solidFill>
                  <a:prstClr val="black"/>
                </a:solidFill>
              </a:rPr>
              <a:pPr eaLnBrk="1" hangingPunct="1">
                <a:spcBef>
                  <a:spcPct val="0"/>
                </a:spcBef>
              </a:pPr>
              <a:t>13</a:t>
            </a:fld>
            <a:endParaRPr lang="en-GB" altLang="en-US" sz="1200" dirty="0">
              <a:solidFill>
                <a:prstClr val="black"/>
              </a:solidFill>
            </a:endParaRPr>
          </a:p>
        </p:txBody>
      </p:sp>
      <p:sp>
        <p:nvSpPr>
          <p:cNvPr id="62467" name="Rectangle 2"/>
          <p:cNvSpPr>
            <a:spLocks noGrp="1" noRot="1" noChangeAspect="1" noChangeArrowheads="1" noTextEdit="1"/>
          </p:cNvSpPr>
          <p:nvPr>
            <p:ph type="sldImg"/>
          </p:nvPr>
        </p:nvSpPr>
        <p:spPr>
          <a:xfrm>
            <a:off x="382588" y="685800"/>
            <a:ext cx="6092825" cy="3429000"/>
          </a:xfrm>
          <a:ln/>
        </p:spPr>
      </p:sp>
      <p:sp>
        <p:nvSpPr>
          <p:cNvPr id="62468"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Headteachers have a duty to implement the EYFS. They must ensure their school or provision complies with the learning and development requirements and are responsible for the reliability of their EYFS profile outcomes. They must check to ensure that the data accurately reflects the outcomes of the current cohort of children. </a:t>
            </a:r>
            <a:endParaRPr lang="en-GB" altLang="en-US" dirty="0">
              <a:latin typeface="Arial" pitchFamily="34" charset="0"/>
              <a:cs typeface="Arial" pitchFamily="34" charset="0"/>
            </a:endParaRPr>
          </a:p>
          <a:p>
            <a:pPr eaLnBrk="1" hangingPunct="1"/>
            <a:endParaRPr lang="en-GB" altLang="en-US" dirty="0">
              <a:latin typeface="Arial" pitchFamily="34" charset="0"/>
              <a:cs typeface="Arial" pitchFamily="34" charset="0"/>
            </a:endParaRPr>
          </a:p>
          <a:p>
            <a:pPr eaLnBrk="1" hangingPunct="1"/>
            <a:r>
              <a:rPr lang="en-GB" altLang="en-US" dirty="0">
                <a:latin typeface="Arial" pitchFamily="34" charset="0"/>
                <a:cs typeface="Arial" pitchFamily="34" charset="0"/>
              </a:rPr>
              <a:t>Assessment processes- should be proportionate and directly inform teaching and learning and should not involve excessive record keeping, collection of evidence or prolonged time away from the children </a:t>
            </a:r>
          </a:p>
          <a:p>
            <a:pPr eaLnBrk="1" hangingPunct="1"/>
            <a:r>
              <a:rPr lang="en-GB" altLang="en-US" dirty="0">
                <a:latin typeface="Arial" pitchFamily="34" charset="0"/>
                <a:cs typeface="Arial" pitchFamily="34" charset="0"/>
              </a:rPr>
              <a:t>Moderation processes - EYFSP handbook makes it clear that it is for schools to decide on their approach to moderation – should be collaborative with colleagues, and not require the gathering of physical evidence. Professional discussions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latin typeface="Arial" pitchFamily="34" charset="0"/>
              <a:cs typeface="Arial" pitchFamily="34" charset="0"/>
            </a:endParaRPr>
          </a:p>
          <a:p>
            <a:pPr eaLnBrk="1" hangingPunct="1"/>
            <a:r>
              <a:rPr lang="en-GB" altLang="en-US" dirty="0">
                <a:latin typeface="Arial" pitchFamily="34" charset="0"/>
                <a:cs typeface="Arial" pitchFamily="34" charset="0"/>
              </a:rPr>
              <a:t>Increasingly governing bodies are required and want to have a good understanding of the functions of a school and particularly the teaching and learning that is being provided for the children across all ages and key stages.</a:t>
            </a:r>
          </a:p>
          <a:p>
            <a:pPr eaLnBrk="1" hangingPunct="1"/>
            <a:r>
              <a:rPr lang="en-GB" altLang="en-US" dirty="0">
                <a:latin typeface="Arial" pitchFamily="34" charset="0"/>
                <a:cs typeface="Arial" pitchFamily="34" charset="0"/>
              </a:rPr>
              <a:t>Do you know if there is an appointed EY governor in your school? Have they been to see the provision and meet the team. This can help them have a better understanding of EYs and how the ‘teaching’ can and should be different to meet the EYFS stat framework and needs of the children. Talking to them about the learning that is taking place is crucial.   </a:t>
            </a:r>
          </a:p>
          <a:p>
            <a:pPr eaLnBrk="1" hangingPunct="1"/>
            <a:endParaRPr lang="en-GB" altLang="en-US" dirty="0">
              <a:latin typeface="Arial" pitchFamily="34" charset="0"/>
              <a:cs typeface="Arial" pitchFamily="34" charset="0"/>
            </a:endParaRPr>
          </a:p>
          <a:p>
            <a:pPr eaLnBrk="1" hangingPunct="1"/>
            <a:endParaRPr lang="en-GB" altLang="en-US" dirty="0">
              <a:latin typeface="Arial" pitchFamily="34" charset="0"/>
              <a:cs typeface="Arial" pitchFamily="34" charset="0"/>
            </a:endParaRPr>
          </a:p>
        </p:txBody>
      </p:sp>
    </p:spTree>
    <p:extLst>
      <p:ext uri="{BB962C8B-B14F-4D97-AF65-F5344CB8AC3E}">
        <p14:creationId xmlns:p14="http://schemas.microsoft.com/office/powerpoint/2010/main" val="2807314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000">
                <a:solidFill>
                  <a:schemeClr val="tx1"/>
                </a:solidFill>
                <a:latin typeface="Arial" pitchFamily="34" charset="0"/>
              </a:defRPr>
            </a:lvl1pPr>
            <a:lvl2pPr marL="691472" indent="-265300" eaLnBrk="0" hangingPunct="0">
              <a:spcBef>
                <a:spcPct val="30000"/>
              </a:spcBef>
              <a:defRPr sz="1000">
                <a:solidFill>
                  <a:schemeClr val="tx1"/>
                </a:solidFill>
                <a:latin typeface="Arial" pitchFamily="34" charset="0"/>
              </a:defRPr>
            </a:lvl2pPr>
            <a:lvl3pPr marL="1064021" indent="-211675" eaLnBrk="0" hangingPunct="0">
              <a:spcBef>
                <a:spcPct val="30000"/>
              </a:spcBef>
              <a:defRPr sz="1000">
                <a:solidFill>
                  <a:schemeClr val="tx1"/>
                </a:solidFill>
                <a:latin typeface="Arial" pitchFamily="34" charset="0"/>
              </a:defRPr>
            </a:lvl3pPr>
            <a:lvl4pPr marL="1490194" indent="-211675" eaLnBrk="0" hangingPunct="0">
              <a:spcBef>
                <a:spcPct val="30000"/>
              </a:spcBef>
              <a:defRPr sz="1000">
                <a:solidFill>
                  <a:schemeClr val="tx1"/>
                </a:solidFill>
                <a:latin typeface="Arial" pitchFamily="34" charset="0"/>
              </a:defRPr>
            </a:lvl4pPr>
            <a:lvl5pPr marL="1914956" indent="-211675" eaLnBrk="0" hangingPunct="0">
              <a:spcBef>
                <a:spcPct val="30000"/>
              </a:spcBef>
              <a:defRPr sz="1000">
                <a:solidFill>
                  <a:schemeClr val="tx1"/>
                </a:solidFill>
                <a:latin typeface="Arial" pitchFamily="34" charset="0"/>
              </a:defRPr>
            </a:lvl5pPr>
            <a:lvl6pPr marL="2321372" indent="-211675" eaLnBrk="0" fontAlgn="base" hangingPunct="0">
              <a:spcBef>
                <a:spcPct val="30000"/>
              </a:spcBef>
              <a:spcAft>
                <a:spcPct val="0"/>
              </a:spcAft>
              <a:defRPr sz="1000">
                <a:solidFill>
                  <a:schemeClr val="tx1"/>
                </a:solidFill>
                <a:latin typeface="Arial" pitchFamily="34" charset="0"/>
              </a:defRPr>
            </a:lvl6pPr>
            <a:lvl7pPr marL="2727789" indent="-211675" eaLnBrk="0" fontAlgn="base" hangingPunct="0">
              <a:spcBef>
                <a:spcPct val="30000"/>
              </a:spcBef>
              <a:spcAft>
                <a:spcPct val="0"/>
              </a:spcAft>
              <a:defRPr sz="1000">
                <a:solidFill>
                  <a:schemeClr val="tx1"/>
                </a:solidFill>
                <a:latin typeface="Arial" pitchFamily="34" charset="0"/>
              </a:defRPr>
            </a:lvl7pPr>
            <a:lvl8pPr marL="3134205" indent="-211675" eaLnBrk="0" fontAlgn="base" hangingPunct="0">
              <a:spcBef>
                <a:spcPct val="30000"/>
              </a:spcBef>
              <a:spcAft>
                <a:spcPct val="0"/>
              </a:spcAft>
              <a:defRPr sz="1000">
                <a:solidFill>
                  <a:schemeClr val="tx1"/>
                </a:solidFill>
                <a:latin typeface="Arial" pitchFamily="34" charset="0"/>
              </a:defRPr>
            </a:lvl8pPr>
            <a:lvl9pPr marL="3540621" indent="-211675" eaLnBrk="0" fontAlgn="base" hangingPunct="0">
              <a:spcBef>
                <a:spcPct val="30000"/>
              </a:spcBef>
              <a:spcAft>
                <a:spcPct val="0"/>
              </a:spcAft>
              <a:defRPr sz="1000">
                <a:solidFill>
                  <a:schemeClr val="tx1"/>
                </a:solidFill>
                <a:latin typeface="Arial" pitchFamily="34" charset="0"/>
              </a:defRPr>
            </a:lvl9pPr>
          </a:lstStyle>
          <a:p>
            <a:pPr eaLnBrk="1" hangingPunct="1">
              <a:spcBef>
                <a:spcPct val="0"/>
              </a:spcBef>
            </a:pPr>
            <a:fld id="{81CAFCCE-062F-4FB2-B19E-F13D4B206FB2}" type="slidenum">
              <a:rPr lang="en-GB" altLang="en-US" sz="1200">
                <a:solidFill>
                  <a:prstClr val="black"/>
                </a:solidFill>
              </a:rPr>
              <a:pPr eaLnBrk="1" hangingPunct="1">
                <a:spcBef>
                  <a:spcPct val="0"/>
                </a:spcBef>
              </a:pPr>
              <a:t>14</a:t>
            </a:fld>
            <a:endParaRPr lang="en-GB" altLang="en-US" sz="1200" dirty="0">
              <a:solidFill>
                <a:prstClr val="black"/>
              </a:solidFill>
            </a:endParaRPr>
          </a:p>
        </p:txBody>
      </p:sp>
      <p:sp>
        <p:nvSpPr>
          <p:cNvPr id="62467" name="Rectangle 2"/>
          <p:cNvSpPr>
            <a:spLocks noGrp="1" noRot="1" noChangeAspect="1" noChangeArrowheads="1" noTextEdit="1"/>
          </p:cNvSpPr>
          <p:nvPr>
            <p:ph type="sldImg"/>
          </p:nvPr>
        </p:nvSpPr>
        <p:spPr>
          <a:xfrm>
            <a:off x="382588" y="685800"/>
            <a:ext cx="6092825" cy="3429000"/>
          </a:xfrm>
          <a:ln/>
        </p:spPr>
      </p:sp>
      <p:sp>
        <p:nvSpPr>
          <p:cNvPr id="62468" name="Rectangle 3"/>
          <p:cNvSpPr>
            <a:spLocks noGrp="1" noChangeArrowheads="1"/>
          </p:cNvSpPr>
          <p:nvPr>
            <p:ph type="body" idx="1"/>
          </p:nvPr>
        </p:nvSpPr>
        <p:spPr>
          <a:noFill/>
        </p:spPr>
        <p:txBody>
          <a:bodyPr/>
          <a:lstStyle/>
          <a:p>
            <a:pPr eaLnBrk="1" hangingPunct="1"/>
            <a:r>
              <a:rPr lang="en-GB" sz="1200" dirty="0"/>
              <a:t>inform year 1 teachers about each child’s </a:t>
            </a:r>
            <a:r>
              <a:rPr lang="en-GB" sz="1200" b="1" dirty="0"/>
              <a:t>stage of development and learning needs </a:t>
            </a:r>
            <a:r>
              <a:rPr lang="en-GB" sz="1200" dirty="0"/>
              <a:t>and help them to plan the year 1 curriculum to meet the needs of all children</a:t>
            </a:r>
          </a:p>
          <a:p>
            <a:pPr eaLnBrk="1" hangingPunct="1"/>
            <a:endParaRPr lang="en-GB" altLang="en-US" sz="1200" dirty="0">
              <a:latin typeface="Arial" pitchFamily="34" charset="0"/>
              <a:cs typeface="Arial" pitchFamily="34" charset="0"/>
            </a:endParaRPr>
          </a:p>
          <a:p>
            <a:pPr eaLnBrk="1" hangingPunct="1"/>
            <a:r>
              <a:rPr lang="en-GB" dirty="0"/>
              <a:t> </a:t>
            </a:r>
          </a:p>
          <a:p>
            <a:pPr eaLnBrk="1" hangingPunct="1"/>
            <a:r>
              <a:rPr lang="en-GB" dirty="0"/>
              <a:t>EYFS teachers are . </a:t>
            </a:r>
          </a:p>
          <a:p>
            <a:pPr eaLnBrk="1" hangingPunct="1"/>
            <a:r>
              <a:rPr lang="en-GB" dirty="0"/>
              <a:t>It is, however, </a:t>
            </a:r>
            <a:r>
              <a:rPr lang="en-GB" b="1" dirty="0"/>
              <a:t>crucial that EYFS teachers and year 1 teachers are given sufficient time to discuss and expand </a:t>
            </a:r>
            <a:r>
              <a:rPr lang="en-GB" dirty="0"/>
              <a:t>on all the information presented in the EYFS profile, in order to give the year 1 teacher a </a:t>
            </a:r>
            <a:r>
              <a:rPr lang="en-GB" b="1" dirty="0"/>
              <a:t>fully rounded picture </a:t>
            </a:r>
            <a:r>
              <a:rPr lang="en-GB" dirty="0"/>
              <a:t>of the development of each child. </a:t>
            </a:r>
          </a:p>
          <a:p>
            <a:pPr eaLnBrk="1" hangingPunct="1"/>
            <a:endParaRPr lang="en-GB" altLang="en-US" dirty="0">
              <a:latin typeface="Arial" pitchFamily="34" charset="0"/>
              <a:cs typeface="Arial" pitchFamily="34" charset="0"/>
            </a:endParaRPr>
          </a:p>
        </p:txBody>
      </p:sp>
    </p:spTree>
    <p:extLst>
      <p:ext uri="{BB962C8B-B14F-4D97-AF65-F5344CB8AC3E}">
        <p14:creationId xmlns:p14="http://schemas.microsoft.com/office/powerpoint/2010/main" val="2953071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000">
                <a:solidFill>
                  <a:schemeClr val="tx1"/>
                </a:solidFill>
                <a:latin typeface="Arial" pitchFamily="34" charset="0"/>
              </a:defRPr>
            </a:lvl1pPr>
            <a:lvl2pPr marL="691472" indent="-265300" eaLnBrk="0" hangingPunct="0">
              <a:spcBef>
                <a:spcPct val="30000"/>
              </a:spcBef>
              <a:defRPr sz="1000">
                <a:solidFill>
                  <a:schemeClr val="tx1"/>
                </a:solidFill>
                <a:latin typeface="Arial" pitchFamily="34" charset="0"/>
              </a:defRPr>
            </a:lvl2pPr>
            <a:lvl3pPr marL="1064021" indent="-211675" eaLnBrk="0" hangingPunct="0">
              <a:spcBef>
                <a:spcPct val="30000"/>
              </a:spcBef>
              <a:defRPr sz="1000">
                <a:solidFill>
                  <a:schemeClr val="tx1"/>
                </a:solidFill>
                <a:latin typeface="Arial" pitchFamily="34" charset="0"/>
              </a:defRPr>
            </a:lvl3pPr>
            <a:lvl4pPr marL="1490194" indent="-211675" eaLnBrk="0" hangingPunct="0">
              <a:spcBef>
                <a:spcPct val="30000"/>
              </a:spcBef>
              <a:defRPr sz="1000">
                <a:solidFill>
                  <a:schemeClr val="tx1"/>
                </a:solidFill>
                <a:latin typeface="Arial" pitchFamily="34" charset="0"/>
              </a:defRPr>
            </a:lvl4pPr>
            <a:lvl5pPr marL="1914956" indent="-211675" eaLnBrk="0" hangingPunct="0">
              <a:spcBef>
                <a:spcPct val="30000"/>
              </a:spcBef>
              <a:defRPr sz="1000">
                <a:solidFill>
                  <a:schemeClr val="tx1"/>
                </a:solidFill>
                <a:latin typeface="Arial" pitchFamily="34" charset="0"/>
              </a:defRPr>
            </a:lvl5pPr>
            <a:lvl6pPr marL="2321372" indent="-211675" eaLnBrk="0" fontAlgn="base" hangingPunct="0">
              <a:spcBef>
                <a:spcPct val="30000"/>
              </a:spcBef>
              <a:spcAft>
                <a:spcPct val="0"/>
              </a:spcAft>
              <a:defRPr sz="1000">
                <a:solidFill>
                  <a:schemeClr val="tx1"/>
                </a:solidFill>
                <a:latin typeface="Arial" pitchFamily="34" charset="0"/>
              </a:defRPr>
            </a:lvl6pPr>
            <a:lvl7pPr marL="2727789" indent="-211675" eaLnBrk="0" fontAlgn="base" hangingPunct="0">
              <a:spcBef>
                <a:spcPct val="30000"/>
              </a:spcBef>
              <a:spcAft>
                <a:spcPct val="0"/>
              </a:spcAft>
              <a:defRPr sz="1000">
                <a:solidFill>
                  <a:schemeClr val="tx1"/>
                </a:solidFill>
                <a:latin typeface="Arial" pitchFamily="34" charset="0"/>
              </a:defRPr>
            </a:lvl7pPr>
            <a:lvl8pPr marL="3134205" indent="-211675" eaLnBrk="0" fontAlgn="base" hangingPunct="0">
              <a:spcBef>
                <a:spcPct val="30000"/>
              </a:spcBef>
              <a:spcAft>
                <a:spcPct val="0"/>
              </a:spcAft>
              <a:defRPr sz="1000">
                <a:solidFill>
                  <a:schemeClr val="tx1"/>
                </a:solidFill>
                <a:latin typeface="Arial" pitchFamily="34" charset="0"/>
              </a:defRPr>
            </a:lvl8pPr>
            <a:lvl9pPr marL="3540621" indent="-211675" eaLnBrk="0" fontAlgn="base" hangingPunct="0">
              <a:spcBef>
                <a:spcPct val="30000"/>
              </a:spcBef>
              <a:spcAft>
                <a:spcPct val="0"/>
              </a:spcAft>
              <a:defRPr sz="1000">
                <a:solidFill>
                  <a:schemeClr val="tx1"/>
                </a:solidFill>
                <a:latin typeface="Arial" pitchFamily="34" charset="0"/>
              </a:defRPr>
            </a:lvl9pPr>
          </a:lstStyle>
          <a:p>
            <a:pPr eaLnBrk="1" hangingPunct="1">
              <a:spcBef>
                <a:spcPct val="0"/>
              </a:spcBef>
            </a:pPr>
            <a:fld id="{81CAFCCE-062F-4FB2-B19E-F13D4B206FB2}" type="slidenum">
              <a:rPr lang="en-GB" altLang="en-US" sz="1200">
                <a:solidFill>
                  <a:prstClr val="black"/>
                </a:solidFill>
              </a:rPr>
              <a:pPr eaLnBrk="1" hangingPunct="1">
                <a:spcBef>
                  <a:spcPct val="0"/>
                </a:spcBef>
              </a:pPr>
              <a:t>15</a:t>
            </a:fld>
            <a:endParaRPr lang="en-GB" altLang="en-US" sz="1200" dirty="0">
              <a:solidFill>
                <a:prstClr val="black"/>
              </a:solidFill>
            </a:endParaRPr>
          </a:p>
        </p:txBody>
      </p:sp>
      <p:sp>
        <p:nvSpPr>
          <p:cNvPr id="62467" name="Rectangle 2"/>
          <p:cNvSpPr>
            <a:spLocks noGrp="1" noRot="1" noChangeAspect="1" noChangeArrowheads="1" noTextEdit="1"/>
          </p:cNvSpPr>
          <p:nvPr>
            <p:ph type="sldImg"/>
          </p:nvPr>
        </p:nvSpPr>
        <p:spPr>
          <a:xfrm>
            <a:off x="382588" y="685800"/>
            <a:ext cx="6092825" cy="3429000"/>
          </a:xfrm>
          <a:ln/>
        </p:spPr>
      </p:sp>
      <p:sp>
        <p:nvSpPr>
          <p:cNvPr id="62468"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Parents should be involved in the assessment process and encouraged to take part in their child’s learning and development.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itchFamily="34" charset="0"/>
                <a:cs typeface="Arial" pitchFamily="34" charset="0"/>
              </a:rPr>
              <a:t>These have some implications for internal processes to be organised and reviewed to ensure they meet with the new EYFSP handbook.  </a:t>
            </a:r>
          </a:p>
        </p:txBody>
      </p:sp>
    </p:spTree>
    <p:extLst>
      <p:ext uri="{BB962C8B-B14F-4D97-AF65-F5344CB8AC3E}">
        <p14:creationId xmlns:p14="http://schemas.microsoft.com/office/powerpoint/2010/main" val="1662187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000">
                <a:solidFill>
                  <a:schemeClr val="tx1"/>
                </a:solidFill>
                <a:latin typeface="Arial" pitchFamily="34" charset="0"/>
              </a:defRPr>
            </a:lvl1pPr>
            <a:lvl2pPr marL="691472" indent="-265300" eaLnBrk="0" hangingPunct="0">
              <a:spcBef>
                <a:spcPct val="30000"/>
              </a:spcBef>
              <a:defRPr sz="1000">
                <a:solidFill>
                  <a:schemeClr val="tx1"/>
                </a:solidFill>
                <a:latin typeface="Arial" pitchFamily="34" charset="0"/>
              </a:defRPr>
            </a:lvl2pPr>
            <a:lvl3pPr marL="1064021" indent="-211675" eaLnBrk="0" hangingPunct="0">
              <a:spcBef>
                <a:spcPct val="30000"/>
              </a:spcBef>
              <a:defRPr sz="1000">
                <a:solidFill>
                  <a:schemeClr val="tx1"/>
                </a:solidFill>
                <a:latin typeface="Arial" pitchFamily="34" charset="0"/>
              </a:defRPr>
            </a:lvl3pPr>
            <a:lvl4pPr marL="1490194" indent="-211675" eaLnBrk="0" hangingPunct="0">
              <a:spcBef>
                <a:spcPct val="30000"/>
              </a:spcBef>
              <a:defRPr sz="1000">
                <a:solidFill>
                  <a:schemeClr val="tx1"/>
                </a:solidFill>
                <a:latin typeface="Arial" pitchFamily="34" charset="0"/>
              </a:defRPr>
            </a:lvl4pPr>
            <a:lvl5pPr marL="1914956" indent="-211675" eaLnBrk="0" hangingPunct="0">
              <a:spcBef>
                <a:spcPct val="30000"/>
              </a:spcBef>
              <a:defRPr sz="1000">
                <a:solidFill>
                  <a:schemeClr val="tx1"/>
                </a:solidFill>
                <a:latin typeface="Arial" pitchFamily="34" charset="0"/>
              </a:defRPr>
            </a:lvl5pPr>
            <a:lvl6pPr marL="2321372" indent="-211675" eaLnBrk="0" fontAlgn="base" hangingPunct="0">
              <a:spcBef>
                <a:spcPct val="30000"/>
              </a:spcBef>
              <a:spcAft>
                <a:spcPct val="0"/>
              </a:spcAft>
              <a:defRPr sz="1000">
                <a:solidFill>
                  <a:schemeClr val="tx1"/>
                </a:solidFill>
                <a:latin typeface="Arial" pitchFamily="34" charset="0"/>
              </a:defRPr>
            </a:lvl6pPr>
            <a:lvl7pPr marL="2727789" indent="-211675" eaLnBrk="0" fontAlgn="base" hangingPunct="0">
              <a:spcBef>
                <a:spcPct val="30000"/>
              </a:spcBef>
              <a:spcAft>
                <a:spcPct val="0"/>
              </a:spcAft>
              <a:defRPr sz="1000">
                <a:solidFill>
                  <a:schemeClr val="tx1"/>
                </a:solidFill>
                <a:latin typeface="Arial" pitchFamily="34" charset="0"/>
              </a:defRPr>
            </a:lvl7pPr>
            <a:lvl8pPr marL="3134205" indent="-211675" eaLnBrk="0" fontAlgn="base" hangingPunct="0">
              <a:spcBef>
                <a:spcPct val="30000"/>
              </a:spcBef>
              <a:spcAft>
                <a:spcPct val="0"/>
              </a:spcAft>
              <a:defRPr sz="1000">
                <a:solidFill>
                  <a:schemeClr val="tx1"/>
                </a:solidFill>
                <a:latin typeface="Arial" pitchFamily="34" charset="0"/>
              </a:defRPr>
            </a:lvl8pPr>
            <a:lvl9pPr marL="3540621" indent="-211675" eaLnBrk="0" fontAlgn="base" hangingPunct="0">
              <a:spcBef>
                <a:spcPct val="30000"/>
              </a:spcBef>
              <a:spcAft>
                <a:spcPct val="0"/>
              </a:spcAft>
              <a:defRPr sz="1000">
                <a:solidFill>
                  <a:schemeClr val="tx1"/>
                </a:solidFill>
                <a:latin typeface="Arial" pitchFamily="34" charset="0"/>
              </a:defRPr>
            </a:lvl9pPr>
          </a:lstStyle>
          <a:p>
            <a:pPr eaLnBrk="1" hangingPunct="1">
              <a:spcBef>
                <a:spcPct val="0"/>
              </a:spcBef>
            </a:pPr>
            <a:fld id="{81CAFCCE-062F-4FB2-B19E-F13D4B206FB2}" type="slidenum">
              <a:rPr lang="en-GB" altLang="en-US" sz="1200">
                <a:solidFill>
                  <a:prstClr val="black"/>
                </a:solidFill>
              </a:rPr>
              <a:pPr eaLnBrk="1" hangingPunct="1">
                <a:spcBef>
                  <a:spcPct val="0"/>
                </a:spcBef>
              </a:pPr>
              <a:t>16</a:t>
            </a:fld>
            <a:endParaRPr lang="en-GB" altLang="en-US" sz="1200" dirty="0">
              <a:solidFill>
                <a:prstClr val="black"/>
              </a:solidFill>
            </a:endParaRPr>
          </a:p>
        </p:txBody>
      </p:sp>
      <p:sp>
        <p:nvSpPr>
          <p:cNvPr id="62467" name="Rectangle 2"/>
          <p:cNvSpPr>
            <a:spLocks noGrp="1" noRot="1" noChangeAspect="1" noChangeArrowheads="1" noTextEdit="1"/>
          </p:cNvSpPr>
          <p:nvPr>
            <p:ph type="sldImg"/>
          </p:nvPr>
        </p:nvSpPr>
        <p:spPr>
          <a:xfrm>
            <a:off x="382588" y="685800"/>
            <a:ext cx="6092825" cy="3429000"/>
          </a:xfrm>
          <a:ln/>
        </p:spPr>
      </p:sp>
      <p:sp>
        <p:nvSpPr>
          <p:cNvPr id="62468"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help them to plan the year 1 curriculum to meet the needs of all children. (</a:t>
            </a:r>
            <a:r>
              <a:rPr lang="en-GB" sz="1200" dirty="0" err="1"/>
              <a:t>pg</a:t>
            </a:r>
            <a:r>
              <a:rPr lang="en-GB" sz="1200" dirty="0"/>
              <a:t> 6)</a:t>
            </a:r>
          </a:p>
          <a:p>
            <a:pPr eaLnBrk="1" hangingPunct="1"/>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Along with EYFS profile judgements, teachers </a:t>
            </a:r>
            <a:r>
              <a:rPr lang="en-GB" sz="1200" b="1" dirty="0"/>
              <a:t>should</a:t>
            </a:r>
            <a:r>
              <a:rPr lang="en-GB" sz="1200" dirty="0"/>
              <a:t>. Wherever possible, with the 15. Ongoing dialogue with parents is vital so that practitioners can get a clear picture of the child’s learning and development, and to ensure parents have a clear understanding of their child’s development and any additional support which will be offered.  (</a:t>
            </a:r>
            <a:r>
              <a:rPr lang="en-GB" sz="1200" dirty="0" err="1"/>
              <a:t>pg</a:t>
            </a:r>
            <a:r>
              <a:rPr lang="en-GB" sz="1200" dirty="0"/>
              <a:t> 15)</a:t>
            </a:r>
          </a:p>
          <a:p>
            <a:pPr eaLnBrk="1" hangingPunct="1"/>
            <a:endParaRPr lang="en-GB" dirty="0"/>
          </a:p>
        </p:txBody>
      </p:sp>
    </p:spTree>
    <p:extLst>
      <p:ext uri="{BB962C8B-B14F-4D97-AF65-F5344CB8AC3E}">
        <p14:creationId xmlns:p14="http://schemas.microsoft.com/office/powerpoint/2010/main" val="4042861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000">
                <a:solidFill>
                  <a:schemeClr val="tx1"/>
                </a:solidFill>
                <a:latin typeface="Arial" pitchFamily="34" charset="0"/>
              </a:defRPr>
            </a:lvl1pPr>
            <a:lvl2pPr marL="691472" indent="-265300" eaLnBrk="0" hangingPunct="0">
              <a:spcBef>
                <a:spcPct val="30000"/>
              </a:spcBef>
              <a:defRPr sz="1000">
                <a:solidFill>
                  <a:schemeClr val="tx1"/>
                </a:solidFill>
                <a:latin typeface="Arial" pitchFamily="34" charset="0"/>
              </a:defRPr>
            </a:lvl2pPr>
            <a:lvl3pPr marL="1064021" indent="-211675" eaLnBrk="0" hangingPunct="0">
              <a:spcBef>
                <a:spcPct val="30000"/>
              </a:spcBef>
              <a:defRPr sz="1000">
                <a:solidFill>
                  <a:schemeClr val="tx1"/>
                </a:solidFill>
                <a:latin typeface="Arial" pitchFamily="34" charset="0"/>
              </a:defRPr>
            </a:lvl3pPr>
            <a:lvl4pPr marL="1490194" indent="-211675" eaLnBrk="0" hangingPunct="0">
              <a:spcBef>
                <a:spcPct val="30000"/>
              </a:spcBef>
              <a:defRPr sz="1000">
                <a:solidFill>
                  <a:schemeClr val="tx1"/>
                </a:solidFill>
                <a:latin typeface="Arial" pitchFamily="34" charset="0"/>
              </a:defRPr>
            </a:lvl4pPr>
            <a:lvl5pPr marL="1914956" indent="-211675" eaLnBrk="0" hangingPunct="0">
              <a:spcBef>
                <a:spcPct val="30000"/>
              </a:spcBef>
              <a:defRPr sz="1000">
                <a:solidFill>
                  <a:schemeClr val="tx1"/>
                </a:solidFill>
                <a:latin typeface="Arial" pitchFamily="34" charset="0"/>
              </a:defRPr>
            </a:lvl5pPr>
            <a:lvl6pPr marL="2321372" indent="-211675" eaLnBrk="0" fontAlgn="base" hangingPunct="0">
              <a:spcBef>
                <a:spcPct val="30000"/>
              </a:spcBef>
              <a:spcAft>
                <a:spcPct val="0"/>
              </a:spcAft>
              <a:defRPr sz="1000">
                <a:solidFill>
                  <a:schemeClr val="tx1"/>
                </a:solidFill>
                <a:latin typeface="Arial" pitchFamily="34" charset="0"/>
              </a:defRPr>
            </a:lvl6pPr>
            <a:lvl7pPr marL="2727789" indent="-211675" eaLnBrk="0" fontAlgn="base" hangingPunct="0">
              <a:spcBef>
                <a:spcPct val="30000"/>
              </a:spcBef>
              <a:spcAft>
                <a:spcPct val="0"/>
              </a:spcAft>
              <a:defRPr sz="1000">
                <a:solidFill>
                  <a:schemeClr val="tx1"/>
                </a:solidFill>
                <a:latin typeface="Arial" pitchFamily="34" charset="0"/>
              </a:defRPr>
            </a:lvl7pPr>
            <a:lvl8pPr marL="3134205" indent="-211675" eaLnBrk="0" fontAlgn="base" hangingPunct="0">
              <a:spcBef>
                <a:spcPct val="30000"/>
              </a:spcBef>
              <a:spcAft>
                <a:spcPct val="0"/>
              </a:spcAft>
              <a:defRPr sz="1000">
                <a:solidFill>
                  <a:schemeClr val="tx1"/>
                </a:solidFill>
                <a:latin typeface="Arial" pitchFamily="34" charset="0"/>
              </a:defRPr>
            </a:lvl8pPr>
            <a:lvl9pPr marL="3540621" indent="-211675" eaLnBrk="0" fontAlgn="base" hangingPunct="0">
              <a:spcBef>
                <a:spcPct val="30000"/>
              </a:spcBef>
              <a:spcAft>
                <a:spcPct val="0"/>
              </a:spcAft>
              <a:defRPr sz="1000">
                <a:solidFill>
                  <a:schemeClr val="tx1"/>
                </a:solidFill>
                <a:latin typeface="Arial" pitchFamily="34" charset="0"/>
              </a:defRPr>
            </a:lvl9pPr>
          </a:lstStyle>
          <a:p>
            <a:pPr eaLnBrk="1" hangingPunct="1">
              <a:spcBef>
                <a:spcPct val="0"/>
              </a:spcBef>
            </a:pPr>
            <a:fld id="{81CAFCCE-062F-4FB2-B19E-F13D4B206FB2}" type="slidenum">
              <a:rPr lang="en-GB" altLang="en-US" sz="1200">
                <a:solidFill>
                  <a:prstClr val="black"/>
                </a:solidFill>
              </a:rPr>
              <a:pPr eaLnBrk="1" hangingPunct="1">
                <a:spcBef>
                  <a:spcPct val="0"/>
                </a:spcBef>
              </a:pPr>
              <a:t>17</a:t>
            </a:fld>
            <a:endParaRPr lang="en-GB" altLang="en-US" sz="1200" dirty="0">
              <a:solidFill>
                <a:prstClr val="black"/>
              </a:solidFill>
            </a:endParaRPr>
          </a:p>
        </p:txBody>
      </p:sp>
      <p:sp>
        <p:nvSpPr>
          <p:cNvPr id="62467" name="Rectangle 2"/>
          <p:cNvSpPr>
            <a:spLocks noGrp="1" noRot="1" noChangeAspect="1" noChangeArrowheads="1" noTextEdit="1"/>
          </p:cNvSpPr>
          <p:nvPr>
            <p:ph type="sldImg"/>
          </p:nvPr>
        </p:nvSpPr>
        <p:spPr>
          <a:xfrm>
            <a:off x="382588" y="685800"/>
            <a:ext cx="6092825" cy="3429000"/>
          </a:xfrm>
          <a:ln/>
        </p:spPr>
      </p:sp>
      <p:sp>
        <p:nvSpPr>
          <p:cNvPr id="62468" name="Rectangle 3"/>
          <p:cNvSpPr>
            <a:spLocks noGrp="1" noChangeArrowheads="1"/>
          </p:cNvSpPr>
          <p:nvPr>
            <p:ph type="body" idx="1"/>
          </p:nvPr>
        </p:nvSpPr>
        <p:spPr>
          <a:noFill/>
        </p:spPr>
        <p:txBody>
          <a:bodyPr/>
          <a:lstStyle/>
          <a:p>
            <a:pPr eaLnBrk="1" hangingPunct="1"/>
            <a:endParaRPr lang="en-GB" altLang="en-US" dirty="0">
              <a:latin typeface="Arial" pitchFamily="34" charset="0"/>
              <a:cs typeface="Arial" pitchFamily="34" charset="0"/>
            </a:endParaRPr>
          </a:p>
        </p:txBody>
      </p:sp>
    </p:spTree>
    <p:extLst>
      <p:ext uri="{BB962C8B-B14F-4D97-AF65-F5344CB8AC3E}">
        <p14:creationId xmlns:p14="http://schemas.microsoft.com/office/powerpoint/2010/main" val="595128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000">
                <a:solidFill>
                  <a:schemeClr val="tx1"/>
                </a:solidFill>
                <a:latin typeface="Arial" pitchFamily="34" charset="0"/>
              </a:defRPr>
            </a:lvl1pPr>
            <a:lvl2pPr marL="691472" indent="-265300" eaLnBrk="0" hangingPunct="0">
              <a:spcBef>
                <a:spcPct val="30000"/>
              </a:spcBef>
              <a:defRPr sz="1000">
                <a:solidFill>
                  <a:schemeClr val="tx1"/>
                </a:solidFill>
                <a:latin typeface="Arial" pitchFamily="34" charset="0"/>
              </a:defRPr>
            </a:lvl2pPr>
            <a:lvl3pPr marL="1064021" indent="-211675" eaLnBrk="0" hangingPunct="0">
              <a:spcBef>
                <a:spcPct val="30000"/>
              </a:spcBef>
              <a:defRPr sz="1000">
                <a:solidFill>
                  <a:schemeClr val="tx1"/>
                </a:solidFill>
                <a:latin typeface="Arial" pitchFamily="34" charset="0"/>
              </a:defRPr>
            </a:lvl3pPr>
            <a:lvl4pPr marL="1490194" indent="-211675" eaLnBrk="0" hangingPunct="0">
              <a:spcBef>
                <a:spcPct val="30000"/>
              </a:spcBef>
              <a:defRPr sz="1000">
                <a:solidFill>
                  <a:schemeClr val="tx1"/>
                </a:solidFill>
                <a:latin typeface="Arial" pitchFamily="34" charset="0"/>
              </a:defRPr>
            </a:lvl4pPr>
            <a:lvl5pPr marL="1914956" indent="-211675" eaLnBrk="0" hangingPunct="0">
              <a:spcBef>
                <a:spcPct val="30000"/>
              </a:spcBef>
              <a:defRPr sz="1000">
                <a:solidFill>
                  <a:schemeClr val="tx1"/>
                </a:solidFill>
                <a:latin typeface="Arial" pitchFamily="34" charset="0"/>
              </a:defRPr>
            </a:lvl5pPr>
            <a:lvl6pPr marL="2321372" indent="-211675" eaLnBrk="0" fontAlgn="base" hangingPunct="0">
              <a:spcBef>
                <a:spcPct val="30000"/>
              </a:spcBef>
              <a:spcAft>
                <a:spcPct val="0"/>
              </a:spcAft>
              <a:defRPr sz="1000">
                <a:solidFill>
                  <a:schemeClr val="tx1"/>
                </a:solidFill>
                <a:latin typeface="Arial" pitchFamily="34" charset="0"/>
              </a:defRPr>
            </a:lvl6pPr>
            <a:lvl7pPr marL="2727789" indent="-211675" eaLnBrk="0" fontAlgn="base" hangingPunct="0">
              <a:spcBef>
                <a:spcPct val="30000"/>
              </a:spcBef>
              <a:spcAft>
                <a:spcPct val="0"/>
              </a:spcAft>
              <a:defRPr sz="1000">
                <a:solidFill>
                  <a:schemeClr val="tx1"/>
                </a:solidFill>
                <a:latin typeface="Arial" pitchFamily="34" charset="0"/>
              </a:defRPr>
            </a:lvl7pPr>
            <a:lvl8pPr marL="3134205" indent="-211675" eaLnBrk="0" fontAlgn="base" hangingPunct="0">
              <a:spcBef>
                <a:spcPct val="30000"/>
              </a:spcBef>
              <a:spcAft>
                <a:spcPct val="0"/>
              </a:spcAft>
              <a:defRPr sz="1000">
                <a:solidFill>
                  <a:schemeClr val="tx1"/>
                </a:solidFill>
                <a:latin typeface="Arial" pitchFamily="34" charset="0"/>
              </a:defRPr>
            </a:lvl8pPr>
            <a:lvl9pPr marL="3540621" indent="-211675" eaLnBrk="0" fontAlgn="base" hangingPunct="0">
              <a:spcBef>
                <a:spcPct val="30000"/>
              </a:spcBef>
              <a:spcAft>
                <a:spcPct val="0"/>
              </a:spcAft>
              <a:defRPr sz="1000">
                <a:solidFill>
                  <a:schemeClr val="tx1"/>
                </a:solidFill>
                <a:latin typeface="Arial" pitchFamily="34" charset="0"/>
              </a:defRPr>
            </a:lvl9pPr>
          </a:lstStyle>
          <a:p>
            <a:pPr eaLnBrk="1" hangingPunct="1">
              <a:spcBef>
                <a:spcPct val="0"/>
              </a:spcBef>
            </a:pPr>
            <a:fld id="{81CAFCCE-062F-4FB2-B19E-F13D4B206FB2}" type="slidenum">
              <a:rPr lang="en-GB" altLang="en-US" sz="1200">
                <a:solidFill>
                  <a:prstClr val="black"/>
                </a:solidFill>
              </a:rPr>
              <a:pPr eaLnBrk="1" hangingPunct="1">
                <a:spcBef>
                  <a:spcPct val="0"/>
                </a:spcBef>
              </a:pPr>
              <a:t>18</a:t>
            </a:fld>
            <a:endParaRPr lang="en-GB" altLang="en-US" sz="1200" dirty="0">
              <a:solidFill>
                <a:prstClr val="black"/>
              </a:solidFill>
            </a:endParaRPr>
          </a:p>
        </p:txBody>
      </p:sp>
      <p:sp>
        <p:nvSpPr>
          <p:cNvPr id="62467" name="Rectangle 2"/>
          <p:cNvSpPr>
            <a:spLocks noGrp="1" noRot="1" noChangeAspect="1" noChangeArrowheads="1" noTextEdit="1"/>
          </p:cNvSpPr>
          <p:nvPr>
            <p:ph type="sldImg"/>
          </p:nvPr>
        </p:nvSpPr>
        <p:spPr>
          <a:xfrm>
            <a:off x="382588" y="685800"/>
            <a:ext cx="6092825" cy="3429000"/>
          </a:xfrm>
          <a:ln/>
        </p:spPr>
      </p:sp>
      <p:sp>
        <p:nvSpPr>
          <p:cNvPr id="62468" name="Rectangle 3"/>
          <p:cNvSpPr>
            <a:spLocks noGrp="1" noChangeArrowheads="1"/>
          </p:cNvSpPr>
          <p:nvPr>
            <p:ph type="body" idx="1"/>
          </p:nvPr>
        </p:nvSpPr>
        <p:spPr>
          <a:noFill/>
        </p:spPr>
        <p:txBody>
          <a:bodyPr/>
          <a:lstStyle/>
          <a:p>
            <a:pPr eaLnBrk="1" hangingPunct="1"/>
            <a:r>
              <a:rPr lang="en-GB" dirty="0">
                <a:hlinkClick r:id="rId3"/>
              </a:rPr>
              <a:t>EYFS Profile assessment - a vodcast for teachers, school leaders and local authorities – YouTube</a:t>
            </a:r>
            <a:endParaRPr lang="en-GB" dirty="0"/>
          </a:p>
          <a:p>
            <a:pPr eaLnBrk="1" hangingPunct="1"/>
            <a:endParaRPr lang="en-GB" dirty="0"/>
          </a:p>
          <a:p>
            <a:pPr eaLnBrk="1" hangingPunct="1"/>
            <a:r>
              <a:rPr lang="en-GB" dirty="0"/>
              <a:t>6.36 https://www.youtube.com/watch?v=7GaGGR3AzOc&amp;t=396s new EYFSP assessment and requirements for schools</a:t>
            </a:r>
          </a:p>
          <a:p>
            <a:pPr eaLnBrk="1" hangingPunct="1"/>
            <a:endParaRPr lang="en-GB" altLang="en-US" dirty="0">
              <a:latin typeface="Arial" pitchFamily="34" charset="0"/>
              <a:cs typeface="Arial" pitchFamily="34" charset="0"/>
            </a:endParaRPr>
          </a:p>
          <a:p>
            <a:pPr eaLnBrk="1" hangingPunct="1"/>
            <a:r>
              <a:rPr lang="en-GB" b="0" i="0" dirty="0">
                <a:solidFill>
                  <a:srgbClr val="1E252A"/>
                </a:solidFill>
                <a:effectLst/>
                <a:latin typeface="Barlow" panose="020B0604020202020204" pitchFamily="2" charset="0"/>
              </a:rPr>
              <a:t>A </a:t>
            </a:r>
            <a:r>
              <a:rPr lang="en-GB" b="0" i="0" u="sng" dirty="0">
                <a:solidFill>
                  <a:srgbClr val="0163CB"/>
                </a:solidFill>
                <a:effectLst/>
                <a:latin typeface="Barlow" panose="020B0604020202020204" pitchFamily="2" charset="0"/>
                <a:hlinkClick r:id="rId4"/>
              </a:rPr>
              <a:t>vodcast for schools</a:t>
            </a:r>
            <a:r>
              <a:rPr lang="en-GB" b="0" i="0" dirty="0">
                <a:solidFill>
                  <a:srgbClr val="1E252A"/>
                </a:solidFill>
                <a:effectLst/>
                <a:latin typeface="Barlow" panose="020B0604020202020204" pitchFamily="2" charset="0"/>
              </a:rPr>
              <a:t>, multi-academy trusts and local authorities has also been published alongside the videos to explain the changes and what is different this year.</a:t>
            </a:r>
            <a:endParaRPr lang="en-GB" altLang="en-US" dirty="0">
              <a:latin typeface="Arial" pitchFamily="34" charset="0"/>
              <a:cs typeface="Arial" pitchFamily="34" charset="0"/>
            </a:endParaRPr>
          </a:p>
        </p:txBody>
      </p:sp>
    </p:spTree>
    <p:extLst>
      <p:ext uri="{BB962C8B-B14F-4D97-AF65-F5344CB8AC3E}">
        <p14:creationId xmlns:p14="http://schemas.microsoft.com/office/powerpoint/2010/main" val="457250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000">
                <a:solidFill>
                  <a:schemeClr val="tx1"/>
                </a:solidFill>
                <a:latin typeface="Arial" pitchFamily="34" charset="0"/>
              </a:defRPr>
            </a:lvl1pPr>
            <a:lvl2pPr marL="691472" indent="-265300" eaLnBrk="0" hangingPunct="0">
              <a:spcBef>
                <a:spcPct val="30000"/>
              </a:spcBef>
              <a:defRPr sz="1000">
                <a:solidFill>
                  <a:schemeClr val="tx1"/>
                </a:solidFill>
                <a:latin typeface="Arial" pitchFamily="34" charset="0"/>
              </a:defRPr>
            </a:lvl2pPr>
            <a:lvl3pPr marL="1064021" indent="-211675" eaLnBrk="0" hangingPunct="0">
              <a:spcBef>
                <a:spcPct val="30000"/>
              </a:spcBef>
              <a:defRPr sz="1000">
                <a:solidFill>
                  <a:schemeClr val="tx1"/>
                </a:solidFill>
                <a:latin typeface="Arial" pitchFamily="34" charset="0"/>
              </a:defRPr>
            </a:lvl3pPr>
            <a:lvl4pPr marL="1490194" indent="-211675" eaLnBrk="0" hangingPunct="0">
              <a:spcBef>
                <a:spcPct val="30000"/>
              </a:spcBef>
              <a:defRPr sz="1000">
                <a:solidFill>
                  <a:schemeClr val="tx1"/>
                </a:solidFill>
                <a:latin typeface="Arial" pitchFamily="34" charset="0"/>
              </a:defRPr>
            </a:lvl4pPr>
            <a:lvl5pPr marL="1914956" indent="-211675" eaLnBrk="0" hangingPunct="0">
              <a:spcBef>
                <a:spcPct val="30000"/>
              </a:spcBef>
              <a:defRPr sz="1000">
                <a:solidFill>
                  <a:schemeClr val="tx1"/>
                </a:solidFill>
                <a:latin typeface="Arial" pitchFamily="34" charset="0"/>
              </a:defRPr>
            </a:lvl5pPr>
            <a:lvl6pPr marL="2321372" indent="-211675" eaLnBrk="0" fontAlgn="base" hangingPunct="0">
              <a:spcBef>
                <a:spcPct val="30000"/>
              </a:spcBef>
              <a:spcAft>
                <a:spcPct val="0"/>
              </a:spcAft>
              <a:defRPr sz="1000">
                <a:solidFill>
                  <a:schemeClr val="tx1"/>
                </a:solidFill>
                <a:latin typeface="Arial" pitchFamily="34" charset="0"/>
              </a:defRPr>
            </a:lvl6pPr>
            <a:lvl7pPr marL="2727789" indent="-211675" eaLnBrk="0" fontAlgn="base" hangingPunct="0">
              <a:spcBef>
                <a:spcPct val="30000"/>
              </a:spcBef>
              <a:spcAft>
                <a:spcPct val="0"/>
              </a:spcAft>
              <a:defRPr sz="1000">
                <a:solidFill>
                  <a:schemeClr val="tx1"/>
                </a:solidFill>
                <a:latin typeface="Arial" pitchFamily="34" charset="0"/>
              </a:defRPr>
            </a:lvl7pPr>
            <a:lvl8pPr marL="3134205" indent="-211675" eaLnBrk="0" fontAlgn="base" hangingPunct="0">
              <a:spcBef>
                <a:spcPct val="30000"/>
              </a:spcBef>
              <a:spcAft>
                <a:spcPct val="0"/>
              </a:spcAft>
              <a:defRPr sz="1000">
                <a:solidFill>
                  <a:schemeClr val="tx1"/>
                </a:solidFill>
                <a:latin typeface="Arial" pitchFamily="34" charset="0"/>
              </a:defRPr>
            </a:lvl8pPr>
            <a:lvl9pPr marL="3540621" indent="-211675" eaLnBrk="0" fontAlgn="base" hangingPunct="0">
              <a:spcBef>
                <a:spcPct val="30000"/>
              </a:spcBef>
              <a:spcAft>
                <a:spcPct val="0"/>
              </a:spcAft>
              <a:defRPr sz="1000">
                <a:solidFill>
                  <a:schemeClr val="tx1"/>
                </a:solidFill>
                <a:latin typeface="Arial" pitchFamily="34" charset="0"/>
              </a:defRPr>
            </a:lvl9pPr>
          </a:lstStyle>
          <a:p>
            <a:pPr eaLnBrk="1" hangingPunct="1">
              <a:spcBef>
                <a:spcPct val="0"/>
              </a:spcBef>
            </a:pPr>
            <a:fld id="{81CAFCCE-062F-4FB2-B19E-F13D4B206FB2}" type="slidenum">
              <a:rPr lang="en-GB" altLang="en-US" sz="1200">
                <a:solidFill>
                  <a:prstClr val="black"/>
                </a:solidFill>
              </a:rPr>
              <a:pPr eaLnBrk="1" hangingPunct="1">
                <a:spcBef>
                  <a:spcPct val="0"/>
                </a:spcBef>
              </a:pPr>
              <a:t>19</a:t>
            </a:fld>
            <a:endParaRPr lang="en-GB" altLang="en-US" sz="1200" dirty="0">
              <a:solidFill>
                <a:prstClr val="black"/>
              </a:solidFill>
            </a:endParaRPr>
          </a:p>
        </p:txBody>
      </p:sp>
      <p:sp>
        <p:nvSpPr>
          <p:cNvPr id="62467" name="Rectangle 2"/>
          <p:cNvSpPr>
            <a:spLocks noGrp="1" noRot="1" noChangeAspect="1" noChangeArrowheads="1" noTextEdit="1"/>
          </p:cNvSpPr>
          <p:nvPr>
            <p:ph type="sldImg"/>
          </p:nvPr>
        </p:nvSpPr>
        <p:spPr>
          <a:xfrm>
            <a:off x="382588" y="685800"/>
            <a:ext cx="6092825" cy="3429000"/>
          </a:xfrm>
          <a:ln/>
        </p:spPr>
      </p:sp>
      <p:sp>
        <p:nvSpPr>
          <p:cNvPr id="62468" name="Rectangle 3"/>
          <p:cNvSpPr>
            <a:spLocks noGrp="1" noChangeArrowheads="1"/>
          </p:cNvSpPr>
          <p:nvPr>
            <p:ph type="body" idx="1"/>
          </p:nvPr>
        </p:nvSpPr>
        <p:spPr>
          <a:noFill/>
        </p:spPr>
        <p:txBody>
          <a:bodyPr/>
          <a:lstStyle/>
          <a:p>
            <a:pPr eaLnBrk="1" hangingPunct="1"/>
            <a:endParaRPr lang="en-GB" altLang="en-US" dirty="0">
              <a:latin typeface="Arial" pitchFamily="34" charset="0"/>
              <a:cs typeface="Arial" pitchFamily="34" charset="0"/>
            </a:endParaRPr>
          </a:p>
        </p:txBody>
      </p:sp>
    </p:spTree>
    <p:extLst>
      <p:ext uri="{BB962C8B-B14F-4D97-AF65-F5344CB8AC3E}">
        <p14:creationId xmlns:p14="http://schemas.microsoft.com/office/powerpoint/2010/main" val="1666599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000">
                <a:solidFill>
                  <a:schemeClr val="tx1"/>
                </a:solidFill>
                <a:latin typeface="Arial" pitchFamily="34" charset="0"/>
              </a:defRPr>
            </a:lvl1pPr>
            <a:lvl2pPr marL="691472" indent="-265300" eaLnBrk="0" hangingPunct="0">
              <a:spcBef>
                <a:spcPct val="30000"/>
              </a:spcBef>
              <a:defRPr sz="1000">
                <a:solidFill>
                  <a:schemeClr val="tx1"/>
                </a:solidFill>
                <a:latin typeface="Arial" pitchFamily="34" charset="0"/>
              </a:defRPr>
            </a:lvl2pPr>
            <a:lvl3pPr marL="1064021" indent="-211675" eaLnBrk="0" hangingPunct="0">
              <a:spcBef>
                <a:spcPct val="30000"/>
              </a:spcBef>
              <a:defRPr sz="1000">
                <a:solidFill>
                  <a:schemeClr val="tx1"/>
                </a:solidFill>
                <a:latin typeface="Arial" pitchFamily="34" charset="0"/>
              </a:defRPr>
            </a:lvl3pPr>
            <a:lvl4pPr marL="1490194" indent="-211675" eaLnBrk="0" hangingPunct="0">
              <a:spcBef>
                <a:spcPct val="30000"/>
              </a:spcBef>
              <a:defRPr sz="1000">
                <a:solidFill>
                  <a:schemeClr val="tx1"/>
                </a:solidFill>
                <a:latin typeface="Arial" pitchFamily="34" charset="0"/>
              </a:defRPr>
            </a:lvl4pPr>
            <a:lvl5pPr marL="1914956" indent="-211675" eaLnBrk="0" hangingPunct="0">
              <a:spcBef>
                <a:spcPct val="30000"/>
              </a:spcBef>
              <a:defRPr sz="1000">
                <a:solidFill>
                  <a:schemeClr val="tx1"/>
                </a:solidFill>
                <a:latin typeface="Arial" pitchFamily="34" charset="0"/>
              </a:defRPr>
            </a:lvl5pPr>
            <a:lvl6pPr marL="2321372" indent="-211675" eaLnBrk="0" fontAlgn="base" hangingPunct="0">
              <a:spcBef>
                <a:spcPct val="30000"/>
              </a:spcBef>
              <a:spcAft>
                <a:spcPct val="0"/>
              </a:spcAft>
              <a:defRPr sz="1000">
                <a:solidFill>
                  <a:schemeClr val="tx1"/>
                </a:solidFill>
                <a:latin typeface="Arial" pitchFamily="34" charset="0"/>
              </a:defRPr>
            </a:lvl6pPr>
            <a:lvl7pPr marL="2727789" indent="-211675" eaLnBrk="0" fontAlgn="base" hangingPunct="0">
              <a:spcBef>
                <a:spcPct val="30000"/>
              </a:spcBef>
              <a:spcAft>
                <a:spcPct val="0"/>
              </a:spcAft>
              <a:defRPr sz="1000">
                <a:solidFill>
                  <a:schemeClr val="tx1"/>
                </a:solidFill>
                <a:latin typeface="Arial" pitchFamily="34" charset="0"/>
              </a:defRPr>
            </a:lvl7pPr>
            <a:lvl8pPr marL="3134205" indent="-211675" eaLnBrk="0" fontAlgn="base" hangingPunct="0">
              <a:spcBef>
                <a:spcPct val="30000"/>
              </a:spcBef>
              <a:spcAft>
                <a:spcPct val="0"/>
              </a:spcAft>
              <a:defRPr sz="1000">
                <a:solidFill>
                  <a:schemeClr val="tx1"/>
                </a:solidFill>
                <a:latin typeface="Arial" pitchFamily="34" charset="0"/>
              </a:defRPr>
            </a:lvl8pPr>
            <a:lvl9pPr marL="3540621" indent="-211675" eaLnBrk="0" fontAlgn="base" hangingPunct="0">
              <a:spcBef>
                <a:spcPct val="30000"/>
              </a:spcBef>
              <a:spcAft>
                <a:spcPct val="0"/>
              </a:spcAft>
              <a:defRPr sz="1000">
                <a:solidFill>
                  <a:schemeClr val="tx1"/>
                </a:solidFill>
                <a:latin typeface="Arial" pitchFamily="34" charset="0"/>
              </a:defRPr>
            </a:lvl9pPr>
          </a:lstStyle>
          <a:p>
            <a:pPr eaLnBrk="1" hangingPunct="1">
              <a:spcBef>
                <a:spcPct val="0"/>
              </a:spcBef>
            </a:pPr>
            <a:fld id="{81CAFCCE-062F-4FB2-B19E-F13D4B206FB2}" type="slidenum">
              <a:rPr lang="en-GB" altLang="en-US" sz="1200">
                <a:solidFill>
                  <a:prstClr val="black"/>
                </a:solidFill>
              </a:rPr>
              <a:pPr eaLnBrk="1" hangingPunct="1">
                <a:spcBef>
                  <a:spcPct val="0"/>
                </a:spcBef>
              </a:pPr>
              <a:t>2</a:t>
            </a:fld>
            <a:endParaRPr lang="en-GB" altLang="en-US" sz="1200" dirty="0">
              <a:solidFill>
                <a:prstClr val="black"/>
              </a:solidFill>
            </a:endParaRPr>
          </a:p>
        </p:txBody>
      </p:sp>
      <p:sp>
        <p:nvSpPr>
          <p:cNvPr id="62467" name="Rectangle 2"/>
          <p:cNvSpPr>
            <a:spLocks noGrp="1" noRot="1" noChangeAspect="1" noChangeArrowheads="1" noTextEdit="1"/>
          </p:cNvSpPr>
          <p:nvPr>
            <p:ph type="sldImg"/>
          </p:nvPr>
        </p:nvSpPr>
        <p:spPr>
          <a:xfrm>
            <a:off x="382588" y="685800"/>
            <a:ext cx="6092825" cy="3429000"/>
          </a:xfrm>
          <a:ln/>
        </p:spPr>
      </p:sp>
      <p:sp>
        <p:nvSpPr>
          <p:cNvPr id="62468" name="Rectangle 3"/>
          <p:cNvSpPr>
            <a:spLocks noGrp="1" noChangeArrowheads="1"/>
          </p:cNvSpPr>
          <p:nvPr>
            <p:ph type="body" idx="1"/>
          </p:nvPr>
        </p:nvSpPr>
        <p:spPr>
          <a:noFill/>
        </p:spPr>
        <p:txBody>
          <a:bodyPr/>
          <a:lstStyle/>
          <a:p>
            <a:pPr eaLnBrk="1" hangingPunct="1"/>
            <a:r>
              <a:rPr lang="en-GB" b="0" i="0" dirty="0">
                <a:solidFill>
                  <a:srgbClr val="1E252A"/>
                </a:solidFill>
                <a:effectLst/>
                <a:latin typeface="Barlow" panose="00000500000000000000" pitchFamily="2" charset="0"/>
              </a:rPr>
              <a:t>The </a:t>
            </a:r>
            <a:r>
              <a:rPr lang="en-GB" b="0" i="0" u="sng" dirty="0">
                <a:solidFill>
                  <a:srgbClr val="0163CB"/>
                </a:solidFill>
                <a:effectLst/>
                <a:latin typeface="Barlow" panose="00000500000000000000" pitchFamily="2" charset="0"/>
                <a:hlinkClick r:id="rId3"/>
              </a:rPr>
              <a:t>EYFSP handbook</a:t>
            </a:r>
            <a:r>
              <a:rPr lang="en-GB" b="0" i="0" dirty="0">
                <a:solidFill>
                  <a:srgbClr val="1E252A"/>
                </a:solidFill>
                <a:effectLst/>
                <a:latin typeface="Barlow" panose="00000500000000000000" pitchFamily="2" charset="0"/>
              </a:rPr>
              <a:t> sets out the statutory requirements for the EYFSP assessment in the 2021/22 academic year.</a:t>
            </a:r>
          </a:p>
          <a:p>
            <a:pPr eaLnBrk="1" hangingPunct="1"/>
            <a:endParaRPr lang="en-GB" altLang="en-US" b="0" i="0" dirty="0">
              <a:solidFill>
                <a:srgbClr val="1E252A"/>
              </a:solidFill>
              <a:effectLst/>
              <a:latin typeface="Barlow" panose="00000500000000000000" pitchFamily="2" charset="0"/>
              <a:cs typeface="Arial" pitchFamily="34" charset="0"/>
            </a:endParaRPr>
          </a:p>
          <a:p>
            <a:pPr eaLnBrk="1" hangingPunct="1"/>
            <a:endParaRPr lang="en-GB" altLang="en-US" dirty="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000">
                <a:solidFill>
                  <a:schemeClr val="tx1"/>
                </a:solidFill>
                <a:latin typeface="Arial" pitchFamily="34" charset="0"/>
              </a:defRPr>
            </a:lvl1pPr>
            <a:lvl2pPr marL="691472" indent="-265300" eaLnBrk="0" hangingPunct="0">
              <a:spcBef>
                <a:spcPct val="30000"/>
              </a:spcBef>
              <a:defRPr sz="1000">
                <a:solidFill>
                  <a:schemeClr val="tx1"/>
                </a:solidFill>
                <a:latin typeface="Arial" pitchFamily="34" charset="0"/>
              </a:defRPr>
            </a:lvl2pPr>
            <a:lvl3pPr marL="1064021" indent="-211675" eaLnBrk="0" hangingPunct="0">
              <a:spcBef>
                <a:spcPct val="30000"/>
              </a:spcBef>
              <a:defRPr sz="1000">
                <a:solidFill>
                  <a:schemeClr val="tx1"/>
                </a:solidFill>
                <a:latin typeface="Arial" pitchFamily="34" charset="0"/>
              </a:defRPr>
            </a:lvl3pPr>
            <a:lvl4pPr marL="1490194" indent="-211675" eaLnBrk="0" hangingPunct="0">
              <a:spcBef>
                <a:spcPct val="30000"/>
              </a:spcBef>
              <a:defRPr sz="1000">
                <a:solidFill>
                  <a:schemeClr val="tx1"/>
                </a:solidFill>
                <a:latin typeface="Arial" pitchFamily="34" charset="0"/>
              </a:defRPr>
            </a:lvl4pPr>
            <a:lvl5pPr marL="1914956" indent="-211675" eaLnBrk="0" hangingPunct="0">
              <a:spcBef>
                <a:spcPct val="30000"/>
              </a:spcBef>
              <a:defRPr sz="1000">
                <a:solidFill>
                  <a:schemeClr val="tx1"/>
                </a:solidFill>
                <a:latin typeface="Arial" pitchFamily="34" charset="0"/>
              </a:defRPr>
            </a:lvl5pPr>
            <a:lvl6pPr marL="2321372" indent="-211675" eaLnBrk="0" fontAlgn="base" hangingPunct="0">
              <a:spcBef>
                <a:spcPct val="30000"/>
              </a:spcBef>
              <a:spcAft>
                <a:spcPct val="0"/>
              </a:spcAft>
              <a:defRPr sz="1000">
                <a:solidFill>
                  <a:schemeClr val="tx1"/>
                </a:solidFill>
                <a:latin typeface="Arial" pitchFamily="34" charset="0"/>
              </a:defRPr>
            </a:lvl6pPr>
            <a:lvl7pPr marL="2727789" indent="-211675" eaLnBrk="0" fontAlgn="base" hangingPunct="0">
              <a:spcBef>
                <a:spcPct val="30000"/>
              </a:spcBef>
              <a:spcAft>
                <a:spcPct val="0"/>
              </a:spcAft>
              <a:defRPr sz="1000">
                <a:solidFill>
                  <a:schemeClr val="tx1"/>
                </a:solidFill>
                <a:latin typeface="Arial" pitchFamily="34" charset="0"/>
              </a:defRPr>
            </a:lvl7pPr>
            <a:lvl8pPr marL="3134205" indent="-211675" eaLnBrk="0" fontAlgn="base" hangingPunct="0">
              <a:spcBef>
                <a:spcPct val="30000"/>
              </a:spcBef>
              <a:spcAft>
                <a:spcPct val="0"/>
              </a:spcAft>
              <a:defRPr sz="1000">
                <a:solidFill>
                  <a:schemeClr val="tx1"/>
                </a:solidFill>
                <a:latin typeface="Arial" pitchFamily="34" charset="0"/>
              </a:defRPr>
            </a:lvl8pPr>
            <a:lvl9pPr marL="3540621" indent="-211675" eaLnBrk="0" fontAlgn="base" hangingPunct="0">
              <a:spcBef>
                <a:spcPct val="30000"/>
              </a:spcBef>
              <a:spcAft>
                <a:spcPct val="0"/>
              </a:spcAft>
              <a:defRPr sz="1000">
                <a:solidFill>
                  <a:schemeClr val="tx1"/>
                </a:solidFill>
                <a:latin typeface="Arial" pitchFamily="34" charset="0"/>
              </a:defRPr>
            </a:lvl9pPr>
          </a:lstStyle>
          <a:p>
            <a:pPr eaLnBrk="1" hangingPunct="1">
              <a:spcBef>
                <a:spcPct val="0"/>
              </a:spcBef>
            </a:pPr>
            <a:fld id="{81CAFCCE-062F-4FB2-B19E-F13D4B206FB2}" type="slidenum">
              <a:rPr lang="en-GB" altLang="en-US" sz="1200">
                <a:solidFill>
                  <a:prstClr val="black"/>
                </a:solidFill>
              </a:rPr>
              <a:pPr eaLnBrk="1" hangingPunct="1">
                <a:spcBef>
                  <a:spcPct val="0"/>
                </a:spcBef>
              </a:pPr>
              <a:t>3</a:t>
            </a:fld>
            <a:endParaRPr lang="en-GB" altLang="en-US" sz="1200" dirty="0">
              <a:solidFill>
                <a:prstClr val="black"/>
              </a:solidFill>
            </a:endParaRPr>
          </a:p>
        </p:txBody>
      </p:sp>
      <p:sp>
        <p:nvSpPr>
          <p:cNvPr id="62467" name="Rectangle 2"/>
          <p:cNvSpPr>
            <a:spLocks noGrp="1" noRot="1" noChangeAspect="1" noChangeArrowheads="1" noTextEdit="1"/>
          </p:cNvSpPr>
          <p:nvPr>
            <p:ph type="sldImg"/>
          </p:nvPr>
        </p:nvSpPr>
        <p:spPr>
          <a:xfrm>
            <a:off x="382588" y="685800"/>
            <a:ext cx="6092825" cy="3429000"/>
          </a:xfrm>
          <a:ln/>
        </p:spPr>
      </p:sp>
      <p:sp>
        <p:nvSpPr>
          <p:cNvPr id="62468" name="Rectangle 3"/>
          <p:cNvSpPr>
            <a:spLocks noGrp="1" noChangeArrowheads="1"/>
          </p:cNvSpPr>
          <p:nvPr>
            <p:ph type="body" idx="1"/>
          </p:nvPr>
        </p:nvSpPr>
        <p:spPr>
          <a:noFill/>
        </p:spPr>
        <p:txBody>
          <a:bodyPr/>
          <a:lstStyle/>
          <a:p>
            <a:pPr algn="l" rtl="0" fontAlgn="base"/>
            <a:r>
              <a:rPr lang="en-GB" b="0" i="0" u="none" strike="noStrike" dirty="0">
                <a:solidFill>
                  <a:srgbClr val="000000"/>
                </a:solidFill>
                <a:effectLst/>
                <a:latin typeface="Arial" panose="020B0604020202020204" pitchFamily="34" charset="0"/>
              </a:rPr>
              <a:t>EYFS stat framework – must be used in conjunction with the EYFSP handbook when undertaking completing the profile and ensuring that these are completed in line with stat expectations.</a:t>
            </a:r>
          </a:p>
          <a:p>
            <a:pPr algn="l" rtl="0" fontAlgn="base"/>
            <a:endParaRPr lang="en-GB" b="0" i="0" u="none" strike="noStrike" dirty="0">
              <a:solidFill>
                <a:srgbClr val="000000"/>
              </a:solidFill>
              <a:effectLst/>
              <a:latin typeface="Arial" panose="020B0604020202020204" pitchFamily="34" charset="0"/>
            </a:endParaRPr>
          </a:p>
          <a:p>
            <a:pPr algn="l" rtl="0" fontAlgn="base"/>
            <a:r>
              <a:rPr lang="en-GB" b="0" i="0" u="none" strike="noStrike" dirty="0">
                <a:solidFill>
                  <a:srgbClr val="000000"/>
                </a:solidFill>
                <a:effectLst/>
                <a:latin typeface="Arial" panose="020B0604020202020204" pitchFamily="34" charset="0"/>
              </a:rPr>
              <a:t>ARA included in EYFSP handbook </a:t>
            </a:r>
            <a:r>
              <a:rPr lang="en-US" b="0" i="0" dirty="0">
                <a:solidFill>
                  <a:srgbClr val="000000"/>
                </a:solidFill>
                <a:effectLst/>
                <a:latin typeface="Arial" panose="020B0604020202020204" pitchFamily="34" charset="0"/>
              </a:rPr>
              <a:t>​ - no separate document for EY as in previous years.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i="0" u="none" strike="noStrike" dirty="0">
              <a:solidFill>
                <a:srgbClr val="000000"/>
              </a:solidFill>
              <a:effectLst/>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i="0" u="none" strike="noStrike" dirty="0">
                <a:solidFill>
                  <a:srgbClr val="000000"/>
                </a:solidFill>
                <a:effectLst/>
                <a:latin typeface="Arial" panose="020B0604020202020204" pitchFamily="34" charset="0"/>
              </a:rPr>
              <a:t>Exemplification materials</a:t>
            </a:r>
            <a:r>
              <a:rPr lang="en-US" b="0" i="0" dirty="0">
                <a:solidFill>
                  <a:srgbClr val="000000"/>
                </a:solidFill>
                <a:effectLst/>
                <a:latin typeface="Arial" panose="020B0604020202020204" pitchFamily="34" charset="0"/>
              </a:rPr>
              <a:t>​ - new format this year – further explanation later in session</a:t>
            </a:r>
            <a:endParaRPr lang="en-US" b="0" i="0" dirty="0">
              <a:solidFill>
                <a:srgbClr val="000000"/>
              </a:solidFill>
              <a:effectLst/>
              <a:latin typeface="Segoe UI" panose="020B0502040204020203" pitchFamily="34" charset="0"/>
            </a:endParaRPr>
          </a:p>
          <a:p>
            <a:pPr algn="l" rtl="0" fontAlgn="base"/>
            <a:endParaRPr lang="en-US" b="0" i="0" dirty="0">
              <a:solidFill>
                <a:srgbClr val="000000"/>
              </a:solidFill>
              <a:effectLst/>
              <a:latin typeface="Segoe UI" panose="020B0502040204020203" pitchFamily="34" charset="0"/>
            </a:endParaRPr>
          </a:p>
          <a:p>
            <a:pPr algn="l" rtl="0" fontAlgn="base"/>
            <a:r>
              <a:rPr lang="en-GB" b="0" i="0" u="none" strike="noStrike" dirty="0">
                <a:solidFill>
                  <a:srgbClr val="000000"/>
                </a:solidFill>
                <a:effectLst/>
                <a:latin typeface="Arial" panose="020B0604020202020204" pitchFamily="34" charset="0"/>
              </a:rPr>
              <a:t>NASEN link for SEND</a:t>
            </a:r>
            <a:r>
              <a:rPr lang="en-US" b="0" i="0" dirty="0">
                <a:solidFill>
                  <a:srgbClr val="000000"/>
                </a:solidFill>
                <a:effectLst/>
                <a:latin typeface="Arial" panose="020B0604020202020204" pitchFamily="34" charset="0"/>
              </a:rPr>
              <a:t>​</a:t>
            </a:r>
            <a:endParaRPr lang="en-US" b="0" i="0" dirty="0">
              <a:solidFill>
                <a:srgbClr val="000000"/>
              </a:solidFill>
              <a:effectLst/>
              <a:latin typeface="Segoe UI" panose="020B0502040204020203" pitchFamily="34" charset="0"/>
            </a:endParaRPr>
          </a:p>
          <a:p>
            <a:pPr algn="l" rtl="0" fontAlgn="base"/>
            <a:endParaRPr lang="en-GB" altLang="en-US" dirty="0">
              <a:latin typeface="Arial" pitchFamily="34" charset="0"/>
              <a:cs typeface="Arial" pitchFamily="34" charset="0"/>
            </a:endParaRPr>
          </a:p>
          <a:p>
            <a:pPr algn="l" rtl="0" fontAlgn="base"/>
            <a:r>
              <a:rPr lang="en-GB" altLang="en-US" dirty="0">
                <a:latin typeface="Arial" pitchFamily="34" charset="0"/>
                <a:cs typeface="Arial" pitchFamily="34" charset="0"/>
              </a:rPr>
              <a:t>You will find it essential to familiarise yourself with the key guidance and support materials to ensure that you and colleagues can complete the EYFSP requirements.</a:t>
            </a:r>
          </a:p>
        </p:txBody>
      </p:sp>
    </p:spTree>
    <p:extLst>
      <p:ext uri="{BB962C8B-B14F-4D97-AF65-F5344CB8AC3E}">
        <p14:creationId xmlns:p14="http://schemas.microsoft.com/office/powerpoint/2010/main" val="1362208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000">
                <a:solidFill>
                  <a:schemeClr val="tx1"/>
                </a:solidFill>
                <a:latin typeface="Arial" pitchFamily="34" charset="0"/>
              </a:defRPr>
            </a:lvl1pPr>
            <a:lvl2pPr marL="691472" indent="-265300" eaLnBrk="0" hangingPunct="0">
              <a:spcBef>
                <a:spcPct val="30000"/>
              </a:spcBef>
              <a:defRPr sz="1000">
                <a:solidFill>
                  <a:schemeClr val="tx1"/>
                </a:solidFill>
                <a:latin typeface="Arial" pitchFamily="34" charset="0"/>
              </a:defRPr>
            </a:lvl2pPr>
            <a:lvl3pPr marL="1064021" indent="-211675" eaLnBrk="0" hangingPunct="0">
              <a:spcBef>
                <a:spcPct val="30000"/>
              </a:spcBef>
              <a:defRPr sz="1000">
                <a:solidFill>
                  <a:schemeClr val="tx1"/>
                </a:solidFill>
                <a:latin typeface="Arial" pitchFamily="34" charset="0"/>
              </a:defRPr>
            </a:lvl3pPr>
            <a:lvl4pPr marL="1490194" indent="-211675" eaLnBrk="0" hangingPunct="0">
              <a:spcBef>
                <a:spcPct val="30000"/>
              </a:spcBef>
              <a:defRPr sz="1000">
                <a:solidFill>
                  <a:schemeClr val="tx1"/>
                </a:solidFill>
                <a:latin typeface="Arial" pitchFamily="34" charset="0"/>
              </a:defRPr>
            </a:lvl4pPr>
            <a:lvl5pPr marL="1914956" indent="-211675" eaLnBrk="0" hangingPunct="0">
              <a:spcBef>
                <a:spcPct val="30000"/>
              </a:spcBef>
              <a:defRPr sz="1000">
                <a:solidFill>
                  <a:schemeClr val="tx1"/>
                </a:solidFill>
                <a:latin typeface="Arial" pitchFamily="34" charset="0"/>
              </a:defRPr>
            </a:lvl5pPr>
            <a:lvl6pPr marL="2321372" indent="-211675" eaLnBrk="0" fontAlgn="base" hangingPunct="0">
              <a:spcBef>
                <a:spcPct val="30000"/>
              </a:spcBef>
              <a:spcAft>
                <a:spcPct val="0"/>
              </a:spcAft>
              <a:defRPr sz="1000">
                <a:solidFill>
                  <a:schemeClr val="tx1"/>
                </a:solidFill>
                <a:latin typeface="Arial" pitchFamily="34" charset="0"/>
              </a:defRPr>
            </a:lvl6pPr>
            <a:lvl7pPr marL="2727789" indent="-211675" eaLnBrk="0" fontAlgn="base" hangingPunct="0">
              <a:spcBef>
                <a:spcPct val="30000"/>
              </a:spcBef>
              <a:spcAft>
                <a:spcPct val="0"/>
              </a:spcAft>
              <a:defRPr sz="1000">
                <a:solidFill>
                  <a:schemeClr val="tx1"/>
                </a:solidFill>
                <a:latin typeface="Arial" pitchFamily="34" charset="0"/>
              </a:defRPr>
            </a:lvl7pPr>
            <a:lvl8pPr marL="3134205" indent="-211675" eaLnBrk="0" fontAlgn="base" hangingPunct="0">
              <a:spcBef>
                <a:spcPct val="30000"/>
              </a:spcBef>
              <a:spcAft>
                <a:spcPct val="0"/>
              </a:spcAft>
              <a:defRPr sz="1000">
                <a:solidFill>
                  <a:schemeClr val="tx1"/>
                </a:solidFill>
                <a:latin typeface="Arial" pitchFamily="34" charset="0"/>
              </a:defRPr>
            </a:lvl8pPr>
            <a:lvl9pPr marL="3540621" indent="-211675" eaLnBrk="0" fontAlgn="base" hangingPunct="0">
              <a:spcBef>
                <a:spcPct val="30000"/>
              </a:spcBef>
              <a:spcAft>
                <a:spcPct val="0"/>
              </a:spcAft>
              <a:defRPr sz="1000">
                <a:solidFill>
                  <a:schemeClr val="tx1"/>
                </a:solidFill>
                <a:latin typeface="Arial" pitchFamily="34" charset="0"/>
              </a:defRPr>
            </a:lvl9pPr>
          </a:lstStyle>
          <a:p>
            <a:pPr eaLnBrk="1" hangingPunct="1">
              <a:spcBef>
                <a:spcPct val="0"/>
              </a:spcBef>
            </a:pPr>
            <a:fld id="{81CAFCCE-062F-4FB2-B19E-F13D4B206FB2}" type="slidenum">
              <a:rPr lang="en-GB" altLang="en-US" sz="1200">
                <a:solidFill>
                  <a:prstClr val="black"/>
                </a:solidFill>
              </a:rPr>
              <a:pPr eaLnBrk="1" hangingPunct="1">
                <a:spcBef>
                  <a:spcPct val="0"/>
                </a:spcBef>
              </a:pPr>
              <a:t>4</a:t>
            </a:fld>
            <a:endParaRPr lang="en-GB" altLang="en-US" sz="1200" dirty="0">
              <a:solidFill>
                <a:prstClr val="black"/>
              </a:solidFill>
            </a:endParaRPr>
          </a:p>
        </p:txBody>
      </p:sp>
      <p:sp>
        <p:nvSpPr>
          <p:cNvPr id="62467" name="Rectangle 2"/>
          <p:cNvSpPr>
            <a:spLocks noGrp="1" noRot="1" noChangeAspect="1" noChangeArrowheads="1" noTextEdit="1"/>
          </p:cNvSpPr>
          <p:nvPr>
            <p:ph type="sldImg"/>
          </p:nvPr>
        </p:nvSpPr>
        <p:spPr>
          <a:xfrm>
            <a:off x="382588" y="685800"/>
            <a:ext cx="6092825" cy="3429000"/>
          </a:xfrm>
          <a:ln/>
        </p:spPr>
      </p:sp>
      <p:sp>
        <p:nvSpPr>
          <p:cNvPr id="62468" name="Rectangle 3"/>
          <p:cNvSpPr>
            <a:spLocks noGrp="1" noChangeArrowheads="1"/>
          </p:cNvSpPr>
          <p:nvPr>
            <p:ph type="body" idx="1"/>
          </p:nvPr>
        </p:nvSpPr>
        <p:spPr>
          <a:noFill/>
        </p:spPr>
        <p:txBody>
          <a:bodyPr/>
          <a:lstStyle/>
          <a:p>
            <a:pPr eaLnBrk="1" hangingPunct="1"/>
            <a:r>
              <a:rPr lang="en-GB" altLang="en-US" dirty="0">
                <a:latin typeface="Arial" pitchFamily="34" charset="0"/>
                <a:cs typeface="Arial" pitchFamily="34" charset="0"/>
              </a:rPr>
              <a:t>Following comprehensive consultation with the EY sector the revised EYFS came into force for all EY registered settings in Sept 2021. As part of this process the EYFS profile was also reviewed, piloted in a number of schools and changes made to reflect the key messages from the sector.</a:t>
            </a:r>
          </a:p>
          <a:p>
            <a:pPr eaLnBrk="1" hangingPunct="1"/>
            <a:endParaRPr lang="en-GB" altLang="en-US" dirty="0">
              <a:latin typeface="Arial" pitchFamily="34" charset="0"/>
              <a:cs typeface="Arial" pitchFamily="34" charset="0"/>
            </a:endParaRPr>
          </a:p>
          <a:p>
            <a:pPr eaLnBrk="1" hangingPunct="1"/>
            <a:r>
              <a:rPr lang="en-GB" altLang="en-US" dirty="0">
                <a:latin typeface="Arial" pitchFamily="34" charset="0"/>
                <a:cs typeface="Arial" pitchFamily="34" charset="0"/>
              </a:rPr>
              <a:t>Revised ELGs – clearer to take away the ambiguity when making assessment, specific - reflect new information about child development – self regulation, and mirror the educational programmes especially all have key elements for vocabulary development, as in the EYFS curriculum. Some ELGs have been removed (Technology)</a:t>
            </a:r>
          </a:p>
          <a:p>
            <a:pPr eaLnBrk="1" hangingPunct="1"/>
            <a:endParaRPr lang="en-GB" altLang="en-US" dirty="0">
              <a:latin typeface="Arial" pitchFamily="34" charset="0"/>
              <a:cs typeface="Arial" pitchFamily="34" charset="0"/>
            </a:endParaRPr>
          </a:p>
          <a:p>
            <a:pPr eaLnBrk="1" hangingPunct="1"/>
            <a:r>
              <a:rPr lang="en-GB" altLang="en-US" dirty="0">
                <a:latin typeface="Arial" pitchFamily="34" charset="0"/>
                <a:cs typeface="Arial" pitchFamily="34" charset="0"/>
              </a:rPr>
              <a:t>Not accountable data - reflects the changes in focus by Ofsted away from tracking of data, ensure a wide and varied curriculum is taught (not narrow focus of ELGs) and ensuring less burden on teachers to have to produce evidence. </a:t>
            </a:r>
          </a:p>
          <a:p>
            <a:pPr eaLnBrk="1" hangingPunct="1"/>
            <a:r>
              <a:rPr lang="en-GB" altLang="en-US" dirty="0">
                <a:latin typeface="Arial" pitchFamily="34" charset="0"/>
                <a:cs typeface="Arial" pitchFamily="34" charset="0"/>
              </a:rPr>
              <a:t>Schools own assessment and moderation policies should follow these expectations, especially in regards to reducing teacher workload./paperwork</a:t>
            </a:r>
          </a:p>
          <a:p>
            <a:pPr eaLnBrk="1" hangingPunct="1"/>
            <a:endParaRPr lang="en-GB" altLang="en-US" dirty="0">
              <a:latin typeface="Arial" pitchFamily="34" charset="0"/>
              <a:cs typeface="Arial" pitchFamily="34" charset="0"/>
            </a:endParaRPr>
          </a:p>
          <a:p>
            <a:pPr eaLnBrk="1" hangingPunct="1"/>
            <a:r>
              <a:rPr lang="en-GB" altLang="en-US" dirty="0">
                <a:latin typeface="Arial" pitchFamily="34" charset="0"/>
                <a:cs typeface="Arial" pitchFamily="34" charset="0"/>
              </a:rPr>
              <a:t>No exceeding criteria, this is partly to support teachers with less burden when making EYFSP assessment judgements, however some children will still be working beyond the ELGs and they should be supported through effective teaching and provision and also this information shared with </a:t>
            </a:r>
            <a:r>
              <a:rPr lang="en-GB" altLang="en-US" dirty="0" err="1">
                <a:latin typeface="Arial" pitchFamily="34" charset="0"/>
                <a:cs typeface="Arial" pitchFamily="34" charset="0"/>
              </a:rPr>
              <a:t>Yr</a:t>
            </a:r>
            <a:r>
              <a:rPr lang="en-GB" altLang="en-US" dirty="0">
                <a:latin typeface="Arial" pitchFamily="34" charset="0"/>
                <a:cs typeface="Arial" pitchFamily="34" charset="0"/>
              </a:rPr>
              <a:t> 1 teachers.</a:t>
            </a:r>
          </a:p>
          <a:p>
            <a:pPr eaLnBrk="1" hangingPunct="1"/>
            <a:endParaRPr lang="en-GB" altLang="en-US" dirty="0">
              <a:latin typeface="Arial" pitchFamily="34" charset="0"/>
              <a:cs typeface="Arial" pitchFamily="34" charset="0"/>
            </a:endParaRPr>
          </a:p>
          <a:p>
            <a:pPr eaLnBrk="1" hangingPunct="1"/>
            <a:endParaRPr lang="en-GB" altLang="en-US" dirty="0">
              <a:latin typeface="Arial" pitchFamily="34" charset="0"/>
              <a:cs typeface="Arial" pitchFamily="34" charset="0"/>
            </a:endParaRPr>
          </a:p>
          <a:p>
            <a:pPr eaLnBrk="1" hangingPunct="1"/>
            <a:endParaRPr lang="en-GB" altLang="en-US" dirty="0">
              <a:latin typeface="Arial" pitchFamily="34" charset="0"/>
              <a:cs typeface="Arial" pitchFamily="34" charset="0"/>
            </a:endParaRPr>
          </a:p>
        </p:txBody>
      </p:sp>
    </p:spTree>
    <p:extLst>
      <p:ext uri="{BB962C8B-B14F-4D97-AF65-F5344CB8AC3E}">
        <p14:creationId xmlns:p14="http://schemas.microsoft.com/office/powerpoint/2010/main" val="2943867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000">
                <a:solidFill>
                  <a:schemeClr val="tx1"/>
                </a:solidFill>
                <a:latin typeface="Arial" pitchFamily="34" charset="0"/>
              </a:defRPr>
            </a:lvl1pPr>
            <a:lvl2pPr marL="691472" indent="-265300" eaLnBrk="0" hangingPunct="0">
              <a:spcBef>
                <a:spcPct val="30000"/>
              </a:spcBef>
              <a:defRPr sz="1000">
                <a:solidFill>
                  <a:schemeClr val="tx1"/>
                </a:solidFill>
                <a:latin typeface="Arial" pitchFamily="34" charset="0"/>
              </a:defRPr>
            </a:lvl2pPr>
            <a:lvl3pPr marL="1064021" indent="-211675" eaLnBrk="0" hangingPunct="0">
              <a:spcBef>
                <a:spcPct val="30000"/>
              </a:spcBef>
              <a:defRPr sz="1000">
                <a:solidFill>
                  <a:schemeClr val="tx1"/>
                </a:solidFill>
                <a:latin typeface="Arial" pitchFamily="34" charset="0"/>
              </a:defRPr>
            </a:lvl3pPr>
            <a:lvl4pPr marL="1490194" indent="-211675" eaLnBrk="0" hangingPunct="0">
              <a:spcBef>
                <a:spcPct val="30000"/>
              </a:spcBef>
              <a:defRPr sz="1000">
                <a:solidFill>
                  <a:schemeClr val="tx1"/>
                </a:solidFill>
                <a:latin typeface="Arial" pitchFamily="34" charset="0"/>
              </a:defRPr>
            </a:lvl4pPr>
            <a:lvl5pPr marL="1914956" indent="-211675" eaLnBrk="0" hangingPunct="0">
              <a:spcBef>
                <a:spcPct val="30000"/>
              </a:spcBef>
              <a:defRPr sz="1000">
                <a:solidFill>
                  <a:schemeClr val="tx1"/>
                </a:solidFill>
                <a:latin typeface="Arial" pitchFamily="34" charset="0"/>
              </a:defRPr>
            </a:lvl5pPr>
            <a:lvl6pPr marL="2321372" indent="-211675" eaLnBrk="0" fontAlgn="base" hangingPunct="0">
              <a:spcBef>
                <a:spcPct val="30000"/>
              </a:spcBef>
              <a:spcAft>
                <a:spcPct val="0"/>
              </a:spcAft>
              <a:defRPr sz="1000">
                <a:solidFill>
                  <a:schemeClr val="tx1"/>
                </a:solidFill>
                <a:latin typeface="Arial" pitchFamily="34" charset="0"/>
              </a:defRPr>
            </a:lvl6pPr>
            <a:lvl7pPr marL="2727789" indent="-211675" eaLnBrk="0" fontAlgn="base" hangingPunct="0">
              <a:spcBef>
                <a:spcPct val="30000"/>
              </a:spcBef>
              <a:spcAft>
                <a:spcPct val="0"/>
              </a:spcAft>
              <a:defRPr sz="1000">
                <a:solidFill>
                  <a:schemeClr val="tx1"/>
                </a:solidFill>
                <a:latin typeface="Arial" pitchFamily="34" charset="0"/>
              </a:defRPr>
            </a:lvl7pPr>
            <a:lvl8pPr marL="3134205" indent="-211675" eaLnBrk="0" fontAlgn="base" hangingPunct="0">
              <a:spcBef>
                <a:spcPct val="30000"/>
              </a:spcBef>
              <a:spcAft>
                <a:spcPct val="0"/>
              </a:spcAft>
              <a:defRPr sz="1000">
                <a:solidFill>
                  <a:schemeClr val="tx1"/>
                </a:solidFill>
                <a:latin typeface="Arial" pitchFamily="34" charset="0"/>
              </a:defRPr>
            </a:lvl8pPr>
            <a:lvl9pPr marL="3540621" indent="-211675" eaLnBrk="0" fontAlgn="base" hangingPunct="0">
              <a:spcBef>
                <a:spcPct val="30000"/>
              </a:spcBef>
              <a:spcAft>
                <a:spcPct val="0"/>
              </a:spcAft>
              <a:defRPr sz="1000">
                <a:solidFill>
                  <a:schemeClr val="tx1"/>
                </a:solidFill>
                <a:latin typeface="Arial" pitchFamily="34" charset="0"/>
              </a:defRPr>
            </a:lvl9pPr>
          </a:lstStyle>
          <a:p>
            <a:pPr eaLnBrk="1" hangingPunct="1">
              <a:spcBef>
                <a:spcPct val="0"/>
              </a:spcBef>
            </a:pPr>
            <a:fld id="{81CAFCCE-062F-4FB2-B19E-F13D4B206FB2}" type="slidenum">
              <a:rPr lang="en-GB" altLang="en-US" sz="1200">
                <a:solidFill>
                  <a:prstClr val="black"/>
                </a:solidFill>
              </a:rPr>
              <a:pPr eaLnBrk="1" hangingPunct="1">
                <a:spcBef>
                  <a:spcPct val="0"/>
                </a:spcBef>
              </a:pPr>
              <a:t>5</a:t>
            </a:fld>
            <a:endParaRPr lang="en-GB" altLang="en-US" sz="1200" dirty="0">
              <a:solidFill>
                <a:prstClr val="black"/>
              </a:solidFill>
            </a:endParaRPr>
          </a:p>
        </p:txBody>
      </p:sp>
      <p:sp>
        <p:nvSpPr>
          <p:cNvPr id="62467" name="Rectangle 2"/>
          <p:cNvSpPr>
            <a:spLocks noGrp="1" noRot="1" noChangeAspect="1" noChangeArrowheads="1" noTextEdit="1"/>
          </p:cNvSpPr>
          <p:nvPr>
            <p:ph type="sldImg"/>
          </p:nvPr>
        </p:nvSpPr>
        <p:spPr>
          <a:xfrm>
            <a:off x="382588" y="685800"/>
            <a:ext cx="6092825" cy="3429000"/>
          </a:xfrm>
          <a:ln/>
        </p:spPr>
      </p:sp>
      <p:sp>
        <p:nvSpPr>
          <p:cNvPr id="62468"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EYFSP is subject to legal enforcement by the Childcare Act 2006 Section 40(2) and the statutory EYFS 2021, as outlined in the EYFSP handbook 2022 1.3. This is why EYFS statutory framework MUST be used alongside the EYFSP handbook to ensure that all requirements are met.</a:t>
            </a:r>
          </a:p>
          <a:p>
            <a:pPr eaLnBrk="1" hangingPunct="1"/>
            <a:endParaRPr lang="en-GB" altLang="en-US"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itchFamily="34" charset="0"/>
                <a:cs typeface="Arial" pitchFamily="34" charset="0"/>
              </a:rPr>
              <a:t>EYFS Stat framework Section 2 – Assessment (p18-20) clearly sets out what is expected, including information about the ongoing, formative assessment being an integral process of learning and development, ensuring that what  teachers know about children supports the curriculum planning, provision and teaching. </a:t>
            </a:r>
            <a:r>
              <a:rPr lang="en-GB" sz="1200" dirty="0"/>
              <a:t>Day-to-day informal checking of what children have learnt will inform teaching and learning on an ongoing basis throughout the final year of the EYFS. This will include identifying areas where children may be at risk of falling behind, so that practitioners can provide rapid, effective support.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itchFamily="34" charset="0"/>
                <a:cs typeface="Arial" pitchFamily="34" charset="0"/>
              </a:rPr>
              <a:t>Assessment should not need prolonged breaks from interactions with children or require excessive paperwork. These last two points have been carried through into the EYFSP processes, following lengthy consultation with the EY sector and these are reflected in the EYFSP handbook and profile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EYFSP is an assessment of the child’s outcomes in relation to the 17 Early Learning Goal (ELG) descriptors. Practitioners must use their professional judgement to make these assessments, based on their knowledge and understanding of what the child knows, understands, and can do. Under the revised EYFS There is no expectation or requirement for practitioners to collect or use documented or photographic evidence in order to make judgements for assessment. Practitioners may however choose to refer to any documented observations, assessments or notes made in the course of their teaching across the year to inform their professional judgement. EYFSP is not intended to be used as an accountability measure for schools or teachers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itchFamily="34" charset="0"/>
              <a:cs typeface="Arial" pitchFamily="34" charset="0"/>
            </a:endParaRPr>
          </a:p>
          <a:p>
            <a:pPr eaLnBrk="1" hangingPunct="1"/>
            <a:endParaRPr lang="en-GB" altLang="en-US" dirty="0">
              <a:latin typeface="Arial" pitchFamily="34" charset="0"/>
              <a:cs typeface="Arial" pitchFamily="34" charset="0"/>
            </a:endParaRPr>
          </a:p>
        </p:txBody>
      </p:sp>
    </p:spTree>
    <p:extLst>
      <p:ext uri="{BB962C8B-B14F-4D97-AF65-F5344CB8AC3E}">
        <p14:creationId xmlns:p14="http://schemas.microsoft.com/office/powerpoint/2010/main" val="605851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000">
                <a:solidFill>
                  <a:schemeClr val="tx1"/>
                </a:solidFill>
                <a:latin typeface="Arial" pitchFamily="34" charset="0"/>
              </a:defRPr>
            </a:lvl1pPr>
            <a:lvl2pPr marL="691472" indent="-265300" eaLnBrk="0" hangingPunct="0">
              <a:spcBef>
                <a:spcPct val="30000"/>
              </a:spcBef>
              <a:defRPr sz="1000">
                <a:solidFill>
                  <a:schemeClr val="tx1"/>
                </a:solidFill>
                <a:latin typeface="Arial" pitchFamily="34" charset="0"/>
              </a:defRPr>
            </a:lvl2pPr>
            <a:lvl3pPr marL="1064021" indent="-211675" eaLnBrk="0" hangingPunct="0">
              <a:spcBef>
                <a:spcPct val="30000"/>
              </a:spcBef>
              <a:defRPr sz="1000">
                <a:solidFill>
                  <a:schemeClr val="tx1"/>
                </a:solidFill>
                <a:latin typeface="Arial" pitchFamily="34" charset="0"/>
              </a:defRPr>
            </a:lvl3pPr>
            <a:lvl4pPr marL="1490194" indent="-211675" eaLnBrk="0" hangingPunct="0">
              <a:spcBef>
                <a:spcPct val="30000"/>
              </a:spcBef>
              <a:defRPr sz="1000">
                <a:solidFill>
                  <a:schemeClr val="tx1"/>
                </a:solidFill>
                <a:latin typeface="Arial" pitchFamily="34" charset="0"/>
              </a:defRPr>
            </a:lvl4pPr>
            <a:lvl5pPr marL="1914956" indent="-211675" eaLnBrk="0" hangingPunct="0">
              <a:spcBef>
                <a:spcPct val="30000"/>
              </a:spcBef>
              <a:defRPr sz="1000">
                <a:solidFill>
                  <a:schemeClr val="tx1"/>
                </a:solidFill>
                <a:latin typeface="Arial" pitchFamily="34" charset="0"/>
              </a:defRPr>
            </a:lvl5pPr>
            <a:lvl6pPr marL="2321372" indent="-211675" eaLnBrk="0" fontAlgn="base" hangingPunct="0">
              <a:spcBef>
                <a:spcPct val="30000"/>
              </a:spcBef>
              <a:spcAft>
                <a:spcPct val="0"/>
              </a:spcAft>
              <a:defRPr sz="1000">
                <a:solidFill>
                  <a:schemeClr val="tx1"/>
                </a:solidFill>
                <a:latin typeface="Arial" pitchFamily="34" charset="0"/>
              </a:defRPr>
            </a:lvl6pPr>
            <a:lvl7pPr marL="2727789" indent="-211675" eaLnBrk="0" fontAlgn="base" hangingPunct="0">
              <a:spcBef>
                <a:spcPct val="30000"/>
              </a:spcBef>
              <a:spcAft>
                <a:spcPct val="0"/>
              </a:spcAft>
              <a:defRPr sz="1000">
                <a:solidFill>
                  <a:schemeClr val="tx1"/>
                </a:solidFill>
                <a:latin typeface="Arial" pitchFamily="34" charset="0"/>
              </a:defRPr>
            </a:lvl7pPr>
            <a:lvl8pPr marL="3134205" indent="-211675" eaLnBrk="0" fontAlgn="base" hangingPunct="0">
              <a:spcBef>
                <a:spcPct val="30000"/>
              </a:spcBef>
              <a:spcAft>
                <a:spcPct val="0"/>
              </a:spcAft>
              <a:defRPr sz="1000">
                <a:solidFill>
                  <a:schemeClr val="tx1"/>
                </a:solidFill>
                <a:latin typeface="Arial" pitchFamily="34" charset="0"/>
              </a:defRPr>
            </a:lvl8pPr>
            <a:lvl9pPr marL="3540621" indent="-211675" eaLnBrk="0" fontAlgn="base" hangingPunct="0">
              <a:spcBef>
                <a:spcPct val="30000"/>
              </a:spcBef>
              <a:spcAft>
                <a:spcPct val="0"/>
              </a:spcAft>
              <a:defRPr sz="1000">
                <a:solidFill>
                  <a:schemeClr val="tx1"/>
                </a:solidFill>
                <a:latin typeface="Arial" pitchFamily="34" charset="0"/>
              </a:defRPr>
            </a:lvl9pPr>
          </a:lstStyle>
          <a:p>
            <a:pPr eaLnBrk="1" hangingPunct="1">
              <a:spcBef>
                <a:spcPct val="0"/>
              </a:spcBef>
            </a:pPr>
            <a:fld id="{81CAFCCE-062F-4FB2-B19E-F13D4B206FB2}" type="slidenum">
              <a:rPr lang="en-GB" altLang="en-US" sz="1200">
                <a:solidFill>
                  <a:prstClr val="black"/>
                </a:solidFill>
              </a:rPr>
              <a:pPr eaLnBrk="1" hangingPunct="1">
                <a:spcBef>
                  <a:spcPct val="0"/>
                </a:spcBef>
              </a:pPr>
              <a:t>6</a:t>
            </a:fld>
            <a:endParaRPr lang="en-GB" altLang="en-US" sz="1200" dirty="0">
              <a:solidFill>
                <a:prstClr val="black"/>
              </a:solidFill>
            </a:endParaRPr>
          </a:p>
        </p:txBody>
      </p:sp>
      <p:sp>
        <p:nvSpPr>
          <p:cNvPr id="62467" name="Rectangle 2"/>
          <p:cNvSpPr>
            <a:spLocks noGrp="1" noRot="1" noChangeAspect="1" noChangeArrowheads="1" noTextEdit="1"/>
          </p:cNvSpPr>
          <p:nvPr>
            <p:ph type="sldImg"/>
          </p:nvPr>
        </p:nvSpPr>
        <p:spPr>
          <a:xfrm>
            <a:off x="382588" y="685800"/>
            <a:ext cx="6092825" cy="3429000"/>
          </a:xfrm>
          <a:ln/>
        </p:spPr>
      </p:sp>
      <p:sp>
        <p:nvSpPr>
          <p:cNvPr id="62468"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Principles of EYFS profile assessments have always been integral part of ensuring reliable and accurate assessment at the end of the EYFS. Streamlined to key points, some very familiar and other reflect the changes made in the new EYFSP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Practitioners using knowledge of children is key and assessment is based primarily on the practitioner’s professional knowledge of what the child knows, remembers and can do day to day. It is a means of checking whether a child has learnt what has been taught (for example letter/sound correspondence) or can take place during routine interactions with children and does not need to be planned or documented. The practitioner may simply reflect on the knowledge, skills and understanding that the child demonstrates in the course of everyday learning to plan what to teach next. Where something has been well taught a child’s learning is embedded and secured. The child is likely to demonstrate what they know and can do consistently in a range of situations. Should not involve excessive time away from the children or collection of evidence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Summative: assessment is based on a holistic view of what the child can demonstrate against each ELG at the end of the reception year. This will be based on the ongoing formative assessments that you have made throughout the year, taking this information about what you know about each child, their achievements, interests and how they demonstrate to you what they know, understand and can do. This will have also supported you in identifying what the gaps were and where they needed further teaching and opportunities to learn.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Informed by a range of perspectives: assessment is predominantly based on the teacher’s professional judgement but should also take account of contributions from a range of perspectives, including the child, their parents and other relevant adults.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Inclusive: practitioners need to be alert to the general diversity of children’s interests, needs and backgrounds, in order to accurately assess their development and outcomes against the ELGs. This includes children with a special educational need or disability (SEND), who may demonstrate their attainment in different ways. Children whose home language is not English should have opportunities to engage in activities in the security of their home language. Children from different cultural backgrounds will demonstrate their attainment not only through what they have been taught but also when activities such as role play, cookery, celebrations, visits or events are linked to their cultural experience.</a:t>
            </a:r>
          </a:p>
          <a:p>
            <a:pPr eaLnBrk="1" hangingPunct="1"/>
            <a:endParaRPr lang="en-GB" altLang="en-US" dirty="0">
              <a:latin typeface="Arial" pitchFamily="34" charset="0"/>
              <a:cs typeface="Arial" pitchFamily="34" charset="0"/>
            </a:endParaRPr>
          </a:p>
          <a:p>
            <a:pPr eaLnBrk="1" hangingPunct="1"/>
            <a:r>
              <a:rPr lang="en-GB" dirty="0"/>
              <a:t>Underpinned by a broad curriculum and effective pedagogy: teaching should enable each child to demonstrate their learning and development fully. Effective assessment takes place when children are taught well and can talk about what they know, demonstrating their learning and development in a range of contexts. The ELGs represent a narrow measure of what is assessed at the end of reception year and should not restrict the breadth of what is taught in the final year of the EYFS. It is for schools to determine their pedagogical approach and curriculum (having regard for the ‘Educational Programmes’ set out in the EYFS framework) to support children’s learning and development</a:t>
            </a:r>
            <a:endParaRPr lang="en-GB" altLang="en-US" dirty="0">
              <a:latin typeface="Arial" pitchFamily="34" charset="0"/>
              <a:cs typeface="Arial" pitchFamily="34" charset="0"/>
            </a:endParaRPr>
          </a:p>
        </p:txBody>
      </p:sp>
    </p:spTree>
    <p:extLst>
      <p:ext uri="{BB962C8B-B14F-4D97-AF65-F5344CB8AC3E}">
        <p14:creationId xmlns:p14="http://schemas.microsoft.com/office/powerpoint/2010/main" val="825675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000">
                <a:solidFill>
                  <a:schemeClr val="tx1"/>
                </a:solidFill>
                <a:latin typeface="Arial" pitchFamily="34" charset="0"/>
              </a:defRPr>
            </a:lvl1pPr>
            <a:lvl2pPr marL="691472" indent="-265300" eaLnBrk="0" hangingPunct="0">
              <a:spcBef>
                <a:spcPct val="30000"/>
              </a:spcBef>
              <a:defRPr sz="1000">
                <a:solidFill>
                  <a:schemeClr val="tx1"/>
                </a:solidFill>
                <a:latin typeface="Arial" pitchFamily="34" charset="0"/>
              </a:defRPr>
            </a:lvl2pPr>
            <a:lvl3pPr marL="1064021" indent="-211675" eaLnBrk="0" hangingPunct="0">
              <a:spcBef>
                <a:spcPct val="30000"/>
              </a:spcBef>
              <a:defRPr sz="1000">
                <a:solidFill>
                  <a:schemeClr val="tx1"/>
                </a:solidFill>
                <a:latin typeface="Arial" pitchFamily="34" charset="0"/>
              </a:defRPr>
            </a:lvl3pPr>
            <a:lvl4pPr marL="1490194" indent="-211675" eaLnBrk="0" hangingPunct="0">
              <a:spcBef>
                <a:spcPct val="30000"/>
              </a:spcBef>
              <a:defRPr sz="1000">
                <a:solidFill>
                  <a:schemeClr val="tx1"/>
                </a:solidFill>
                <a:latin typeface="Arial" pitchFamily="34" charset="0"/>
              </a:defRPr>
            </a:lvl4pPr>
            <a:lvl5pPr marL="1914956" indent="-211675" eaLnBrk="0" hangingPunct="0">
              <a:spcBef>
                <a:spcPct val="30000"/>
              </a:spcBef>
              <a:defRPr sz="1000">
                <a:solidFill>
                  <a:schemeClr val="tx1"/>
                </a:solidFill>
                <a:latin typeface="Arial" pitchFamily="34" charset="0"/>
              </a:defRPr>
            </a:lvl5pPr>
            <a:lvl6pPr marL="2321372" indent="-211675" eaLnBrk="0" fontAlgn="base" hangingPunct="0">
              <a:spcBef>
                <a:spcPct val="30000"/>
              </a:spcBef>
              <a:spcAft>
                <a:spcPct val="0"/>
              </a:spcAft>
              <a:defRPr sz="1000">
                <a:solidFill>
                  <a:schemeClr val="tx1"/>
                </a:solidFill>
                <a:latin typeface="Arial" pitchFamily="34" charset="0"/>
              </a:defRPr>
            </a:lvl6pPr>
            <a:lvl7pPr marL="2727789" indent="-211675" eaLnBrk="0" fontAlgn="base" hangingPunct="0">
              <a:spcBef>
                <a:spcPct val="30000"/>
              </a:spcBef>
              <a:spcAft>
                <a:spcPct val="0"/>
              </a:spcAft>
              <a:defRPr sz="1000">
                <a:solidFill>
                  <a:schemeClr val="tx1"/>
                </a:solidFill>
                <a:latin typeface="Arial" pitchFamily="34" charset="0"/>
              </a:defRPr>
            </a:lvl7pPr>
            <a:lvl8pPr marL="3134205" indent="-211675" eaLnBrk="0" fontAlgn="base" hangingPunct="0">
              <a:spcBef>
                <a:spcPct val="30000"/>
              </a:spcBef>
              <a:spcAft>
                <a:spcPct val="0"/>
              </a:spcAft>
              <a:defRPr sz="1000">
                <a:solidFill>
                  <a:schemeClr val="tx1"/>
                </a:solidFill>
                <a:latin typeface="Arial" pitchFamily="34" charset="0"/>
              </a:defRPr>
            </a:lvl8pPr>
            <a:lvl9pPr marL="3540621" indent="-211675" eaLnBrk="0" fontAlgn="base" hangingPunct="0">
              <a:spcBef>
                <a:spcPct val="30000"/>
              </a:spcBef>
              <a:spcAft>
                <a:spcPct val="0"/>
              </a:spcAft>
              <a:defRPr sz="1000">
                <a:solidFill>
                  <a:schemeClr val="tx1"/>
                </a:solidFill>
                <a:latin typeface="Arial" pitchFamily="34" charset="0"/>
              </a:defRPr>
            </a:lvl9pPr>
          </a:lstStyle>
          <a:p>
            <a:pPr eaLnBrk="1" hangingPunct="1">
              <a:spcBef>
                <a:spcPct val="0"/>
              </a:spcBef>
            </a:pPr>
            <a:fld id="{81CAFCCE-062F-4FB2-B19E-F13D4B206FB2}" type="slidenum">
              <a:rPr lang="en-GB" altLang="en-US" sz="1200">
                <a:solidFill>
                  <a:prstClr val="black"/>
                </a:solidFill>
              </a:rPr>
              <a:pPr eaLnBrk="1" hangingPunct="1">
                <a:spcBef>
                  <a:spcPct val="0"/>
                </a:spcBef>
              </a:pPr>
              <a:t>7</a:t>
            </a:fld>
            <a:endParaRPr lang="en-GB" altLang="en-US" sz="1200" dirty="0">
              <a:solidFill>
                <a:prstClr val="black"/>
              </a:solidFill>
            </a:endParaRPr>
          </a:p>
        </p:txBody>
      </p:sp>
      <p:sp>
        <p:nvSpPr>
          <p:cNvPr id="62467" name="Rectangle 2"/>
          <p:cNvSpPr>
            <a:spLocks noGrp="1" noRot="1" noChangeAspect="1" noChangeArrowheads="1" noTextEdit="1"/>
          </p:cNvSpPr>
          <p:nvPr>
            <p:ph type="sldImg"/>
          </p:nvPr>
        </p:nvSpPr>
        <p:spPr>
          <a:xfrm>
            <a:off x="382588" y="685800"/>
            <a:ext cx="6092825" cy="3429000"/>
          </a:xfrm>
          <a:ln/>
        </p:spPr>
      </p:sp>
      <p:sp>
        <p:nvSpPr>
          <p:cNvPr id="62468" name="Rectangle 3"/>
          <p:cNvSpPr>
            <a:spLocks noGrp="1" noChangeArrowheads="1"/>
          </p:cNvSpPr>
          <p:nvPr>
            <p:ph type="body" idx="1"/>
          </p:nvPr>
        </p:nvSpPr>
        <p:spPr>
          <a:noFill/>
        </p:spPr>
        <p:txBody>
          <a:bodyPr/>
          <a:lstStyle/>
          <a:p>
            <a:pPr eaLnBrk="1" hangingPunct="1"/>
            <a:r>
              <a:rPr lang="en-GB" altLang="en-US" dirty="0">
                <a:latin typeface="Arial" pitchFamily="34" charset="0"/>
                <a:cs typeface="Arial" pitchFamily="34" charset="0"/>
              </a:rPr>
              <a:t>Assessing children 3.3 and ELGs 3.4 page 10-14 17 ELGs.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Each ELG descriptor is written in bullet point form, but this is for presentational purposes only to aid clarity; teachers should not ‘tick off’ these bullet points one by one but should use their professional judgement to determine whether each ELG in its totality best fits the child’s learning and development.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ELGs are based on typical child development at the age of 5, so most children are likely to meet the ‘expected’ level of development</a:t>
            </a:r>
          </a:p>
          <a:p>
            <a:pPr algn="l"/>
            <a:endParaRPr lang="en-GB" b="0" i="0" dirty="0">
              <a:solidFill>
                <a:srgbClr val="333333"/>
              </a:solidFill>
              <a:effectLst/>
              <a:latin typeface="Montserrat" panose="00000500000000000000" pitchFamily="2" charset="0"/>
            </a:endParaRPr>
          </a:p>
          <a:p>
            <a:pPr algn="l"/>
            <a:r>
              <a:rPr lang="en-GB" b="0" i="0" dirty="0">
                <a:solidFill>
                  <a:srgbClr val="333333"/>
                </a:solidFill>
                <a:effectLst/>
                <a:latin typeface="Montserrat" panose="00000500000000000000" pitchFamily="2" charset="0"/>
              </a:rPr>
              <a:t>Summary of changes to the ELGs:</a:t>
            </a:r>
          </a:p>
          <a:p>
            <a:pPr algn="l">
              <a:buFont typeface="Arial" panose="020B0604020202020204" pitchFamily="34" charset="0"/>
              <a:buChar char="•"/>
            </a:pPr>
            <a:r>
              <a:rPr lang="en-GB" b="1" i="0" dirty="0">
                <a:solidFill>
                  <a:srgbClr val="333333"/>
                </a:solidFill>
                <a:effectLst/>
                <a:latin typeface="Montserrat" panose="00000500000000000000" pitchFamily="2" charset="0"/>
              </a:rPr>
              <a:t>Communication and Language</a:t>
            </a:r>
            <a:r>
              <a:rPr lang="en-GB" b="0" i="0" dirty="0">
                <a:solidFill>
                  <a:srgbClr val="333333"/>
                </a:solidFill>
                <a:effectLst/>
                <a:latin typeface="Montserrat" panose="00000500000000000000" pitchFamily="2" charset="0"/>
              </a:rPr>
              <a:t> – provides more focus on vocabulary.</a:t>
            </a:r>
          </a:p>
          <a:p>
            <a:pPr algn="l">
              <a:buFont typeface="Arial" panose="020B0604020202020204" pitchFamily="34" charset="0"/>
              <a:buChar char="•"/>
            </a:pPr>
            <a:r>
              <a:rPr lang="en-GB" b="1" i="0" dirty="0">
                <a:solidFill>
                  <a:srgbClr val="333333"/>
                </a:solidFill>
                <a:effectLst/>
                <a:latin typeface="Montserrat" panose="00000500000000000000" pitchFamily="2" charset="0"/>
              </a:rPr>
              <a:t>Personal, Social and Emotional Development</a:t>
            </a:r>
            <a:r>
              <a:rPr lang="en-GB" b="0" i="0" dirty="0">
                <a:solidFill>
                  <a:srgbClr val="333333"/>
                </a:solidFill>
                <a:effectLst/>
                <a:latin typeface="Montserrat" panose="00000500000000000000" pitchFamily="2" charset="0"/>
              </a:rPr>
              <a:t> – includes self-regulation and self-care has been moved here.</a:t>
            </a:r>
          </a:p>
          <a:p>
            <a:pPr algn="l">
              <a:buFont typeface="Arial" panose="020B0604020202020204" pitchFamily="34" charset="0"/>
              <a:buChar char="•"/>
            </a:pPr>
            <a:r>
              <a:rPr lang="en-GB" b="1" i="0" dirty="0">
                <a:solidFill>
                  <a:srgbClr val="333333"/>
                </a:solidFill>
                <a:effectLst/>
                <a:latin typeface="Montserrat" panose="00000500000000000000" pitchFamily="2" charset="0"/>
              </a:rPr>
              <a:t>Physical Development</a:t>
            </a:r>
            <a:r>
              <a:rPr lang="en-GB" b="0" i="0" dirty="0">
                <a:solidFill>
                  <a:srgbClr val="333333"/>
                </a:solidFill>
                <a:effectLst/>
                <a:latin typeface="Montserrat" panose="00000500000000000000" pitchFamily="2" charset="0"/>
              </a:rPr>
              <a:t> – separation of fine motor and gross motor skills.</a:t>
            </a:r>
          </a:p>
          <a:p>
            <a:pPr algn="l">
              <a:buFont typeface="Arial" panose="020B0604020202020204" pitchFamily="34" charset="0"/>
              <a:buChar char="•"/>
            </a:pPr>
            <a:r>
              <a:rPr lang="en-GB" b="1" i="0" dirty="0">
                <a:solidFill>
                  <a:srgbClr val="333333"/>
                </a:solidFill>
                <a:effectLst/>
                <a:latin typeface="Montserrat" panose="00000500000000000000" pitchFamily="2" charset="0"/>
              </a:rPr>
              <a:t>Literacy</a:t>
            </a:r>
            <a:r>
              <a:rPr lang="en-GB" b="0" i="0" dirty="0">
                <a:solidFill>
                  <a:srgbClr val="333333"/>
                </a:solidFill>
                <a:effectLst/>
                <a:latin typeface="Montserrat" panose="00000500000000000000" pitchFamily="2" charset="0"/>
              </a:rPr>
              <a:t> – comprehension is now included here.</a:t>
            </a:r>
          </a:p>
          <a:p>
            <a:pPr algn="l">
              <a:buFont typeface="Arial" panose="020B0604020202020204" pitchFamily="34" charset="0"/>
              <a:buChar char="•"/>
            </a:pPr>
            <a:r>
              <a:rPr lang="en-GB" b="1" i="0" dirty="0">
                <a:solidFill>
                  <a:srgbClr val="333333"/>
                </a:solidFill>
                <a:effectLst/>
                <a:latin typeface="Montserrat" panose="00000500000000000000" pitchFamily="2" charset="0"/>
              </a:rPr>
              <a:t>Mathematics</a:t>
            </a:r>
            <a:r>
              <a:rPr lang="en-GB" b="0" i="0" dirty="0">
                <a:solidFill>
                  <a:srgbClr val="333333"/>
                </a:solidFill>
                <a:effectLst/>
                <a:latin typeface="Montserrat" panose="00000500000000000000" pitchFamily="2" charset="0"/>
              </a:rPr>
              <a:t> – greater focus on a deep understanding of numbers to 10 and a new ELG on number patterns. Shape, space and measure are not assessed but are still in the statutory Educational Programmes in the EYFS.</a:t>
            </a:r>
          </a:p>
          <a:p>
            <a:pPr algn="l">
              <a:buFont typeface="Arial" panose="020B0604020202020204" pitchFamily="34" charset="0"/>
              <a:buChar char="•"/>
            </a:pPr>
            <a:r>
              <a:rPr lang="en-GB" b="1" i="0" dirty="0">
                <a:solidFill>
                  <a:srgbClr val="333333"/>
                </a:solidFill>
                <a:effectLst/>
                <a:latin typeface="Montserrat" panose="00000500000000000000" pitchFamily="2" charset="0"/>
              </a:rPr>
              <a:t>Understanding the World</a:t>
            </a:r>
            <a:r>
              <a:rPr lang="en-GB" b="0" i="0" dirty="0">
                <a:solidFill>
                  <a:srgbClr val="333333"/>
                </a:solidFill>
                <a:effectLst/>
                <a:latin typeface="Montserrat" panose="00000500000000000000" pitchFamily="2" charset="0"/>
              </a:rPr>
              <a:t> – includes more information about the different areas of learning: science, geography and history. A greater emphasis on vocabulary.</a:t>
            </a:r>
          </a:p>
          <a:p>
            <a:pPr algn="l">
              <a:buFont typeface="Arial" panose="020B0604020202020204" pitchFamily="34" charset="0"/>
              <a:buChar char="•"/>
            </a:pPr>
            <a:r>
              <a:rPr lang="en-GB" b="1" i="0" dirty="0">
                <a:solidFill>
                  <a:srgbClr val="333333"/>
                </a:solidFill>
                <a:effectLst/>
                <a:latin typeface="Montserrat" panose="00000500000000000000" pitchFamily="2" charset="0"/>
              </a:rPr>
              <a:t>Expressive Arts and Design</a:t>
            </a:r>
            <a:r>
              <a:rPr lang="en-GB" b="0" i="0" dirty="0">
                <a:solidFill>
                  <a:srgbClr val="333333"/>
                </a:solidFill>
                <a:effectLst/>
                <a:latin typeface="Montserrat" panose="00000500000000000000" pitchFamily="2" charset="0"/>
              </a:rPr>
              <a:t> – more clarity here and a focus on developing language throughout.</a:t>
            </a:r>
          </a:p>
          <a:p>
            <a:pPr eaLnBrk="1" hangingPunct="1"/>
            <a:endParaRPr lang="en-GB" altLang="en-US" dirty="0">
              <a:latin typeface="Arial" pitchFamily="34" charset="0"/>
              <a:cs typeface="Arial" pitchFamily="34" charset="0"/>
            </a:endParaRPr>
          </a:p>
        </p:txBody>
      </p:sp>
    </p:spTree>
    <p:extLst>
      <p:ext uri="{BB962C8B-B14F-4D97-AF65-F5344CB8AC3E}">
        <p14:creationId xmlns:p14="http://schemas.microsoft.com/office/powerpoint/2010/main" val="621361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000">
                <a:solidFill>
                  <a:schemeClr val="tx1"/>
                </a:solidFill>
                <a:latin typeface="Arial" pitchFamily="34" charset="0"/>
              </a:defRPr>
            </a:lvl1pPr>
            <a:lvl2pPr marL="691472" indent="-265300" eaLnBrk="0" hangingPunct="0">
              <a:spcBef>
                <a:spcPct val="30000"/>
              </a:spcBef>
              <a:defRPr sz="1000">
                <a:solidFill>
                  <a:schemeClr val="tx1"/>
                </a:solidFill>
                <a:latin typeface="Arial" pitchFamily="34" charset="0"/>
              </a:defRPr>
            </a:lvl2pPr>
            <a:lvl3pPr marL="1064021" indent="-211675" eaLnBrk="0" hangingPunct="0">
              <a:spcBef>
                <a:spcPct val="30000"/>
              </a:spcBef>
              <a:defRPr sz="1000">
                <a:solidFill>
                  <a:schemeClr val="tx1"/>
                </a:solidFill>
                <a:latin typeface="Arial" pitchFamily="34" charset="0"/>
              </a:defRPr>
            </a:lvl3pPr>
            <a:lvl4pPr marL="1490194" indent="-211675" eaLnBrk="0" hangingPunct="0">
              <a:spcBef>
                <a:spcPct val="30000"/>
              </a:spcBef>
              <a:defRPr sz="1000">
                <a:solidFill>
                  <a:schemeClr val="tx1"/>
                </a:solidFill>
                <a:latin typeface="Arial" pitchFamily="34" charset="0"/>
              </a:defRPr>
            </a:lvl4pPr>
            <a:lvl5pPr marL="1914956" indent="-211675" eaLnBrk="0" hangingPunct="0">
              <a:spcBef>
                <a:spcPct val="30000"/>
              </a:spcBef>
              <a:defRPr sz="1000">
                <a:solidFill>
                  <a:schemeClr val="tx1"/>
                </a:solidFill>
                <a:latin typeface="Arial" pitchFamily="34" charset="0"/>
              </a:defRPr>
            </a:lvl5pPr>
            <a:lvl6pPr marL="2321372" indent="-211675" eaLnBrk="0" fontAlgn="base" hangingPunct="0">
              <a:spcBef>
                <a:spcPct val="30000"/>
              </a:spcBef>
              <a:spcAft>
                <a:spcPct val="0"/>
              </a:spcAft>
              <a:defRPr sz="1000">
                <a:solidFill>
                  <a:schemeClr val="tx1"/>
                </a:solidFill>
                <a:latin typeface="Arial" pitchFamily="34" charset="0"/>
              </a:defRPr>
            </a:lvl6pPr>
            <a:lvl7pPr marL="2727789" indent="-211675" eaLnBrk="0" fontAlgn="base" hangingPunct="0">
              <a:spcBef>
                <a:spcPct val="30000"/>
              </a:spcBef>
              <a:spcAft>
                <a:spcPct val="0"/>
              </a:spcAft>
              <a:defRPr sz="1000">
                <a:solidFill>
                  <a:schemeClr val="tx1"/>
                </a:solidFill>
                <a:latin typeface="Arial" pitchFamily="34" charset="0"/>
              </a:defRPr>
            </a:lvl7pPr>
            <a:lvl8pPr marL="3134205" indent="-211675" eaLnBrk="0" fontAlgn="base" hangingPunct="0">
              <a:spcBef>
                <a:spcPct val="30000"/>
              </a:spcBef>
              <a:spcAft>
                <a:spcPct val="0"/>
              </a:spcAft>
              <a:defRPr sz="1000">
                <a:solidFill>
                  <a:schemeClr val="tx1"/>
                </a:solidFill>
                <a:latin typeface="Arial" pitchFamily="34" charset="0"/>
              </a:defRPr>
            </a:lvl8pPr>
            <a:lvl9pPr marL="3540621" indent="-211675" eaLnBrk="0" fontAlgn="base" hangingPunct="0">
              <a:spcBef>
                <a:spcPct val="30000"/>
              </a:spcBef>
              <a:spcAft>
                <a:spcPct val="0"/>
              </a:spcAft>
              <a:defRPr sz="1000">
                <a:solidFill>
                  <a:schemeClr val="tx1"/>
                </a:solidFill>
                <a:latin typeface="Arial" pitchFamily="34" charset="0"/>
              </a:defRPr>
            </a:lvl9pPr>
          </a:lstStyle>
          <a:p>
            <a:pPr eaLnBrk="1" hangingPunct="1">
              <a:spcBef>
                <a:spcPct val="0"/>
              </a:spcBef>
            </a:pPr>
            <a:fld id="{81CAFCCE-062F-4FB2-B19E-F13D4B206FB2}" type="slidenum">
              <a:rPr lang="en-GB" altLang="en-US" sz="1200">
                <a:solidFill>
                  <a:prstClr val="black"/>
                </a:solidFill>
              </a:rPr>
              <a:pPr eaLnBrk="1" hangingPunct="1">
                <a:spcBef>
                  <a:spcPct val="0"/>
                </a:spcBef>
              </a:pPr>
              <a:t>8</a:t>
            </a:fld>
            <a:endParaRPr lang="en-GB" altLang="en-US" sz="1200" dirty="0">
              <a:solidFill>
                <a:prstClr val="black"/>
              </a:solidFill>
            </a:endParaRPr>
          </a:p>
        </p:txBody>
      </p:sp>
      <p:sp>
        <p:nvSpPr>
          <p:cNvPr id="62467" name="Rectangle 2"/>
          <p:cNvSpPr>
            <a:spLocks noGrp="1" noRot="1" noChangeAspect="1" noChangeArrowheads="1" noTextEdit="1"/>
          </p:cNvSpPr>
          <p:nvPr>
            <p:ph type="sldImg"/>
          </p:nvPr>
        </p:nvSpPr>
        <p:spPr>
          <a:xfrm>
            <a:off x="382588" y="685800"/>
            <a:ext cx="6092825" cy="3429000"/>
          </a:xfrm>
          <a:ln/>
        </p:spPr>
      </p:sp>
      <p:sp>
        <p:nvSpPr>
          <p:cNvPr id="62468" name="Rectangle 3"/>
          <p:cNvSpPr>
            <a:spLocks noGrp="1" noChangeArrowheads="1"/>
          </p:cNvSpPr>
          <p:nvPr>
            <p:ph type="body" idx="1"/>
          </p:nvPr>
        </p:nvSpPr>
        <p:spPr>
          <a:noFill/>
        </p:spPr>
        <p:txBody>
          <a:bodyPr/>
          <a:lstStyle/>
          <a:p>
            <a:pPr eaLnBrk="1" hangingPunct="1"/>
            <a:r>
              <a:rPr lang="en-GB" altLang="en-US" dirty="0">
                <a:latin typeface="Arial" pitchFamily="34" charset="0"/>
                <a:cs typeface="Arial" pitchFamily="34" charset="0"/>
              </a:rPr>
              <a:t>Linked video on slide</a:t>
            </a:r>
          </a:p>
          <a:p>
            <a:pPr eaLnBrk="1" hangingPunct="1"/>
            <a:endParaRPr lang="en-GB" altLang="en-US" dirty="0">
              <a:latin typeface="Arial" pitchFamily="34" charset="0"/>
              <a:cs typeface="Arial" pitchFamily="34" charset="0"/>
            </a:endParaRPr>
          </a:p>
          <a:p>
            <a:pPr eaLnBrk="1" hangingPunct="1"/>
            <a:r>
              <a:rPr lang="en-GB" b="0" i="0" dirty="0">
                <a:solidFill>
                  <a:srgbClr val="333333"/>
                </a:solidFill>
                <a:effectLst/>
                <a:latin typeface="Montserrat" panose="00000500000000000000" pitchFamily="2" charset="0"/>
              </a:rPr>
              <a:t>The DfE has published exemplification materials to provide support for schools when completing the Early Years Foundation Stage Profile (EYFSP) assessment for children at the end of reception year. These are a collection of case study videos that demonstrate teachers and leaders having professional discussions about individual children’s development and their EYFSP judgements.</a:t>
            </a:r>
            <a:endParaRPr lang="en-GB" b="0" i="0" dirty="0">
              <a:solidFill>
                <a:srgbClr val="333333"/>
              </a:solidFill>
              <a:effectLst/>
              <a:latin typeface="Arial" pitchFamily="34" charset="0"/>
              <a:cs typeface="Arial" pitchFamily="34" charset="0"/>
            </a:endParaRPr>
          </a:p>
          <a:p>
            <a:pPr eaLnBrk="1" hangingPunct="1"/>
            <a:endParaRPr lang="en-GB" altLang="en-US" b="0" i="0" dirty="0">
              <a:solidFill>
                <a:srgbClr val="333333"/>
              </a:solidFill>
              <a:effectLst/>
              <a:latin typeface="Arial" pitchFamily="34" charset="0"/>
              <a:cs typeface="Arial" pitchFamily="34" charset="0"/>
            </a:endParaRPr>
          </a:p>
          <a:p>
            <a:pPr eaLnBrk="1" hangingPunct="1"/>
            <a:r>
              <a:rPr lang="en-GB" b="0" i="0" dirty="0">
                <a:solidFill>
                  <a:srgbClr val="1E252A"/>
                </a:solidFill>
                <a:effectLst/>
                <a:latin typeface="Barlow" panose="00000500000000000000" pitchFamily="2" charset="0"/>
              </a:rPr>
              <a:t>DfE have deliberately taken a different approach to these exemplification materials to be clear that teachers, schools and settings should move away from excessive tracking and evidence collection and to avoid giving schools additional criteria to consider when completing the EYFSP, beyond what is set out in the new goals themselves. </a:t>
            </a:r>
          </a:p>
          <a:p>
            <a:pPr eaLnBrk="1" hangingPunct="1"/>
            <a:endParaRPr lang="en-GB" b="0" i="0" dirty="0">
              <a:solidFill>
                <a:srgbClr val="1E252A"/>
              </a:solidFill>
              <a:effectLst/>
              <a:latin typeface="Barlow" panose="00000500000000000000" pitchFamily="2" charset="0"/>
            </a:endParaRPr>
          </a:p>
          <a:p>
            <a:pPr eaLnBrk="1" hangingPunct="1"/>
            <a:r>
              <a:rPr lang="en-GB" b="0" i="0" dirty="0">
                <a:solidFill>
                  <a:srgbClr val="1E252A"/>
                </a:solidFill>
                <a:effectLst/>
                <a:latin typeface="Barlow" panose="00000500000000000000" pitchFamily="2" charset="0"/>
              </a:rPr>
              <a:t>The exemplification materials demonstrate how, over the course of the reception year, practitioners build their knowledge and understanding of what children know, understand and can do. </a:t>
            </a:r>
          </a:p>
          <a:p>
            <a:pPr eaLnBrk="1" hangingPunct="1"/>
            <a:endParaRPr lang="en-GB" b="0" i="0" dirty="0">
              <a:solidFill>
                <a:srgbClr val="1E252A"/>
              </a:solidFill>
              <a:effectLst/>
              <a:latin typeface="Barlow" panose="00000500000000000000" pitchFamily="2" charset="0"/>
            </a:endParaRPr>
          </a:p>
          <a:p>
            <a:pPr eaLnBrk="1" hangingPunct="1"/>
            <a:r>
              <a:rPr lang="en-GB" b="0" i="0" dirty="0">
                <a:solidFill>
                  <a:srgbClr val="1E252A"/>
                </a:solidFill>
                <a:effectLst/>
                <a:latin typeface="Barlow" panose="00000500000000000000" pitchFamily="2" charset="0"/>
              </a:rPr>
              <a:t>Practitioners show how they can draw on this knowledge and their own expert professional judgement to make an accurate summative assessment at the end of the year. This is sufficient to assess a child’s individual level of development in relation to each of the ELGs. </a:t>
            </a:r>
          </a:p>
          <a:p>
            <a:pPr eaLnBrk="1" hangingPunct="1"/>
            <a:endParaRPr lang="en-GB" b="0" i="0" dirty="0">
              <a:solidFill>
                <a:srgbClr val="1E252A"/>
              </a:solidFill>
              <a:effectLst/>
              <a:latin typeface="Barlow" panose="00000500000000000000" pitchFamily="2" charset="0"/>
            </a:endParaRPr>
          </a:p>
          <a:p>
            <a:pPr eaLnBrk="1" hangingPunct="1"/>
            <a:r>
              <a:rPr lang="en-GB" b="0" i="0" dirty="0">
                <a:solidFill>
                  <a:srgbClr val="1E252A"/>
                </a:solidFill>
                <a:effectLst/>
                <a:latin typeface="Barlow" panose="00000500000000000000" pitchFamily="2" charset="0"/>
              </a:rPr>
              <a:t>Teachers are not expected to record evidence for each of the ELGs or provide proof of the child’s level of development for the purposes of completing the EYFSP. </a:t>
            </a:r>
          </a:p>
          <a:p>
            <a:pPr eaLnBrk="1" hangingPunct="1"/>
            <a:endParaRPr lang="en-GB" b="0" i="0" dirty="0">
              <a:solidFill>
                <a:srgbClr val="1E252A"/>
              </a:solidFill>
              <a:effectLst/>
              <a:latin typeface="Barlow" panose="00000500000000000000" pitchFamily="2" charset="0"/>
            </a:endParaRPr>
          </a:p>
          <a:p>
            <a:pPr eaLnBrk="1" hangingPunct="1"/>
            <a:r>
              <a:rPr lang="en-GB" b="0" i="0" dirty="0">
                <a:solidFill>
                  <a:srgbClr val="1E252A"/>
                </a:solidFill>
                <a:effectLst/>
                <a:latin typeface="Barlow" panose="00000500000000000000" pitchFamily="2" charset="0"/>
              </a:rPr>
              <a:t>What matters most is providing information to parents/carers and Key Stage 1 teachers in order to support each child’s development and next steps. </a:t>
            </a:r>
          </a:p>
          <a:p>
            <a:pPr eaLnBrk="1" hangingPunct="1"/>
            <a:endParaRPr lang="en-GB" altLang="en-US" b="0" i="0" dirty="0">
              <a:solidFill>
                <a:srgbClr val="1E252A"/>
              </a:solidFill>
              <a:effectLst/>
              <a:latin typeface="Barlow" panose="00000500000000000000" pitchFamily="2" charset="0"/>
              <a:cs typeface="Arial" pitchFamily="34" charset="0"/>
            </a:endParaRPr>
          </a:p>
          <a:p>
            <a:pPr eaLnBrk="1" hangingPunct="1"/>
            <a:r>
              <a:rPr lang="en-GB" altLang="en-US" b="0" i="0" dirty="0">
                <a:solidFill>
                  <a:srgbClr val="1E252A"/>
                </a:solidFill>
                <a:effectLst/>
                <a:latin typeface="Barlow" panose="00000500000000000000" pitchFamily="2" charset="0"/>
                <a:cs typeface="Arial" pitchFamily="34" charset="0"/>
              </a:rPr>
              <a:t>Suite of 7 videos; teachers, leaders and support staff engaged in professional discussions about a child’s holistic development; based on knowledge of the child over the year, to make a judgement on whether they have reached expected level in ELG</a:t>
            </a:r>
            <a:endParaRPr lang="en-GB" altLang="en-US" dirty="0">
              <a:latin typeface="Arial" pitchFamily="34" charset="0"/>
              <a:cs typeface="Arial" pitchFamily="34" charset="0"/>
            </a:endParaRPr>
          </a:p>
        </p:txBody>
      </p:sp>
    </p:spTree>
    <p:extLst>
      <p:ext uri="{BB962C8B-B14F-4D97-AF65-F5344CB8AC3E}">
        <p14:creationId xmlns:p14="http://schemas.microsoft.com/office/powerpoint/2010/main" val="522667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000">
                <a:solidFill>
                  <a:schemeClr val="tx1"/>
                </a:solidFill>
                <a:latin typeface="Arial" pitchFamily="34" charset="0"/>
              </a:defRPr>
            </a:lvl1pPr>
            <a:lvl2pPr marL="691472" indent="-265300" eaLnBrk="0" hangingPunct="0">
              <a:spcBef>
                <a:spcPct val="30000"/>
              </a:spcBef>
              <a:defRPr sz="1000">
                <a:solidFill>
                  <a:schemeClr val="tx1"/>
                </a:solidFill>
                <a:latin typeface="Arial" pitchFamily="34" charset="0"/>
              </a:defRPr>
            </a:lvl2pPr>
            <a:lvl3pPr marL="1064021" indent="-211675" eaLnBrk="0" hangingPunct="0">
              <a:spcBef>
                <a:spcPct val="30000"/>
              </a:spcBef>
              <a:defRPr sz="1000">
                <a:solidFill>
                  <a:schemeClr val="tx1"/>
                </a:solidFill>
                <a:latin typeface="Arial" pitchFamily="34" charset="0"/>
              </a:defRPr>
            </a:lvl3pPr>
            <a:lvl4pPr marL="1490194" indent="-211675" eaLnBrk="0" hangingPunct="0">
              <a:spcBef>
                <a:spcPct val="30000"/>
              </a:spcBef>
              <a:defRPr sz="1000">
                <a:solidFill>
                  <a:schemeClr val="tx1"/>
                </a:solidFill>
                <a:latin typeface="Arial" pitchFamily="34" charset="0"/>
              </a:defRPr>
            </a:lvl4pPr>
            <a:lvl5pPr marL="1914956" indent="-211675" eaLnBrk="0" hangingPunct="0">
              <a:spcBef>
                <a:spcPct val="30000"/>
              </a:spcBef>
              <a:defRPr sz="1000">
                <a:solidFill>
                  <a:schemeClr val="tx1"/>
                </a:solidFill>
                <a:latin typeface="Arial" pitchFamily="34" charset="0"/>
              </a:defRPr>
            </a:lvl5pPr>
            <a:lvl6pPr marL="2321372" indent="-211675" eaLnBrk="0" fontAlgn="base" hangingPunct="0">
              <a:spcBef>
                <a:spcPct val="30000"/>
              </a:spcBef>
              <a:spcAft>
                <a:spcPct val="0"/>
              </a:spcAft>
              <a:defRPr sz="1000">
                <a:solidFill>
                  <a:schemeClr val="tx1"/>
                </a:solidFill>
                <a:latin typeface="Arial" pitchFamily="34" charset="0"/>
              </a:defRPr>
            </a:lvl6pPr>
            <a:lvl7pPr marL="2727789" indent="-211675" eaLnBrk="0" fontAlgn="base" hangingPunct="0">
              <a:spcBef>
                <a:spcPct val="30000"/>
              </a:spcBef>
              <a:spcAft>
                <a:spcPct val="0"/>
              </a:spcAft>
              <a:defRPr sz="1000">
                <a:solidFill>
                  <a:schemeClr val="tx1"/>
                </a:solidFill>
                <a:latin typeface="Arial" pitchFamily="34" charset="0"/>
              </a:defRPr>
            </a:lvl7pPr>
            <a:lvl8pPr marL="3134205" indent="-211675" eaLnBrk="0" fontAlgn="base" hangingPunct="0">
              <a:spcBef>
                <a:spcPct val="30000"/>
              </a:spcBef>
              <a:spcAft>
                <a:spcPct val="0"/>
              </a:spcAft>
              <a:defRPr sz="1000">
                <a:solidFill>
                  <a:schemeClr val="tx1"/>
                </a:solidFill>
                <a:latin typeface="Arial" pitchFamily="34" charset="0"/>
              </a:defRPr>
            </a:lvl8pPr>
            <a:lvl9pPr marL="3540621" indent="-211675" eaLnBrk="0" fontAlgn="base" hangingPunct="0">
              <a:spcBef>
                <a:spcPct val="30000"/>
              </a:spcBef>
              <a:spcAft>
                <a:spcPct val="0"/>
              </a:spcAft>
              <a:defRPr sz="1000">
                <a:solidFill>
                  <a:schemeClr val="tx1"/>
                </a:solidFill>
                <a:latin typeface="Arial" pitchFamily="34" charset="0"/>
              </a:defRPr>
            </a:lvl9pPr>
          </a:lstStyle>
          <a:p>
            <a:pPr eaLnBrk="1" hangingPunct="1">
              <a:spcBef>
                <a:spcPct val="0"/>
              </a:spcBef>
            </a:pPr>
            <a:fld id="{81CAFCCE-062F-4FB2-B19E-F13D4B206FB2}" type="slidenum">
              <a:rPr lang="en-GB" altLang="en-US" sz="1200">
                <a:solidFill>
                  <a:prstClr val="black"/>
                </a:solidFill>
              </a:rPr>
              <a:pPr eaLnBrk="1" hangingPunct="1">
                <a:spcBef>
                  <a:spcPct val="0"/>
                </a:spcBef>
              </a:pPr>
              <a:t>9</a:t>
            </a:fld>
            <a:endParaRPr lang="en-GB" altLang="en-US" sz="1200" dirty="0">
              <a:solidFill>
                <a:prstClr val="black"/>
              </a:solidFill>
            </a:endParaRPr>
          </a:p>
        </p:txBody>
      </p:sp>
      <p:sp>
        <p:nvSpPr>
          <p:cNvPr id="62467" name="Rectangle 2"/>
          <p:cNvSpPr>
            <a:spLocks noGrp="1" noRot="1" noChangeAspect="1" noChangeArrowheads="1" noTextEdit="1"/>
          </p:cNvSpPr>
          <p:nvPr>
            <p:ph type="sldImg"/>
          </p:nvPr>
        </p:nvSpPr>
        <p:spPr>
          <a:xfrm>
            <a:off x="382588" y="685800"/>
            <a:ext cx="6092825" cy="3429000"/>
          </a:xfrm>
          <a:ln/>
        </p:spPr>
      </p:sp>
      <p:sp>
        <p:nvSpPr>
          <p:cNvPr id="62468" name="Rectangle 3"/>
          <p:cNvSpPr>
            <a:spLocks noGrp="1" noChangeArrowheads="1"/>
          </p:cNvSpPr>
          <p:nvPr>
            <p:ph type="body" idx="1"/>
          </p:nvPr>
        </p:nvSpPr>
        <p:spPr>
          <a:noFill/>
        </p:spPr>
        <p:txBody>
          <a:bodyPr/>
          <a:lstStyle/>
          <a:p>
            <a:pPr eaLnBrk="1" hangingPunct="1"/>
            <a:r>
              <a:rPr lang="en-GB" dirty="0"/>
              <a:t>Note; refer to Inclusive……</a:t>
            </a:r>
          </a:p>
          <a:p>
            <a:pPr eaLnBrk="1" hangingPunct="1"/>
            <a:endParaRPr lang="en-GB" dirty="0"/>
          </a:p>
          <a:p>
            <a:pPr eaLnBrk="1" hangingPunct="1"/>
            <a:r>
              <a:rPr lang="en-GB" dirty="0"/>
              <a:t>Assessment of a child’s development should include any scaffolding, strategies or support that a child may need in order to demonstrate what they know, remember and can do.; children who on a day to day basis use mobility aids, IT, magnification, etc</a:t>
            </a:r>
          </a:p>
          <a:p>
            <a:pPr eaLnBrk="1" hangingPunct="1"/>
            <a:endParaRPr lang="en-GB" dirty="0"/>
          </a:p>
          <a:p>
            <a:pPr eaLnBrk="1" hangingPunct="1"/>
            <a:r>
              <a:rPr lang="en-GB" dirty="0"/>
              <a:t>Children may show this using AAC - Makaton, signing, visuals, PECs and any other non-verbal communication</a:t>
            </a:r>
            <a:r>
              <a:rPr lang="en-GB" b="1" dirty="0"/>
              <a:t>, except for the ELGs in Speaking</a:t>
            </a:r>
            <a:r>
              <a:rPr lang="en-GB" dirty="0"/>
              <a:t>.</a:t>
            </a:r>
          </a:p>
          <a:p>
            <a:pPr eaLnBrk="1" hangingPunct="1"/>
            <a:r>
              <a:rPr lang="en-GB" dirty="0"/>
              <a:t> </a:t>
            </a:r>
          </a:p>
          <a:p>
            <a:pPr eaLnBrk="1" hangingPunct="1"/>
            <a:r>
              <a:rPr lang="en-GB" dirty="0"/>
              <a:t>An Education Health Care Plan (EHCP), or an ongoing identification of need, is not a reason for exemption of a child from the EYFSP assessment, or to assume that the child cannot meet the ELGs. For example, when assessing children in the ELG for ‘Managing Self’ it is important to take in to account the ways a child with profound and/or multiple learning disabilities, or medical needs might demonstrate that they recognise their own self-care needs and comply with toileting, dressing or feeding routines.</a:t>
            </a:r>
          </a:p>
          <a:p>
            <a:pPr eaLnBrk="1" hangingPunct="1"/>
            <a:endParaRPr lang="en-GB" altLang="en-US" dirty="0">
              <a:latin typeface="Arial" pitchFamily="34" charset="0"/>
              <a:cs typeface="Arial" pitchFamily="34" charset="0"/>
            </a:endParaRPr>
          </a:p>
        </p:txBody>
      </p:sp>
    </p:spTree>
    <p:extLst>
      <p:ext uri="{BB962C8B-B14F-4D97-AF65-F5344CB8AC3E}">
        <p14:creationId xmlns:p14="http://schemas.microsoft.com/office/powerpoint/2010/main" val="3791428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26"/>
            <a:ext cx="10361851"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562" y="3886200"/>
            <a:ext cx="8533289"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943C44-AE7F-4BAF-936E-3D40976D41E2}"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1830008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B88458-6318-4415-A361-0D223D4D6B04}"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2943854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639"/>
            <a:ext cx="2742843"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521" y="274639"/>
            <a:ext cx="802535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8178AE-80F1-4FAF-8376-E4AA3A427913}"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2734489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8F8D4B-AB44-4813-9D9F-3C92605D9794}"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1162910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6901"/>
            <a:ext cx="10361851"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2959" y="2906713"/>
            <a:ext cx="1036185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24459B-2BEB-4E19-A0DD-F90291DE0C3D}"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3563322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511E53-0395-4070-84EE-C15F0FD6CCF7}"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3517804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7BAB247-CE89-40B4-BE56-3741B22A7E3D}"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2783561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06A79C8-1015-4DDA-BF7F-D996BD90D8BE}"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556043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820BC37-42F6-4059-AC42-ACFC630A918F}"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870634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3050"/>
            <a:ext cx="4010562"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2522C6-F511-4213-9F11-804DADBF653A}"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1149730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FA319A-909C-497D-B214-6BCAFC6F1BEB}"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827684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521" y="274638"/>
            <a:ext cx="1097137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609521" y="1600201"/>
            <a:ext cx="1097137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609521" y="6245225"/>
            <a:ext cx="284443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GB" altLang="en-US" dirty="0">
              <a:solidFill>
                <a:srgbClr val="000000"/>
              </a:solidFill>
            </a:endParaRPr>
          </a:p>
        </p:txBody>
      </p:sp>
      <p:sp>
        <p:nvSpPr>
          <p:cNvPr id="1029" name="Rectangle 5"/>
          <p:cNvSpPr>
            <a:spLocks noGrp="1" noChangeArrowheads="1"/>
          </p:cNvSpPr>
          <p:nvPr>
            <p:ph type="ftr" sz="quarter" idx="3"/>
          </p:nvPr>
        </p:nvSpPr>
        <p:spPr bwMode="auto">
          <a:xfrm>
            <a:off x="4165058" y="6245225"/>
            <a:ext cx="386029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GB" altLang="en-US" dirty="0">
              <a:solidFill>
                <a:srgbClr val="000000"/>
              </a:solidFill>
            </a:endParaRPr>
          </a:p>
        </p:txBody>
      </p:sp>
      <p:sp>
        <p:nvSpPr>
          <p:cNvPr id="1030" name="Rectangle 6"/>
          <p:cNvSpPr>
            <a:spLocks noGrp="1" noChangeArrowheads="1"/>
          </p:cNvSpPr>
          <p:nvPr>
            <p:ph type="sldNum" sz="quarter" idx="4"/>
          </p:nvPr>
        </p:nvSpPr>
        <p:spPr bwMode="auto">
          <a:xfrm>
            <a:off x="8736463" y="6245225"/>
            <a:ext cx="284443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9E103400-3761-4EE5-86E4-918FFB3B7B7F}" type="slidenum">
              <a:rPr lang="en-GB" altLang="en-US">
                <a:solidFill>
                  <a:srgbClr val="000000"/>
                </a:solidFill>
              </a:rPr>
              <a:pPr fontAlgn="base">
                <a:spcBef>
                  <a:spcPct val="0"/>
                </a:spcBef>
                <a:spcAft>
                  <a:spcPct val="0"/>
                </a:spcAft>
                <a:defRPr/>
              </a:pPr>
              <a:t>‹#›</a:t>
            </a:fld>
            <a:endParaRPr lang="en-GB" altLang="en-US" dirty="0">
              <a:solidFill>
                <a:srgbClr val="000000"/>
              </a:solidFill>
            </a:endParaRPr>
          </a:p>
        </p:txBody>
      </p:sp>
    </p:spTree>
    <p:extLst>
      <p:ext uri="{BB962C8B-B14F-4D97-AF65-F5344CB8AC3E}">
        <p14:creationId xmlns:p14="http://schemas.microsoft.com/office/powerpoint/2010/main" val="29652292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youtube.com/watch?v=7GaGGR3AzOc" TargetMode="External"/><Relationship Id="rId5" Type="http://schemas.openxmlformats.org/officeDocument/2006/relationships/image" Target="../media/image22.png"/><Relationship Id="rId4" Type="http://schemas.openxmlformats.org/officeDocument/2006/relationships/hyperlink" Target="EYFS%20Profile%20assessment%20-%20a%20vodcast%20for%20teachers,%20school%20leaders%20and%20local%20authorities%20&#8211;%20YouTub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hyperlink" Target="https://assets.publishing.service.gov.uk/government/uploads/system/uploads/attachment_data/file/1058575/Exemplification_materials_supporting_information.pdf" TargetMode="External"/><Relationship Id="rId3" Type="http://schemas.openxmlformats.org/officeDocument/2006/relationships/image" Target="../media/image5.png"/><Relationship Id="rId7" Type="http://schemas.openxmlformats.org/officeDocument/2006/relationships/hyperlink" Target="https://www.gov.uk/guidance/early-years-foundation-stage-exemplification-material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gov.uk/government/publications/early-years-foundation-stage-framework--2" TargetMode="External"/><Relationship Id="rId5" Type="http://schemas.openxmlformats.org/officeDocument/2006/relationships/hyperlink" Target="https://www.gov.uk/government/publications/early-years-foundation-stage-profile-handbook" TargetMode="External"/><Relationship Id="rId10" Type="http://schemas.openxmlformats.org/officeDocument/2006/relationships/hyperlink" Target="https://nasen.org.uk/early-years" TargetMode="External"/><Relationship Id="rId4" Type="http://schemas.openxmlformats.org/officeDocument/2006/relationships/image" Target="../media/image4.png"/><Relationship Id="rId9" Type="http://schemas.openxmlformats.org/officeDocument/2006/relationships/hyperlink" Target="http://www.sendgateway.org.u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youtu.be/QQ96L6uQvZM" TargetMode="External"/><Relationship Id="rId5" Type="http://schemas.openxmlformats.org/officeDocument/2006/relationships/hyperlink" Target="https://www.gov.uk/guidance/early-years-foundation-stage-exemplification-materials" TargetMode="Externa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nasen.org.uk/early-years" TargetMode="External"/><Relationship Id="rId5" Type="http://schemas.openxmlformats.org/officeDocument/2006/relationships/hyperlink" Target="http://www.sendgateway.org.uk/" TargetMode="Externa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E66AA"/>
        </a:solidFill>
        <a:effectLst/>
      </p:bgPr>
    </p:bg>
    <p:spTree>
      <p:nvGrpSpPr>
        <p:cNvPr id="1" name=""/>
        <p:cNvGrpSpPr/>
        <p:nvPr/>
      </p:nvGrpSpPr>
      <p:grpSpPr>
        <a:xfrm>
          <a:off x="0" y="0"/>
          <a:ext cx="0" cy="0"/>
          <a:chOff x="0" y="0"/>
          <a:chExt cx="0" cy="0"/>
        </a:xfrm>
      </p:grpSpPr>
      <p:pic>
        <p:nvPicPr>
          <p:cNvPr id="12291" name="Picture 3" descr="Swoosh logo - white - A4 quar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68206" y="5902326"/>
            <a:ext cx="302220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69490" y="5572757"/>
            <a:ext cx="12190413" cy="923330"/>
          </a:xfrm>
          <a:prstGeom prst="rect">
            <a:avLst/>
          </a:prstGeom>
        </p:spPr>
        <p:txBody>
          <a:bodyPr wrap="square">
            <a:spAutoFit/>
          </a:bodyPr>
          <a:lstStyle/>
          <a:p>
            <a:pPr algn="ctr" fontAlgn="base">
              <a:spcBef>
                <a:spcPct val="50000"/>
              </a:spcBef>
              <a:spcAft>
                <a:spcPct val="0"/>
              </a:spcAft>
            </a:pPr>
            <a:r>
              <a:rPr lang="en-GB" altLang="en-US" sz="5400" dirty="0">
                <a:solidFill>
                  <a:srgbClr val="FFFFFF"/>
                </a:solidFill>
                <a:latin typeface="Segoe UI" pitchFamily="34" charset="0"/>
                <a:cs typeface="Segoe UI" pitchFamily="34" charset="0"/>
              </a:rPr>
              <a:t>EYFS Profile 2022</a:t>
            </a:r>
          </a:p>
        </p:txBody>
      </p:sp>
      <p:pic>
        <p:nvPicPr>
          <p:cNvPr id="3" name="Picture 2">
            <a:extLst>
              <a:ext uri="{FF2B5EF4-FFF2-40B4-BE49-F238E27FC236}">
                <a16:creationId xmlns:a16="http://schemas.microsoft.com/office/drawing/2014/main" id="{165789FE-8BE3-455E-8224-EC6148EA4C99}"/>
              </a:ext>
            </a:extLst>
          </p:cNvPr>
          <p:cNvPicPr>
            <a:picLocks noChangeAspect="1"/>
          </p:cNvPicPr>
          <p:nvPr/>
        </p:nvPicPr>
        <p:blipFill>
          <a:blip r:embed="rId4"/>
          <a:stretch>
            <a:fillRect/>
          </a:stretch>
        </p:blipFill>
        <p:spPr>
          <a:xfrm>
            <a:off x="2278361" y="483631"/>
            <a:ext cx="7633690" cy="5089126"/>
          </a:xfrm>
          <a:prstGeom prst="rect">
            <a:avLst/>
          </a:prstGeom>
        </p:spPr>
      </p:pic>
    </p:spTree>
    <p:extLst>
      <p:ext uri="{BB962C8B-B14F-4D97-AF65-F5344CB8AC3E}">
        <p14:creationId xmlns:p14="http://schemas.microsoft.com/office/powerpoint/2010/main" val="1207371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6021288"/>
            <a:ext cx="12190413" cy="836713"/>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0" name="Rectangle 4"/>
          <p:cNvSpPr>
            <a:spLocks noChangeArrowheads="1"/>
          </p:cNvSpPr>
          <p:nvPr/>
        </p:nvSpPr>
        <p:spPr bwMode="auto">
          <a:xfrm>
            <a:off x="0" y="1"/>
            <a:ext cx="12190413" cy="835200"/>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1" name="Text Box 5"/>
          <p:cNvSpPr txBox="1">
            <a:spLocks noChangeArrowheads="1"/>
          </p:cNvSpPr>
          <p:nvPr/>
        </p:nvSpPr>
        <p:spPr bwMode="auto">
          <a:xfrm>
            <a:off x="287318" y="94435"/>
            <a:ext cx="115808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EYFS Profile 2022</a:t>
            </a:r>
          </a:p>
        </p:txBody>
      </p:sp>
      <p:sp>
        <p:nvSpPr>
          <p:cNvPr id="2" name="Rectangle 1"/>
          <p:cNvSpPr/>
          <p:nvPr/>
        </p:nvSpPr>
        <p:spPr>
          <a:xfrm>
            <a:off x="287318" y="1700809"/>
            <a:ext cx="11615778" cy="1031051"/>
          </a:xfrm>
          <a:prstGeom prst="rect">
            <a:avLst/>
          </a:prstGeom>
        </p:spPr>
        <p:txBody>
          <a:bodyPr wrap="square">
            <a:spAutoFit/>
          </a:bodyPr>
          <a:lstStyle/>
          <a:p>
            <a:pPr algn="ctr" fontAlgn="base">
              <a:spcBef>
                <a:spcPts val="600"/>
              </a:spcBef>
              <a:spcAft>
                <a:spcPct val="0"/>
              </a:spcAft>
            </a:pPr>
            <a:endParaRPr lang="en-GB" altLang="en-US" sz="2800" dirty="0">
              <a:latin typeface="Segoe UI" pitchFamily="34" charset="0"/>
            </a:endParaRPr>
          </a:p>
          <a:p>
            <a:pPr algn="ctr" fontAlgn="base">
              <a:spcBef>
                <a:spcPts val="600"/>
              </a:spcBef>
              <a:spcAft>
                <a:spcPct val="0"/>
              </a:spcAft>
            </a:pPr>
            <a:endParaRPr lang="en-GB" altLang="en-US" sz="2800" dirty="0">
              <a:latin typeface="Segoe UI"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7694" y="6165304"/>
            <a:ext cx="1615443" cy="582169"/>
          </a:xfrm>
          <a:prstGeom prst="rect">
            <a:avLst/>
          </a:prstGeom>
        </p:spPr>
      </p:pic>
      <p:sp>
        <p:nvSpPr>
          <p:cNvPr id="7" name="Text Box 5">
            <a:extLst>
              <a:ext uri="{FF2B5EF4-FFF2-40B4-BE49-F238E27FC236}">
                <a16:creationId xmlns:a16="http://schemas.microsoft.com/office/drawing/2014/main" id="{8AAA855E-3565-4E1E-8CC7-232B7DC65944}"/>
              </a:ext>
            </a:extLst>
          </p:cNvPr>
          <p:cNvSpPr txBox="1">
            <a:spLocks noChangeArrowheads="1"/>
          </p:cNvSpPr>
          <p:nvPr/>
        </p:nvSpPr>
        <p:spPr bwMode="auto">
          <a:xfrm>
            <a:off x="406574" y="6101142"/>
            <a:ext cx="57606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EAL</a:t>
            </a:r>
          </a:p>
        </p:txBody>
      </p:sp>
      <p:sp>
        <p:nvSpPr>
          <p:cNvPr id="10" name="TextBox 9">
            <a:extLst>
              <a:ext uri="{FF2B5EF4-FFF2-40B4-BE49-F238E27FC236}">
                <a16:creationId xmlns:a16="http://schemas.microsoft.com/office/drawing/2014/main" id="{9712E8D6-4111-4BCB-8625-B0F0BED4B3B6}"/>
              </a:ext>
            </a:extLst>
          </p:cNvPr>
          <p:cNvSpPr txBox="1"/>
          <p:nvPr/>
        </p:nvSpPr>
        <p:spPr>
          <a:xfrm>
            <a:off x="287316" y="1124744"/>
            <a:ext cx="6239937" cy="4801314"/>
          </a:xfrm>
          <a:prstGeom prst="rect">
            <a:avLst/>
          </a:prstGeom>
          <a:noFill/>
        </p:spPr>
        <p:txBody>
          <a:bodyPr wrap="square">
            <a:spAutoFit/>
          </a:bodyPr>
          <a:lstStyle/>
          <a:p>
            <a:pPr algn="just"/>
            <a:r>
              <a:rPr lang="en-GB" dirty="0"/>
              <a:t>The profile recognises and values </a:t>
            </a:r>
            <a:r>
              <a:rPr lang="en-GB" b="1" dirty="0"/>
              <a:t>linguistic diversity </a:t>
            </a:r>
            <a:r>
              <a:rPr lang="en-GB" dirty="0"/>
              <a:t>and is </a:t>
            </a:r>
            <a:r>
              <a:rPr lang="en-GB" b="1" dirty="0"/>
              <a:t>inclusive of children whose home language is not English.</a:t>
            </a:r>
            <a:r>
              <a:rPr lang="en-GB" dirty="0"/>
              <a:t> </a:t>
            </a:r>
          </a:p>
          <a:p>
            <a:pPr algn="just"/>
            <a:endParaRPr lang="en-GB" dirty="0"/>
          </a:p>
          <a:p>
            <a:pPr algn="just"/>
            <a:r>
              <a:rPr lang="en-GB" dirty="0"/>
              <a:t>The </a:t>
            </a:r>
            <a:r>
              <a:rPr lang="en-GB" b="1" dirty="0"/>
              <a:t>ELGs for communication and language, and for literacy, must be assessed in relation to the child’s competency in English</a:t>
            </a:r>
            <a:r>
              <a:rPr lang="en-GB" dirty="0"/>
              <a:t>. However, </a:t>
            </a:r>
            <a:r>
              <a:rPr lang="en-GB" b="1" dirty="0"/>
              <a:t>the remaining ELGs may be assessed in the context of any language</a:t>
            </a:r>
            <a:r>
              <a:rPr lang="en-GB" dirty="0"/>
              <a:t>. </a:t>
            </a:r>
          </a:p>
          <a:p>
            <a:pPr algn="just"/>
            <a:endParaRPr lang="en-GB" dirty="0"/>
          </a:p>
          <a:p>
            <a:pPr algn="just"/>
            <a:r>
              <a:rPr lang="en-GB" dirty="0"/>
              <a:t>In such cases teachers will need to observe the child over time and seek input from the parents, and/or bilingual support assistants, to be confident about what the child knows and understands. </a:t>
            </a:r>
            <a:r>
              <a:rPr lang="en-GB" b="1" i="1" dirty="0"/>
              <a:t>Teachers should use their professional judgement to consider whether the accounts provided are consistent with their professional knowledge of the child.</a:t>
            </a:r>
            <a:r>
              <a:rPr lang="en-GB" dirty="0"/>
              <a:t> Other teachers as well as parents/carers should be consulted to aid with this.</a:t>
            </a:r>
          </a:p>
        </p:txBody>
      </p:sp>
      <p:pic>
        <p:nvPicPr>
          <p:cNvPr id="3" name="Picture 2">
            <a:extLst>
              <a:ext uri="{FF2B5EF4-FFF2-40B4-BE49-F238E27FC236}">
                <a16:creationId xmlns:a16="http://schemas.microsoft.com/office/drawing/2014/main" id="{A483DA4D-35C0-4B30-AF52-96C9DA27E512}"/>
              </a:ext>
            </a:extLst>
          </p:cNvPr>
          <p:cNvPicPr>
            <a:picLocks noChangeAspect="1"/>
          </p:cNvPicPr>
          <p:nvPr/>
        </p:nvPicPr>
        <p:blipFill>
          <a:blip r:embed="rId4">
            <a:alphaModFix amt="84000"/>
          </a:blip>
          <a:stretch>
            <a:fillRect/>
          </a:stretch>
        </p:blipFill>
        <p:spPr>
          <a:xfrm>
            <a:off x="6614288" y="1098523"/>
            <a:ext cx="5316343" cy="4442425"/>
          </a:xfrm>
          <a:prstGeom prst="rect">
            <a:avLst/>
          </a:prstGeom>
          <a:effectLst>
            <a:softEdge rad="393700"/>
          </a:effectLst>
        </p:spPr>
      </p:pic>
    </p:spTree>
    <p:extLst>
      <p:ext uri="{BB962C8B-B14F-4D97-AF65-F5344CB8AC3E}">
        <p14:creationId xmlns:p14="http://schemas.microsoft.com/office/powerpoint/2010/main" val="195760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8B4BB-01F8-46D8-8BA2-C12A39BC034B}"/>
              </a:ext>
            </a:extLst>
          </p:cNvPr>
          <p:cNvPicPr>
            <a:picLocks noChangeAspect="1"/>
          </p:cNvPicPr>
          <p:nvPr/>
        </p:nvPicPr>
        <p:blipFill>
          <a:blip r:embed="rId3">
            <a:alphaModFix amt="31000"/>
          </a:blip>
          <a:stretch>
            <a:fillRect/>
          </a:stretch>
        </p:blipFill>
        <p:spPr>
          <a:xfrm>
            <a:off x="0" y="0"/>
            <a:ext cx="12190412" cy="6858000"/>
          </a:xfrm>
          <a:prstGeom prst="rect">
            <a:avLst/>
          </a:prstGeom>
        </p:spPr>
      </p:pic>
      <p:sp>
        <p:nvSpPr>
          <p:cNvPr id="14338" name="Rectangle 2"/>
          <p:cNvSpPr>
            <a:spLocks noChangeArrowheads="1"/>
          </p:cNvSpPr>
          <p:nvPr/>
        </p:nvSpPr>
        <p:spPr bwMode="auto">
          <a:xfrm>
            <a:off x="0" y="6021288"/>
            <a:ext cx="12190413" cy="836713"/>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0" name="Rectangle 4"/>
          <p:cNvSpPr>
            <a:spLocks noChangeArrowheads="1"/>
          </p:cNvSpPr>
          <p:nvPr/>
        </p:nvSpPr>
        <p:spPr bwMode="auto">
          <a:xfrm>
            <a:off x="0" y="1"/>
            <a:ext cx="12190413" cy="835200"/>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1" name="Text Box 5"/>
          <p:cNvSpPr txBox="1">
            <a:spLocks noChangeArrowheads="1"/>
          </p:cNvSpPr>
          <p:nvPr/>
        </p:nvSpPr>
        <p:spPr bwMode="auto">
          <a:xfrm>
            <a:off x="463608" y="110527"/>
            <a:ext cx="115808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EYFS Profile 2022</a:t>
            </a:r>
          </a:p>
        </p:txBody>
      </p:sp>
      <p:sp>
        <p:nvSpPr>
          <p:cNvPr id="2" name="Rectangle 1"/>
          <p:cNvSpPr/>
          <p:nvPr/>
        </p:nvSpPr>
        <p:spPr>
          <a:xfrm>
            <a:off x="287318" y="1700809"/>
            <a:ext cx="11615778" cy="1031051"/>
          </a:xfrm>
          <a:prstGeom prst="rect">
            <a:avLst/>
          </a:prstGeom>
        </p:spPr>
        <p:txBody>
          <a:bodyPr wrap="square">
            <a:spAutoFit/>
          </a:bodyPr>
          <a:lstStyle/>
          <a:p>
            <a:pPr algn="ctr" fontAlgn="base">
              <a:spcBef>
                <a:spcPts val="600"/>
              </a:spcBef>
              <a:spcAft>
                <a:spcPct val="0"/>
              </a:spcAft>
            </a:pPr>
            <a:endParaRPr lang="en-GB" altLang="en-US" sz="2800" dirty="0">
              <a:latin typeface="Segoe UI" pitchFamily="34" charset="0"/>
            </a:endParaRPr>
          </a:p>
          <a:p>
            <a:pPr algn="ctr" fontAlgn="base">
              <a:spcBef>
                <a:spcPts val="600"/>
              </a:spcBef>
              <a:spcAft>
                <a:spcPct val="0"/>
              </a:spcAft>
            </a:pPr>
            <a:endParaRPr lang="en-GB" altLang="en-US" sz="2800" dirty="0">
              <a:latin typeface="Segoe UI"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7694" y="6165304"/>
            <a:ext cx="1615443" cy="582169"/>
          </a:xfrm>
          <a:prstGeom prst="rect">
            <a:avLst/>
          </a:prstGeom>
        </p:spPr>
      </p:pic>
      <p:sp>
        <p:nvSpPr>
          <p:cNvPr id="7" name="Text Box 5">
            <a:extLst>
              <a:ext uri="{FF2B5EF4-FFF2-40B4-BE49-F238E27FC236}">
                <a16:creationId xmlns:a16="http://schemas.microsoft.com/office/drawing/2014/main" id="{8AAA855E-3565-4E1E-8CC7-232B7DC65944}"/>
              </a:ext>
            </a:extLst>
          </p:cNvPr>
          <p:cNvSpPr txBox="1">
            <a:spLocks noChangeArrowheads="1"/>
          </p:cNvSpPr>
          <p:nvPr/>
        </p:nvSpPr>
        <p:spPr bwMode="auto">
          <a:xfrm>
            <a:off x="406574" y="6101142"/>
            <a:ext cx="57606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3.2 Exemptions</a:t>
            </a:r>
          </a:p>
        </p:txBody>
      </p:sp>
      <p:sp>
        <p:nvSpPr>
          <p:cNvPr id="10" name="TextBox 9">
            <a:extLst>
              <a:ext uri="{FF2B5EF4-FFF2-40B4-BE49-F238E27FC236}">
                <a16:creationId xmlns:a16="http://schemas.microsoft.com/office/drawing/2014/main" id="{71553478-7AF0-4050-ACF3-33FA5C43B25A}"/>
              </a:ext>
            </a:extLst>
          </p:cNvPr>
          <p:cNvSpPr txBox="1"/>
          <p:nvPr/>
        </p:nvSpPr>
        <p:spPr>
          <a:xfrm>
            <a:off x="475145" y="1023700"/>
            <a:ext cx="11461636" cy="4832092"/>
          </a:xfrm>
          <a:prstGeom prst="rect">
            <a:avLst/>
          </a:prstGeom>
          <a:noFill/>
        </p:spPr>
        <p:txBody>
          <a:bodyPr wrap="square">
            <a:spAutoFit/>
          </a:bodyPr>
          <a:lstStyle/>
          <a:p>
            <a:r>
              <a:rPr lang="en-GB" b="1" dirty="0"/>
              <a:t>3.2 Exceptions and exemptions </a:t>
            </a:r>
          </a:p>
          <a:p>
            <a:endParaRPr lang="en-GB" dirty="0"/>
          </a:p>
          <a:p>
            <a:r>
              <a:rPr lang="en-GB" sz="1600" dirty="0"/>
              <a:t>The EYFS profile must be completed unless: </a:t>
            </a:r>
          </a:p>
          <a:p>
            <a:endParaRPr lang="en-GB" sz="1600" dirty="0"/>
          </a:p>
          <a:p>
            <a:r>
              <a:rPr lang="en-GB" sz="1600" dirty="0"/>
              <a:t>• The Secretary of State for Education has granted an exemption for the profile for the setting or an individual child </a:t>
            </a:r>
          </a:p>
          <a:p>
            <a:r>
              <a:rPr lang="en-GB" sz="1600" dirty="0"/>
              <a:t>• the child is continuing in EYFS provision beyond the year in which they turn 5 </a:t>
            </a:r>
          </a:p>
          <a:p>
            <a:r>
              <a:rPr lang="en-GB" sz="1600" dirty="0"/>
              <a:t>• the child has not spent enough time in the setting for an accurate assessment to be made, for example due to illness or </a:t>
            </a:r>
          </a:p>
          <a:p>
            <a:r>
              <a:rPr lang="en-GB" sz="1600" dirty="0"/>
              <a:t>  medical treatment or not starting at the setting until a substantial part of the year has gone by. It is for the teacher to use </a:t>
            </a:r>
          </a:p>
          <a:p>
            <a:r>
              <a:rPr lang="en-GB" sz="1600" dirty="0"/>
              <a:t>  their professional judgment to decide whether an accurate assessment can be made in the time available. </a:t>
            </a:r>
          </a:p>
          <a:p>
            <a:endParaRPr lang="en-GB" sz="1600" dirty="0"/>
          </a:p>
          <a:p>
            <a:r>
              <a:rPr lang="en-GB" sz="1600" dirty="0"/>
              <a:t>The expectation is that children will move with their peers so they will be assessed once for the EYFS profile. In exceptional circumstances, after discussion and in agreement with parents, a child might remain in EYFS provision beyond the end of the academic year in which they reach the age of 5. Schools should take care to make sure this decision does not prejudice the child’s personal, social, and emotional development. </a:t>
            </a:r>
          </a:p>
          <a:p>
            <a:endParaRPr lang="en-GB" sz="1600" dirty="0"/>
          </a:p>
          <a:p>
            <a:r>
              <a:rPr lang="en-GB" sz="1600" dirty="0"/>
              <a:t>In these exceptional cases, the EYFS profile should be completed once only, at the end of the year before the child moves into KS1. </a:t>
            </a:r>
          </a:p>
          <a:p>
            <a:endParaRPr lang="en-GB" sz="1600" dirty="0"/>
          </a:p>
          <a:p>
            <a:r>
              <a:rPr lang="en-GB" sz="1600" dirty="0"/>
              <a:t>If an </a:t>
            </a:r>
            <a:r>
              <a:rPr lang="en-GB" sz="1600" b="1" dirty="0"/>
              <a:t>exemption is granted </a:t>
            </a:r>
            <a:r>
              <a:rPr lang="en-GB" sz="1600" dirty="0"/>
              <a:t>for an individual child, this must be </a:t>
            </a:r>
            <a:r>
              <a:rPr lang="en-GB" sz="1600" b="1" dirty="0"/>
              <a:t>recorded as ‘A’ (no assessment) for each ELG</a:t>
            </a:r>
            <a:r>
              <a:rPr lang="en-GB" sz="1600" dirty="0"/>
              <a:t>. </a:t>
            </a:r>
          </a:p>
        </p:txBody>
      </p:sp>
    </p:spTree>
    <p:extLst>
      <p:ext uri="{BB962C8B-B14F-4D97-AF65-F5344CB8AC3E}">
        <p14:creationId xmlns:p14="http://schemas.microsoft.com/office/powerpoint/2010/main" val="2050933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BB3504-282F-4B03-AF18-52734EDE7A96}"/>
              </a:ext>
            </a:extLst>
          </p:cNvPr>
          <p:cNvPicPr>
            <a:picLocks noChangeAspect="1"/>
          </p:cNvPicPr>
          <p:nvPr/>
        </p:nvPicPr>
        <p:blipFill>
          <a:blip r:embed="rId3">
            <a:alphaModFix amt="28000"/>
          </a:blip>
          <a:stretch>
            <a:fillRect/>
          </a:stretch>
        </p:blipFill>
        <p:spPr>
          <a:xfrm>
            <a:off x="0" y="175656"/>
            <a:ext cx="12347915" cy="6399095"/>
          </a:xfrm>
          <a:prstGeom prst="rect">
            <a:avLst/>
          </a:prstGeom>
        </p:spPr>
      </p:pic>
      <p:sp>
        <p:nvSpPr>
          <p:cNvPr id="14338" name="Rectangle 2"/>
          <p:cNvSpPr>
            <a:spLocks noChangeArrowheads="1"/>
          </p:cNvSpPr>
          <p:nvPr/>
        </p:nvSpPr>
        <p:spPr bwMode="auto">
          <a:xfrm>
            <a:off x="0" y="6021288"/>
            <a:ext cx="12190413" cy="836713"/>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0" name="Rectangle 4"/>
          <p:cNvSpPr>
            <a:spLocks noChangeArrowheads="1"/>
          </p:cNvSpPr>
          <p:nvPr/>
        </p:nvSpPr>
        <p:spPr bwMode="auto">
          <a:xfrm>
            <a:off x="0" y="1"/>
            <a:ext cx="12190413" cy="835200"/>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1" name="Text Box 5"/>
          <p:cNvSpPr txBox="1">
            <a:spLocks noChangeArrowheads="1"/>
          </p:cNvSpPr>
          <p:nvPr/>
        </p:nvSpPr>
        <p:spPr bwMode="auto">
          <a:xfrm>
            <a:off x="287318" y="94435"/>
            <a:ext cx="115808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EYFS Profile 2022</a:t>
            </a:r>
          </a:p>
        </p:txBody>
      </p:sp>
      <p:sp>
        <p:nvSpPr>
          <p:cNvPr id="2" name="Rectangle 1"/>
          <p:cNvSpPr/>
          <p:nvPr/>
        </p:nvSpPr>
        <p:spPr>
          <a:xfrm>
            <a:off x="287318" y="1700809"/>
            <a:ext cx="11615778" cy="1031051"/>
          </a:xfrm>
          <a:prstGeom prst="rect">
            <a:avLst/>
          </a:prstGeom>
        </p:spPr>
        <p:txBody>
          <a:bodyPr wrap="square">
            <a:spAutoFit/>
          </a:bodyPr>
          <a:lstStyle/>
          <a:p>
            <a:pPr algn="ctr" fontAlgn="base">
              <a:spcBef>
                <a:spcPts val="600"/>
              </a:spcBef>
              <a:spcAft>
                <a:spcPct val="0"/>
              </a:spcAft>
            </a:pPr>
            <a:endParaRPr lang="en-GB" altLang="en-US" sz="2800" dirty="0">
              <a:latin typeface="Segoe UI" pitchFamily="34" charset="0"/>
            </a:endParaRPr>
          </a:p>
          <a:p>
            <a:pPr algn="ctr" fontAlgn="base">
              <a:spcBef>
                <a:spcPts val="600"/>
              </a:spcBef>
              <a:spcAft>
                <a:spcPct val="0"/>
              </a:spcAft>
            </a:pPr>
            <a:endParaRPr lang="en-GB" altLang="en-US" sz="2800" dirty="0">
              <a:latin typeface="Segoe UI"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7694" y="6165304"/>
            <a:ext cx="1615443" cy="582169"/>
          </a:xfrm>
          <a:prstGeom prst="rect">
            <a:avLst/>
          </a:prstGeom>
        </p:spPr>
      </p:pic>
      <p:sp>
        <p:nvSpPr>
          <p:cNvPr id="7" name="Text Box 5">
            <a:extLst>
              <a:ext uri="{FF2B5EF4-FFF2-40B4-BE49-F238E27FC236}">
                <a16:creationId xmlns:a16="http://schemas.microsoft.com/office/drawing/2014/main" id="{8AAA855E-3565-4E1E-8CC7-232B7DC65944}"/>
              </a:ext>
            </a:extLst>
          </p:cNvPr>
          <p:cNvSpPr txBox="1">
            <a:spLocks noChangeArrowheads="1"/>
          </p:cNvSpPr>
          <p:nvPr/>
        </p:nvSpPr>
        <p:spPr bwMode="auto">
          <a:xfrm>
            <a:off x="406574" y="6101142"/>
            <a:ext cx="57606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4.3 Responsibilities</a:t>
            </a:r>
          </a:p>
        </p:txBody>
      </p:sp>
      <p:sp>
        <p:nvSpPr>
          <p:cNvPr id="10" name="TextBox 9">
            <a:extLst>
              <a:ext uri="{FF2B5EF4-FFF2-40B4-BE49-F238E27FC236}">
                <a16:creationId xmlns:a16="http://schemas.microsoft.com/office/drawing/2014/main" id="{11759D08-6189-4CDD-AB9A-0E253017F4D8}"/>
              </a:ext>
            </a:extLst>
          </p:cNvPr>
          <p:cNvSpPr txBox="1"/>
          <p:nvPr/>
        </p:nvSpPr>
        <p:spPr>
          <a:xfrm>
            <a:off x="766614" y="1514252"/>
            <a:ext cx="9793088" cy="2862322"/>
          </a:xfrm>
          <a:prstGeom prst="rect">
            <a:avLst/>
          </a:prstGeom>
          <a:noFill/>
        </p:spPr>
        <p:txBody>
          <a:bodyPr wrap="square">
            <a:spAutoFit/>
          </a:bodyPr>
          <a:lstStyle/>
          <a:p>
            <a:r>
              <a:rPr lang="en-GB" b="1" dirty="0"/>
              <a:t>LA responsibilities </a:t>
            </a:r>
          </a:p>
          <a:p>
            <a:endParaRPr lang="en-GB" dirty="0"/>
          </a:p>
          <a:p>
            <a:r>
              <a:rPr lang="en-GB" dirty="0"/>
              <a:t>LAs must: </a:t>
            </a:r>
          </a:p>
          <a:p>
            <a:pPr lvl="1"/>
            <a:r>
              <a:rPr lang="en-GB" dirty="0"/>
              <a:t>• ensure schools have a secure electronic system to submit EYFS profile data </a:t>
            </a:r>
          </a:p>
          <a:p>
            <a:pPr lvl="1"/>
            <a:r>
              <a:rPr lang="en-GB" dirty="0"/>
              <a:t>• collect EYFS profile data, and quality assure and submit it to DfE</a:t>
            </a:r>
          </a:p>
          <a:p>
            <a:endParaRPr lang="en-GB" dirty="0"/>
          </a:p>
          <a:p>
            <a:pPr marL="285750" indent="-285750">
              <a:buFont typeface="Arial" panose="020B0604020202020204" pitchFamily="34" charset="0"/>
              <a:buChar char="•"/>
            </a:pPr>
            <a:r>
              <a:rPr lang="en-GB" dirty="0"/>
              <a:t>LA quality assurance of the data relates to ensuring that a full and complete set of data is submitted to the department for the schools in their area</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LA should submit data to DfE using the COLLECT data collection system</a:t>
            </a:r>
          </a:p>
        </p:txBody>
      </p:sp>
    </p:spTree>
    <p:extLst>
      <p:ext uri="{BB962C8B-B14F-4D97-AF65-F5344CB8AC3E}">
        <p14:creationId xmlns:p14="http://schemas.microsoft.com/office/powerpoint/2010/main" val="1244987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122B79-5607-4962-8FE9-25FB1DA523AE}"/>
              </a:ext>
            </a:extLst>
          </p:cNvPr>
          <p:cNvPicPr>
            <a:picLocks noChangeAspect="1"/>
          </p:cNvPicPr>
          <p:nvPr/>
        </p:nvPicPr>
        <p:blipFill>
          <a:blip r:embed="rId3"/>
          <a:stretch>
            <a:fillRect/>
          </a:stretch>
        </p:blipFill>
        <p:spPr>
          <a:xfrm rot="637860">
            <a:off x="7573534" y="2562628"/>
            <a:ext cx="4560472" cy="3064293"/>
          </a:xfrm>
          <a:prstGeom prst="rect">
            <a:avLst/>
          </a:prstGeom>
          <a:effectLst>
            <a:softEdge rad="508000"/>
          </a:effectLst>
        </p:spPr>
      </p:pic>
      <p:sp>
        <p:nvSpPr>
          <p:cNvPr id="14338" name="Rectangle 2"/>
          <p:cNvSpPr>
            <a:spLocks noChangeArrowheads="1"/>
          </p:cNvSpPr>
          <p:nvPr/>
        </p:nvSpPr>
        <p:spPr bwMode="auto">
          <a:xfrm>
            <a:off x="0" y="6021288"/>
            <a:ext cx="12190413" cy="836713"/>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0" name="Rectangle 4"/>
          <p:cNvSpPr>
            <a:spLocks noChangeArrowheads="1"/>
          </p:cNvSpPr>
          <p:nvPr/>
        </p:nvSpPr>
        <p:spPr bwMode="auto">
          <a:xfrm>
            <a:off x="0" y="1"/>
            <a:ext cx="12190413" cy="835200"/>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1" name="Text Box 5"/>
          <p:cNvSpPr txBox="1">
            <a:spLocks noChangeArrowheads="1"/>
          </p:cNvSpPr>
          <p:nvPr/>
        </p:nvSpPr>
        <p:spPr bwMode="auto">
          <a:xfrm>
            <a:off x="287318" y="94435"/>
            <a:ext cx="115808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EYFS Profile 2022</a:t>
            </a:r>
          </a:p>
        </p:txBody>
      </p:sp>
      <p:sp>
        <p:nvSpPr>
          <p:cNvPr id="2" name="Rectangle 1"/>
          <p:cNvSpPr/>
          <p:nvPr/>
        </p:nvSpPr>
        <p:spPr>
          <a:xfrm>
            <a:off x="287318" y="1700809"/>
            <a:ext cx="11615778" cy="1031051"/>
          </a:xfrm>
          <a:prstGeom prst="rect">
            <a:avLst/>
          </a:prstGeom>
        </p:spPr>
        <p:txBody>
          <a:bodyPr wrap="square">
            <a:spAutoFit/>
          </a:bodyPr>
          <a:lstStyle/>
          <a:p>
            <a:pPr algn="ctr" fontAlgn="base">
              <a:spcBef>
                <a:spcPts val="600"/>
              </a:spcBef>
              <a:spcAft>
                <a:spcPct val="0"/>
              </a:spcAft>
            </a:pPr>
            <a:endParaRPr lang="en-GB" altLang="en-US" sz="2800" dirty="0">
              <a:latin typeface="Segoe UI" pitchFamily="34" charset="0"/>
            </a:endParaRPr>
          </a:p>
          <a:p>
            <a:pPr algn="ctr" fontAlgn="base">
              <a:spcBef>
                <a:spcPts val="600"/>
              </a:spcBef>
              <a:spcAft>
                <a:spcPct val="0"/>
              </a:spcAft>
            </a:pPr>
            <a:endParaRPr lang="en-GB" altLang="en-US" sz="2800" dirty="0">
              <a:latin typeface="Segoe UI"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7694" y="6165304"/>
            <a:ext cx="1615443" cy="582169"/>
          </a:xfrm>
          <a:prstGeom prst="rect">
            <a:avLst/>
          </a:prstGeom>
        </p:spPr>
      </p:pic>
      <p:sp>
        <p:nvSpPr>
          <p:cNvPr id="7" name="Text Box 5">
            <a:extLst>
              <a:ext uri="{FF2B5EF4-FFF2-40B4-BE49-F238E27FC236}">
                <a16:creationId xmlns:a16="http://schemas.microsoft.com/office/drawing/2014/main" id="{8AAA855E-3565-4E1E-8CC7-232B7DC65944}"/>
              </a:ext>
            </a:extLst>
          </p:cNvPr>
          <p:cNvSpPr txBox="1">
            <a:spLocks noChangeArrowheads="1"/>
          </p:cNvSpPr>
          <p:nvPr/>
        </p:nvSpPr>
        <p:spPr bwMode="auto">
          <a:xfrm>
            <a:off x="406574" y="6101142"/>
            <a:ext cx="57606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4.3 Responsibilities</a:t>
            </a:r>
          </a:p>
        </p:txBody>
      </p:sp>
      <p:sp>
        <p:nvSpPr>
          <p:cNvPr id="10" name="TextBox 9">
            <a:extLst>
              <a:ext uri="{FF2B5EF4-FFF2-40B4-BE49-F238E27FC236}">
                <a16:creationId xmlns:a16="http://schemas.microsoft.com/office/drawing/2014/main" id="{11759D08-6189-4CDD-AB9A-0E253017F4D8}"/>
              </a:ext>
            </a:extLst>
          </p:cNvPr>
          <p:cNvSpPr txBox="1"/>
          <p:nvPr/>
        </p:nvSpPr>
        <p:spPr>
          <a:xfrm>
            <a:off x="190550" y="945885"/>
            <a:ext cx="8280920" cy="5155257"/>
          </a:xfrm>
          <a:prstGeom prst="rect">
            <a:avLst/>
          </a:prstGeom>
          <a:noFill/>
        </p:spPr>
        <p:txBody>
          <a:bodyPr wrap="square">
            <a:spAutoFit/>
          </a:bodyPr>
          <a:lstStyle/>
          <a:p>
            <a:r>
              <a:rPr lang="en-GB" b="1" dirty="0"/>
              <a:t>Key responsibilities of Headteachers </a:t>
            </a:r>
          </a:p>
          <a:p>
            <a:r>
              <a:rPr lang="en-GB" dirty="0"/>
              <a:t>                                                             </a:t>
            </a:r>
          </a:p>
          <a:p>
            <a:pPr>
              <a:lnSpc>
                <a:spcPct val="150000"/>
              </a:lnSpc>
            </a:pPr>
            <a:r>
              <a:rPr lang="en-GB" sz="1600" dirty="0"/>
              <a:t>• EYFS profile completed for all eligible children and data is quality assured </a:t>
            </a:r>
          </a:p>
          <a:p>
            <a:pPr>
              <a:lnSpc>
                <a:spcPct val="150000"/>
              </a:lnSpc>
            </a:pPr>
            <a:endParaRPr lang="en-GB" sz="1000" dirty="0"/>
          </a:p>
          <a:p>
            <a:pPr>
              <a:lnSpc>
                <a:spcPct val="150000"/>
              </a:lnSpc>
            </a:pPr>
            <a:r>
              <a:rPr lang="en-GB" sz="1600" dirty="0"/>
              <a:t>• provision is made to meet the requirements of all children with special educational needs</a:t>
            </a:r>
          </a:p>
          <a:p>
            <a:pPr>
              <a:lnSpc>
                <a:spcPct val="150000"/>
              </a:lnSpc>
            </a:pPr>
            <a:r>
              <a:rPr lang="en-GB" sz="1600" dirty="0"/>
              <a:t> </a:t>
            </a:r>
          </a:p>
          <a:p>
            <a:pPr>
              <a:lnSpc>
                <a:spcPct val="150000"/>
              </a:lnSpc>
            </a:pPr>
            <a:r>
              <a:rPr lang="en-GB" sz="1600" dirty="0"/>
              <a:t>• EYFS profile outcomes and the data accurately reflects the level of development of the  </a:t>
            </a:r>
          </a:p>
          <a:p>
            <a:pPr>
              <a:lnSpc>
                <a:spcPct val="150000"/>
              </a:lnSpc>
            </a:pPr>
            <a:r>
              <a:rPr lang="en-GB" sz="1600" dirty="0"/>
              <a:t>  current cohort of children </a:t>
            </a:r>
          </a:p>
          <a:p>
            <a:pPr>
              <a:lnSpc>
                <a:spcPct val="150000"/>
              </a:lnSpc>
            </a:pPr>
            <a:endParaRPr lang="en-GB" sz="1000" dirty="0"/>
          </a:p>
          <a:p>
            <a:pPr>
              <a:lnSpc>
                <a:spcPct val="150000"/>
              </a:lnSpc>
            </a:pPr>
            <a:r>
              <a:rPr lang="en-GB" sz="1600" dirty="0"/>
              <a:t>• return EYFSP data to their LA in accordance with the table in section 4.2</a:t>
            </a:r>
          </a:p>
          <a:p>
            <a:pPr>
              <a:lnSpc>
                <a:spcPct val="150000"/>
              </a:lnSpc>
            </a:pPr>
            <a:endParaRPr lang="en-GB" sz="1000" dirty="0"/>
          </a:p>
          <a:p>
            <a:pPr>
              <a:lnSpc>
                <a:spcPct val="150000"/>
              </a:lnSpc>
            </a:pPr>
            <a:r>
              <a:rPr lang="en-GB" sz="1600" dirty="0"/>
              <a:t>• provide to their school’s governing body EYFS with profile assessments, enabling it to </a:t>
            </a:r>
          </a:p>
          <a:p>
            <a:pPr>
              <a:lnSpc>
                <a:spcPct val="150000"/>
              </a:lnSpc>
            </a:pPr>
            <a:r>
              <a:rPr lang="en-GB" sz="1600" dirty="0"/>
              <a:t>  comply with national data submission requirements and report to parents</a:t>
            </a:r>
          </a:p>
          <a:p>
            <a:pPr>
              <a:lnSpc>
                <a:spcPct val="150000"/>
              </a:lnSpc>
            </a:pPr>
            <a:endParaRPr lang="en-GB" sz="1000" dirty="0"/>
          </a:p>
          <a:p>
            <a:r>
              <a:rPr lang="en-GB" sz="1600" dirty="0"/>
              <a:t>• ensure parents are provided with a written report of the child’s development against the </a:t>
            </a:r>
          </a:p>
          <a:p>
            <a:r>
              <a:rPr lang="en-GB" sz="1600" dirty="0"/>
              <a:t>  ELGs and have the opportunity to discuss the EYFS profile  </a:t>
            </a:r>
          </a:p>
        </p:txBody>
      </p:sp>
    </p:spTree>
    <p:extLst>
      <p:ext uri="{BB962C8B-B14F-4D97-AF65-F5344CB8AC3E}">
        <p14:creationId xmlns:p14="http://schemas.microsoft.com/office/powerpoint/2010/main" val="3475506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40C7A3-BF29-4A43-839D-C8D126DCEAD5}"/>
              </a:ext>
            </a:extLst>
          </p:cNvPr>
          <p:cNvPicPr>
            <a:picLocks noChangeAspect="1"/>
          </p:cNvPicPr>
          <p:nvPr/>
        </p:nvPicPr>
        <p:blipFill>
          <a:blip r:embed="rId3">
            <a:alphaModFix amt="30000"/>
          </a:blip>
          <a:stretch>
            <a:fillRect/>
          </a:stretch>
        </p:blipFill>
        <p:spPr>
          <a:xfrm>
            <a:off x="-1" y="0"/>
            <a:ext cx="12190413" cy="6858000"/>
          </a:xfrm>
          <a:prstGeom prst="rect">
            <a:avLst/>
          </a:prstGeom>
        </p:spPr>
      </p:pic>
      <p:sp>
        <p:nvSpPr>
          <p:cNvPr id="14338" name="Rectangle 2"/>
          <p:cNvSpPr>
            <a:spLocks noChangeArrowheads="1"/>
          </p:cNvSpPr>
          <p:nvPr/>
        </p:nvSpPr>
        <p:spPr bwMode="auto">
          <a:xfrm>
            <a:off x="0" y="6021288"/>
            <a:ext cx="12190413" cy="836713"/>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3600" dirty="0">
                <a:solidFill>
                  <a:srgbClr val="FFFFFF"/>
                </a:solidFill>
                <a:latin typeface="Segoe UI" panose="020B0502040204020203" pitchFamily="34" charset="0"/>
                <a:cs typeface="Segoe UI" panose="020B0502040204020203" pitchFamily="34" charset="0"/>
              </a:rPr>
              <a:t>5.1 Reporting to year 1 teachers </a:t>
            </a:r>
          </a:p>
        </p:txBody>
      </p:sp>
      <p:sp>
        <p:nvSpPr>
          <p:cNvPr id="14340" name="Rectangle 4"/>
          <p:cNvSpPr>
            <a:spLocks noChangeArrowheads="1"/>
          </p:cNvSpPr>
          <p:nvPr/>
        </p:nvSpPr>
        <p:spPr bwMode="auto">
          <a:xfrm>
            <a:off x="0" y="1"/>
            <a:ext cx="12190413" cy="835200"/>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1" name="Text Box 5"/>
          <p:cNvSpPr txBox="1">
            <a:spLocks noChangeArrowheads="1"/>
          </p:cNvSpPr>
          <p:nvPr/>
        </p:nvSpPr>
        <p:spPr bwMode="auto">
          <a:xfrm>
            <a:off x="287318" y="94435"/>
            <a:ext cx="115808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EYFS Profile 2022</a:t>
            </a:r>
          </a:p>
        </p:txBody>
      </p:sp>
      <p:sp>
        <p:nvSpPr>
          <p:cNvPr id="2" name="Rectangle 1"/>
          <p:cNvSpPr/>
          <p:nvPr/>
        </p:nvSpPr>
        <p:spPr>
          <a:xfrm>
            <a:off x="287318" y="1700809"/>
            <a:ext cx="11615778" cy="1031051"/>
          </a:xfrm>
          <a:prstGeom prst="rect">
            <a:avLst/>
          </a:prstGeom>
        </p:spPr>
        <p:txBody>
          <a:bodyPr wrap="square">
            <a:spAutoFit/>
          </a:bodyPr>
          <a:lstStyle/>
          <a:p>
            <a:pPr algn="ctr" fontAlgn="base">
              <a:spcBef>
                <a:spcPts val="600"/>
              </a:spcBef>
              <a:spcAft>
                <a:spcPct val="0"/>
              </a:spcAft>
            </a:pPr>
            <a:endParaRPr lang="en-GB" altLang="en-US" sz="2800" dirty="0">
              <a:latin typeface="Segoe UI" pitchFamily="34" charset="0"/>
            </a:endParaRPr>
          </a:p>
          <a:p>
            <a:pPr algn="ctr" fontAlgn="base">
              <a:spcBef>
                <a:spcPts val="600"/>
              </a:spcBef>
              <a:spcAft>
                <a:spcPct val="0"/>
              </a:spcAft>
            </a:pPr>
            <a:endParaRPr lang="en-GB" altLang="en-US" sz="2800" dirty="0">
              <a:latin typeface="Segoe UI"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7694" y="6165304"/>
            <a:ext cx="1615443" cy="582169"/>
          </a:xfrm>
          <a:prstGeom prst="rect">
            <a:avLst/>
          </a:prstGeom>
        </p:spPr>
      </p:pic>
      <p:sp>
        <p:nvSpPr>
          <p:cNvPr id="12" name="TextBox 11">
            <a:extLst>
              <a:ext uri="{FF2B5EF4-FFF2-40B4-BE49-F238E27FC236}">
                <a16:creationId xmlns:a16="http://schemas.microsoft.com/office/drawing/2014/main" id="{F134247D-1ABF-44B7-A588-7BF192DCFB9A}"/>
              </a:ext>
            </a:extLst>
          </p:cNvPr>
          <p:cNvSpPr txBox="1"/>
          <p:nvPr/>
        </p:nvSpPr>
        <p:spPr>
          <a:xfrm>
            <a:off x="622598" y="1039973"/>
            <a:ext cx="10585176" cy="4247317"/>
          </a:xfrm>
          <a:prstGeom prst="rect">
            <a:avLst/>
          </a:prstGeom>
          <a:noFill/>
        </p:spPr>
        <p:txBody>
          <a:bodyPr wrap="square" rtlCol="0">
            <a:spAutoFit/>
          </a:bodyPr>
          <a:lstStyle/>
          <a:p>
            <a:pPr algn="just"/>
            <a:r>
              <a:rPr lang="en-GB" b="1" dirty="0"/>
              <a:t>5.1 Reporting to the year 1 teacher </a:t>
            </a:r>
          </a:p>
          <a:p>
            <a:pPr algn="just"/>
            <a:endParaRPr lang="en-GB" sz="1800" dirty="0"/>
          </a:p>
          <a:p>
            <a:pPr algn="just"/>
            <a:r>
              <a:rPr lang="en-GB" dirty="0"/>
              <a:t>R</a:t>
            </a:r>
            <a:r>
              <a:rPr lang="en-GB" sz="1800" dirty="0"/>
              <a:t>eception teachers </a:t>
            </a:r>
            <a:r>
              <a:rPr lang="en-GB" sz="1800" b="1" dirty="0"/>
              <a:t>must </a:t>
            </a:r>
            <a:r>
              <a:rPr lang="en-GB" sz="1800" dirty="0"/>
              <a:t>give year 1 teachers a copy of each child’s EYFS profile, including:</a:t>
            </a:r>
          </a:p>
          <a:p>
            <a:pPr marL="285750" indent="-285750" algn="just">
              <a:buFont typeface="Arial" panose="020B0604020202020204" pitchFamily="34" charset="0"/>
              <a:buChar char="•"/>
            </a:pPr>
            <a:r>
              <a:rPr lang="en-GB" sz="1800" dirty="0"/>
              <a:t>a record of the child’s outcomes against the 17 ELGs, stating for each ELG whether the child is: </a:t>
            </a:r>
          </a:p>
          <a:p>
            <a:pPr algn="just"/>
            <a:r>
              <a:rPr lang="en-GB" dirty="0"/>
              <a:t>     - </a:t>
            </a:r>
            <a:r>
              <a:rPr lang="en-GB" sz="1800" dirty="0"/>
              <a:t>meeting ‘expected’ levels or</a:t>
            </a:r>
          </a:p>
          <a:p>
            <a:pPr algn="just"/>
            <a:r>
              <a:rPr lang="en-GB" dirty="0"/>
              <a:t>     - </a:t>
            </a:r>
            <a:r>
              <a:rPr lang="en-GB" sz="1800" dirty="0"/>
              <a:t>not yet reaching expected levels (‘emerging’) </a:t>
            </a:r>
          </a:p>
          <a:p>
            <a:pPr marL="285750" indent="-285750" algn="just">
              <a:buFont typeface="Arial" panose="020B0604020202020204" pitchFamily="34" charset="0"/>
              <a:buChar char="•"/>
            </a:pPr>
            <a:endParaRPr lang="en-GB" dirty="0"/>
          </a:p>
          <a:p>
            <a:pPr marL="285750" indent="-285750">
              <a:buFont typeface="Arial" panose="020B0604020202020204" pitchFamily="34" charset="0"/>
              <a:buChar char="•"/>
            </a:pPr>
            <a:r>
              <a:rPr lang="en-GB" b="1" dirty="0"/>
              <a:t>may choose </a:t>
            </a:r>
            <a:r>
              <a:rPr lang="en-GB" dirty="0"/>
              <a:t>to provide a short commentary on how the child demonstrates the three characteristics of effective learning</a:t>
            </a:r>
          </a:p>
          <a:p>
            <a:pPr algn="just"/>
            <a:endParaRPr lang="en-GB" sz="1800" dirty="0"/>
          </a:p>
          <a:p>
            <a:pPr marL="285750" indent="-285750" algn="just">
              <a:buFont typeface="Arial" panose="020B0604020202020204" pitchFamily="34" charset="0"/>
              <a:buChar char="•"/>
            </a:pPr>
            <a:r>
              <a:rPr lang="en-GB" dirty="0"/>
              <a:t>EYFS teachers are </a:t>
            </a:r>
            <a:r>
              <a:rPr lang="en-GB" b="1" dirty="0"/>
              <a:t>not required or expected to produce any written reports for year 1 teachers </a:t>
            </a:r>
            <a:r>
              <a:rPr lang="en-GB" dirty="0"/>
              <a:t>beyond these basic requirements</a:t>
            </a:r>
          </a:p>
          <a:p>
            <a:pPr algn="just"/>
            <a:endParaRPr lang="en-GB" sz="1800" dirty="0"/>
          </a:p>
          <a:p>
            <a:pPr marL="285750" indent="-285750">
              <a:buFont typeface="Arial" panose="020B0604020202020204" pitchFamily="34" charset="0"/>
              <a:buChar char="•"/>
            </a:pPr>
            <a:r>
              <a:rPr lang="en-GB" dirty="0"/>
              <a:t>where children have an </a:t>
            </a:r>
            <a:r>
              <a:rPr lang="en-GB" b="1" dirty="0"/>
              <a:t>outcome at the ‘emerging’ level</a:t>
            </a:r>
            <a:r>
              <a:rPr lang="en-GB" dirty="0"/>
              <a:t>, teachers should provide </a:t>
            </a:r>
            <a:r>
              <a:rPr lang="en-GB" b="1" dirty="0"/>
              <a:t>additional information, </a:t>
            </a:r>
            <a:r>
              <a:rPr lang="en-GB" dirty="0"/>
              <a:t>including any specific assessment or provision in place for children with SEND</a:t>
            </a:r>
            <a:endParaRPr lang="en-GB" sz="1800" dirty="0"/>
          </a:p>
        </p:txBody>
      </p:sp>
    </p:spTree>
    <p:extLst>
      <p:ext uri="{BB962C8B-B14F-4D97-AF65-F5344CB8AC3E}">
        <p14:creationId xmlns:p14="http://schemas.microsoft.com/office/powerpoint/2010/main" val="3976074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47279E-986E-4F1D-B43E-62D8F45244AD}"/>
              </a:ext>
            </a:extLst>
          </p:cNvPr>
          <p:cNvPicPr>
            <a:picLocks noChangeAspect="1"/>
          </p:cNvPicPr>
          <p:nvPr/>
        </p:nvPicPr>
        <p:blipFill>
          <a:blip r:embed="rId3">
            <a:alphaModFix amt="26000"/>
          </a:blip>
          <a:stretch>
            <a:fillRect/>
          </a:stretch>
        </p:blipFill>
        <p:spPr>
          <a:xfrm>
            <a:off x="-34885" y="0"/>
            <a:ext cx="12225298" cy="6858000"/>
          </a:xfrm>
          <a:prstGeom prst="rect">
            <a:avLst/>
          </a:prstGeom>
        </p:spPr>
      </p:pic>
      <p:sp>
        <p:nvSpPr>
          <p:cNvPr id="14338" name="Rectangle 2"/>
          <p:cNvSpPr>
            <a:spLocks noChangeArrowheads="1"/>
          </p:cNvSpPr>
          <p:nvPr/>
        </p:nvSpPr>
        <p:spPr bwMode="auto">
          <a:xfrm>
            <a:off x="0" y="6021288"/>
            <a:ext cx="12190413" cy="836713"/>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0" name="Rectangle 4"/>
          <p:cNvSpPr>
            <a:spLocks noChangeArrowheads="1"/>
          </p:cNvSpPr>
          <p:nvPr/>
        </p:nvSpPr>
        <p:spPr bwMode="auto">
          <a:xfrm>
            <a:off x="0" y="1"/>
            <a:ext cx="12190413" cy="835200"/>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1" name="Text Box 5"/>
          <p:cNvSpPr txBox="1">
            <a:spLocks noChangeArrowheads="1"/>
          </p:cNvSpPr>
          <p:nvPr/>
        </p:nvSpPr>
        <p:spPr bwMode="auto">
          <a:xfrm>
            <a:off x="287318" y="94435"/>
            <a:ext cx="115808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EYFS Profile 2022</a:t>
            </a:r>
          </a:p>
        </p:txBody>
      </p:sp>
      <p:sp>
        <p:nvSpPr>
          <p:cNvPr id="2" name="Rectangle 1"/>
          <p:cNvSpPr/>
          <p:nvPr/>
        </p:nvSpPr>
        <p:spPr>
          <a:xfrm>
            <a:off x="287318" y="1700809"/>
            <a:ext cx="11615778" cy="1031051"/>
          </a:xfrm>
          <a:prstGeom prst="rect">
            <a:avLst/>
          </a:prstGeom>
        </p:spPr>
        <p:txBody>
          <a:bodyPr wrap="square">
            <a:spAutoFit/>
          </a:bodyPr>
          <a:lstStyle/>
          <a:p>
            <a:pPr algn="ctr" fontAlgn="base">
              <a:spcBef>
                <a:spcPts val="600"/>
              </a:spcBef>
              <a:spcAft>
                <a:spcPct val="0"/>
              </a:spcAft>
            </a:pPr>
            <a:endParaRPr lang="en-GB" altLang="en-US" sz="2800" dirty="0">
              <a:latin typeface="Segoe UI" pitchFamily="34" charset="0"/>
            </a:endParaRPr>
          </a:p>
          <a:p>
            <a:pPr algn="ctr" fontAlgn="base">
              <a:spcBef>
                <a:spcPts val="600"/>
              </a:spcBef>
              <a:spcAft>
                <a:spcPct val="0"/>
              </a:spcAft>
            </a:pPr>
            <a:endParaRPr lang="en-GB" altLang="en-US" sz="2800" dirty="0">
              <a:latin typeface="Segoe UI"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7694" y="6165304"/>
            <a:ext cx="1615443" cy="582169"/>
          </a:xfrm>
          <a:prstGeom prst="rect">
            <a:avLst/>
          </a:prstGeom>
        </p:spPr>
      </p:pic>
      <p:sp>
        <p:nvSpPr>
          <p:cNvPr id="7" name="Text Box 5">
            <a:extLst>
              <a:ext uri="{FF2B5EF4-FFF2-40B4-BE49-F238E27FC236}">
                <a16:creationId xmlns:a16="http://schemas.microsoft.com/office/drawing/2014/main" id="{8AAA855E-3565-4E1E-8CC7-232B7DC65944}"/>
              </a:ext>
            </a:extLst>
          </p:cNvPr>
          <p:cNvSpPr txBox="1">
            <a:spLocks noChangeArrowheads="1"/>
          </p:cNvSpPr>
          <p:nvPr/>
        </p:nvSpPr>
        <p:spPr bwMode="auto">
          <a:xfrm>
            <a:off x="406574" y="6101142"/>
            <a:ext cx="57606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5.2 Reporting to parents</a:t>
            </a:r>
          </a:p>
        </p:txBody>
      </p:sp>
      <p:sp>
        <p:nvSpPr>
          <p:cNvPr id="9" name="TextBox 8">
            <a:extLst>
              <a:ext uri="{FF2B5EF4-FFF2-40B4-BE49-F238E27FC236}">
                <a16:creationId xmlns:a16="http://schemas.microsoft.com/office/drawing/2014/main" id="{9266BDDA-019C-4299-A13E-6932E384ABBF}"/>
              </a:ext>
            </a:extLst>
          </p:cNvPr>
          <p:cNvSpPr txBox="1"/>
          <p:nvPr/>
        </p:nvSpPr>
        <p:spPr>
          <a:xfrm>
            <a:off x="982638" y="980728"/>
            <a:ext cx="8136904" cy="4524315"/>
          </a:xfrm>
          <a:prstGeom prst="rect">
            <a:avLst/>
          </a:prstGeom>
          <a:noFill/>
        </p:spPr>
        <p:txBody>
          <a:bodyPr wrap="square">
            <a:spAutoFit/>
          </a:bodyPr>
          <a:lstStyle/>
          <a:p>
            <a:endParaRPr lang="en-GB" dirty="0"/>
          </a:p>
          <a:p>
            <a:r>
              <a:rPr lang="en-GB" b="1" dirty="0"/>
              <a:t>Teachers must:</a:t>
            </a:r>
          </a:p>
          <a:p>
            <a:endParaRPr lang="en-GB" sz="1000" b="1" dirty="0"/>
          </a:p>
          <a:p>
            <a:pPr marL="285750" indent="-285750">
              <a:buFont typeface="Arial" panose="020B0604020202020204" pitchFamily="34" charset="0"/>
              <a:buChar char="•"/>
            </a:pPr>
            <a:r>
              <a:rPr lang="en-GB" dirty="0"/>
              <a:t>provide a written report to parents which summarises the results of the EYFS profile</a:t>
            </a:r>
          </a:p>
          <a:p>
            <a:endParaRPr lang="en-GB" sz="800" dirty="0"/>
          </a:p>
          <a:p>
            <a:pPr marL="285750" indent="-285750">
              <a:buFont typeface="Arial" panose="020B0604020202020204" pitchFamily="34" charset="0"/>
              <a:buChar char="•"/>
            </a:pPr>
            <a:r>
              <a:rPr lang="en-GB" dirty="0"/>
              <a:t>make the results of the child’s profile available to parents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r>
              <a:rPr lang="en-GB" b="1" dirty="0"/>
              <a:t>Schools must:</a:t>
            </a:r>
          </a:p>
          <a:p>
            <a:endParaRPr lang="en-GB" sz="1000" b="1" dirty="0"/>
          </a:p>
          <a:p>
            <a:pPr marL="285750" indent="-285750">
              <a:buFont typeface="Arial" panose="020B0604020202020204" pitchFamily="34" charset="0"/>
              <a:buChar char="•"/>
            </a:pPr>
            <a:r>
              <a:rPr lang="en-GB" dirty="0"/>
              <a:t>offer parents the opportunity to discuss the profile with the child’s teacher</a:t>
            </a:r>
          </a:p>
          <a:p>
            <a:endParaRPr lang="en-GB" sz="800" dirty="0"/>
          </a:p>
          <a:p>
            <a:pPr marL="285750" indent="-285750">
              <a:buFont typeface="Arial" panose="020B0604020202020204" pitchFamily="34" charset="0"/>
              <a:buChar char="•"/>
            </a:pPr>
            <a:r>
              <a:rPr lang="en-GB" dirty="0"/>
              <a:t>if parents ask to see a copy of their child’s profile report, the provider must make this available</a:t>
            </a:r>
          </a:p>
          <a:p>
            <a:endParaRPr lang="en-GB" sz="800" dirty="0"/>
          </a:p>
          <a:p>
            <a:pPr marL="285750" indent="-285750">
              <a:buFont typeface="Arial" panose="020B0604020202020204" pitchFamily="34" charset="0"/>
              <a:buChar char="•"/>
            </a:pPr>
            <a:r>
              <a:rPr lang="en-GB" dirty="0"/>
              <a:t>be aware of their responsibilities under the Data Protection Act 1998 and the General Data Protection Regulation</a:t>
            </a:r>
          </a:p>
        </p:txBody>
      </p:sp>
    </p:spTree>
    <p:extLst>
      <p:ext uri="{BB962C8B-B14F-4D97-AF65-F5344CB8AC3E}">
        <p14:creationId xmlns:p14="http://schemas.microsoft.com/office/powerpoint/2010/main" val="2481710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women, one in glasses and blazer, talking in business office">
            <a:extLst>
              <a:ext uri="{FF2B5EF4-FFF2-40B4-BE49-F238E27FC236}">
                <a16:creationId xmlns:a16="http://schemas.microsoft.com/office/drawing/2014/main" id="{42179B24-B420-4301-98DF-E689004BCA8B}"/>
              </a:ext>
            </a:extLst>
          </p:cNvPr>
          <p:cNvPicPr>
            <a:picLocks noChangeAspect="1"/>
          </p:cNvPicPr>
          <p:nvPr/>
        </p:nvPicPr>
        <p:blipFill>
          <a:blip r:embed="rId3" cstate="print">
            <a:alphaModFix amt="21000"/>
            <a:extLst>
              <a:ext uri="{28A0092B-C50C-407E-A947-70E740481C1C}">
                <a14:useLocalDpi xmlns:a14="http://schemas.microsoft.com/office/drawing/2010/main" val="0"/>
              </a:ext>
            </a:extLst>
          </a:blip>
          <a:stretch>
            <a:fillRect/>
          </a:stretch>
        </p:blipFill>
        <p:spPr>
          <a:xfrm>
            <a:off x="6242080" y="740766"/>
            <a:ext cx="6513867" cy="6098677"/>
          </a:xfrm>
          <a:prstGeom prst="rect">
            <a:avLst/>
          </a:prstGeom>
          <a:effectLst>
            <a:softEdge rad="266700"/>
          </a:effectLst>
        </p:spPr>
      </p:pic>
      <p:sp>
        <p:nvSpPr>
          <p:cNvPr id="14338" name="Rectangle 2"/>
          <p:cNvSpPr>
            <a:spLocks noChangeArrowheads="1"/>
          </p:cNvSpPr>
          <p:nvPr/>
        </p:nvSpPr>
        <p:spPr bwMode="auto">
          <a:xfrm>
            <a:off x="0" y="6021288"/>
            <a:ext cx="12190413" cy="836713"/>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0" name="Rectangle 4"/>
          <p:cNvSpPr>
            <a:spLocks noChangeArrowheads="1"/>
          </p:cNvSpPr>
          <p:nvPr/>
        </p:nvSpPr>
        <p:spPr bwMode="auto">
          <a:xfrm>
            <a:off x="0" y="1"/>
            <a:ext cx="12190413" cy="835200"/>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1" name="Text Box 5"/>
          <p:cNvSpPr txBox="1">
            <a:spLocks noChangeArrowheads="1"/>
          </p:cNvSpPr>
          <p:nvPr/>
        </p:nvSpPr>
        <p:spPr bwMode="auto">
          <a:xfrm>
            <a:off x="287318" y="94435"/>
            <a:ext cx="115808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EYFS Profile 2022</a:t>
            </a:r>
          </a:p>
        </p:txBody>
      </p:sp>
      <p:sp>
        <p:nvSpPr>
          <p:cNvPr id="2" name="Rectangle 1"/>
          <p:cNvSpPr/>
          <p:nvPr/>
        </p:nvSpPr>
        <p:spPr>
          <a:xfrm>
            <a:off x="287318" y="1700809"/>
            <a:ext cx="11615778" cy="1031051"/>
          </a:xfrm>
          <a:prstGeom prst="rect">
            <a:avLst/>
          </a:prstGeom>
        </p:spPr>
        <p:txBody>
          <a:bodyPr wrap="square">
            <a:spAutoFit/>
          </a:bodyPr>
          <a:lstStyle/>
          <a:p>
            <a:pPr algn="ctr" fontAlgn="base">
              <a:spcBef>
                <a:spcPts val="600"/>
              </a:spcBef>
              <a:spcAft>
                <a:spcPct val="0"/>
              </a:spcAft>
            </a:pPr>
            <a:endParaRPr lang="en-GB" altLang="en-US" sz="2800" dirty="0">
              <a:latin typeface="Segoe UI" pitchFamily="34" charset="0"/>
            </a:endParaRPr>
          </a:p>
          <a:p>
            <a:pPr algn="ctr" fontAlgn="base">
              <a:spcBef>
                <a:spcPts val="600"/>
              </a:spcBef>
              <a:spcAft>
                <a:spcPct val="0"/>
              </a:spcAft>
            </a:pPr>
            <a:endParaRPr lang="en-GB" altLang="en-US" sz="2800" dirty="0">
              <a:latin typeface="Segoe UI"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7694" y="6165304"/>
            <a:ext cx="1615443" cy="582169"/>
          </a:xfrm>
          <a:prstGeom prst="rect">
            <a:avLst/>
          </a:prstGeom>
        </p:spPr>
      </p:pic>
      <p:sp>
        <p:nvSpPr>
          <p:cNvPr id="7" name="Text Box 5">
            <a:extLst>
              <a:ext uri="{FF2B5EF4-FFF2-40B4-BE49-F238E27FC236}">
                <a16:creationId xmlns:a16="http://schemas.microsoft.com/office/drawing/2014/main" id="{400EDC96-F199-4ABA-A4A0-E484C9BC52AF}"/>
              </a:ext>
            </a:extLst>
          </p:cNvPr>
          <p:cNvSpPr txBox="1">
            <a:spLocks noChangeArrowheads="1"/>
          </p:cNvSpPr>
          <p:nvPr/>
        </p:nvSpPr>
        <p:spPr bwMode="auto">
          <a:xfrm>
            <a:off x="287318" y="6101666"/>
            <a:ext cx="86882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Supporting successful Transition to Year 1</a:t>
            </a:r>
          </a:p>
        </p:txBody>
      </p:sp>
      <p:sp>
        <p:nvSpPr>
          <p:cNvPr id="9" name="TextBox 8">
            <a:extLst>
              <a:ext uri="{FF2B5EF4-FFF2-40B4-BE49-F238E27FC236}">
                <a16:creationId xmlns:a16="http://schemas.microsoft.com/office/drawing/2014/main" id="{123F606B-EFA0-4352-87DD-50E93ECD2751}"/>
              </a:ext>
            </a:extLst>
          </p:cNvPr>
          <p:cNvSpPr txBox="1"/>
          <p:nvPr/>
        </p:nvSpPr>
        <p:spPr>
          <a:xfrm>
            <a:off x="-169490" y="1058365"/>
            <a:ext cx="10057987" cy="4739759"/>
          </a:xfrm>
          <a:prstGeom prst="rect">
            <a:avLst/>
          </a:prstGeom>
          <a:noFill/>
        </p:spPr>
        <p:txBody>
          <a:bodyPr wrap="square">
            <a:spAutoFit/>
          </a:bodyPr>
          <a:lstStyle/>
          <a:p>
            <a:pPr algn="just"/>
            <a:endParaRPr lang="en-GB" dirty="0"/>
          </a:p>
          <a:p>
            <a:pPr algn="just"/>
            <a:r>
              <a:rPr lang="en-GB" dirty="0"/>
              <a:t>       High quality </a:t>
            </a:r>
            <a:r>
              <a:rPr lang="en-GB" b="1" dirty="0"/>
              <a:t>professional dialogue </a:t>
            </a:r>
            <a:r>
              <a:rPr lang="en-GB" dirty="0"/>
              <a:t>between EYFS and year one teachers should include:    </a:t>
            </a:r>
          </a:p>
          <a:p>
            <a:pPr algn="just"/>
            <a:r>
              <a:rPr lang="en-GB" dirty="0"/>
              <a:t>       information on each child’s </a:t>
            </a:r>
            <a:r>
              <a:rPr lang="en-GB" b="1" dirty="0"/>
              <a:t>stage of development and learning needs</a:t>
            </a:r>
          </a:p>
          <a:p>
            <a:pPr lvl="1" algn="just"/>
            <a:endParaRPr lang="en-GB" b="1" dirty="0"/>
          </a:p>
          <a:p>
            <a:pPr marL="742950" lvl="1" indent="-285750" algn="just">
              <a:buFont typeface="Arial" panose="020B0604020202020204" pitchFamily="34" charset="0"/>
              <a:buChar char="•"/>
            </a:pPr>
            <a:r>
              <a:rPr lang="en-GB" dirty="0"/>
              <a:t>discussing in depth of children with ‘</a:t>
            </a:r>
            <a:r>
              <a:rPr lang="en-GB" b="1" dirty="0"/>
              <a:t>emerging</a:t>
            </a:r>
            <a:r>
              <a:rPr lang="en-GB" dirty="0"/>
              <a:t>’ for one or more ELG providing additional information such as barriers to learning that have been identified and successful strategies to help the child overcome these</a:t>
            </a:r>
          </a:p>
          <a:p>
            <a:pPr marL="742950" lvl="1" indent="-285750" algn="just">
              <a:buFont typeface="Arial" panose="020B0604020202020204" pitchFamily="34" charset="0"/>
              <a:buChar char="•"/>
            </a:pPr>
            <a:endParaRPr lang="en-GB" dirty="0"/>
          </a:p>
          <a:p>
            <a:pPr marL="742950" lvl="1" indent="-285750" algn="just">
              <a:buFont typeface="Arial" panose="020B0604020202020204" pitchFamily="34" charset="0"/>
              <a:buChar char="•"/>
            </a:pPr>
            <a:r>
              <a:rPr lang="en-GB" b="1" dirty="0"/>
              <a:t>ongoing dialogue before the summer term </a:t>
            </a:r>
            <a:r>
              <a:rPr lang="en-GB" dirty="0"/>
              <a:t>allows processes to be built on a shared understanding and planned and implemented in good time</a:t>
            </a:r>
          </a:p>
          <a:p>
            <a:pPr marL="742950" lvl="1" indent="-285750" algn="just">
              <a:buFont typeface="Arial" panose="020B0604020202020204" pitchFamily="34" charset="0"/>
              <a:buChar char="•"/>
            </a:pPr>
            <a:endParaRPr lang="en-GB" dirty="0"/>
          </a:p>
          <a:p>
            <a:pPr marL="742950" lvl="1" indent="-285750" algn="just">
              <a:buFont typeface="Arial" panose="020B0604020202020204" pitchFamily="34" charset="0"/>
              <a:buChar char="•"/>
            </a:pPr>
            <a:r>
              <a:rPr lang="en-GB" b="1" dirty="0"/>
              <a:t>sharing any records from within or outside the setting </a:t>
            </a:r>
            <a:r>
              <a:rPr lang="en-GB" dirty="0"/>
              <a:t>with year 1 teachers and using these records to inform transition conversations and processes</a:t>
            </a:r>
          </a:p>
          <a:p>
            <a:pPr marL="742950" lvl="1" indent="-285750" algn="just">
              <a:buFont typeface="Arial" panose="020B0604020202020204" pitchFamily="34" charset="0"/>
              <a:buChar char="•"/>
            </a:pPr>
            <a:endParaRPr lang="en-GB" dirty="0"/>
          </a:p>
          <a:p>
            <a:pPr marL="742950" lvl="1" indent="-285750" algn="just">
              <a:buFont typeface="Arial" panose="020B0604020202020204" pitchFamily="34" charset="0"/>
              <a:buChar char="•"/>
            </a:pPr>
            <a:r>
              <a:rPr lang="en-GB" dirty="0"/>
              <a:t>other professionals working with the child so they can contribute to transition conversations</a:t>
            </a:r>
          </a:p>
          <a:p>
            <a:pPr algn="just"/>
            <a:endParaRPr lang="en-GB" sz="1400" dirty="0"/>
          </a:p>
        </p:txBody>
      </p:sp>
    </p:spTree>
    <p:extLst>
      <p:ext uri="{BB962C8B-B14F-4D97-AF65-F5344CB8AC3E}">
        <p14:creationId xmlns:p14="http://schemas.microsoft.com/office/powerpoint/2010/main" val="2078739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ck puzzle pieces">
            <a:extLst>
              <a:ext uri="{FF2B5EF4-FFF2-40B4-BE49-F238E27FC236}">
                <a16:creationId xmlns:a16="http://schemas.microsoft.com/office/drawing/2014/main" id="{6305D87A-2FEE-4203-AF92-769F0D8875DD}"/>
              </a:ext>
            </a:extLst>
          </p:cNvPr>
          <p:cNvPicPr>
            <a:picLocks noChangeAspect="1"/>
          </p:cNvPicPr>
          <p:nvPr/>
        </p:nvPicPr>
        <p:blipFill>
          <a:blip r:embed="rId3" cstate="print">
            <a:alphaModFix amt="32000"/>
            <a:extLst>
              <a:ext uri="{28A0092B-C50C-407E-A947-70E740481C1C}">
                <a14:useLocalDpi xmlns:a14="http://schemas.microsoft.com/office/drawing/2010/main" val="0"/>
              </a:ext>
            </a:extLst>
          </a:blip>
          <a:stretch>
            <a:fillRect/>
          </a:stretch>
        </p:blipFill>
        <p:spPr>
          <a:xfrm>
            <a:off x="0" y="155750"/>
            <a:ext cx="12190413" cy="6546500"/>
          </a:xfrm>
          <a:prstGeom prst="rect">
            <a:avLst/>
          </a:prstGeom>
        </p:spPr>
      </p:pic>
      <p:sp>
        <p:nvSpPr>
          <p:cNvPr id="14338" name="Rectangle 2"/>
          <p:cNvSpPr>
            <a:spLocks noChangeArrowheads="1"/>
          </p:cNvSpPr>
          <p:nvPr/>
        </p:nvSpPr>
        <p:spPr bwMode="auto">
          <a:xfrm>
            <a:off x="0" y="6021288"/>
            <a:ext cx="12190413" cy="836713"/>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0" name="Rectangle 4"/>
          <p:cNvSpPr>
            <a:spLocks noChangeArrowheads="1"/>
          </p:cNvSpPr>
          <p:nvPr/>
        </p:nvSpPr>
        <p:spPr bwMode="auto">
          <a:xfrm>
            <a:off x="0" y="1"/>
            <a:ext cx="12190413" cy="835200"/>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1" name="Text Box 5"/>
          <p:cNvSpPr txBox="1">
            <a:spLocks noChangeArrowheads="1"/>
          </p:cNvSpPr>
          <p:nvPr/>
        </p:nvSpPr>
        <p:spPr bwMode="auto">
          <a:xfrm>
            <a:off x="287318" y="94435"/>
            <a:ext cx="115808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EYFS Profile 2022</a:t>
            </a:r>
          </a:p>
        </p:txBody>
      </p:sp>
      <p:sp>
        <p:nvSpPr>
          <p:cNvPr id="2" name="Rectangle 1"/>
          <p:cNvSpPr/>
          <p:nvPr/>
        </p:nvSpPr>
        <p:spPr>
          <a:xfrm>
            <a:off x="287318" y="1700809"/>
            <a:ext cx="11615778" cy="1031051"/>
          </a:xfrm>
          <a:prstGeom prst="rect">
            <a:avLst/>
          </a:prstGeom>
        </p:spPr>
        <p:txBody>
          <a:bodyPr wrap="square">
            <a:spAutoFit/>
          </a:bodyPr>
          <a:lstStyle/>
          <a:p>
            <a:pPr algn="ctr" fontAlgn="base">
              <a:spcBef>
                <a:spcPts val="600"/>
              </a:spcBef>
              <a:spcAft>
                <a:spcPct val="0"/>
              </a:spcAft>
            </a:pPr>
            <a:endParaRPr lang="en-GB" altLang="en-US" sz="2800" dirty="0">
              <a:latin typeface="Segoe UI" pitchFamily="34" charset="0"/>
            </a:endParaRPr>
          </a:p>
          <a:p>
            <a:pPr algn="ctr" fontAlgn="base">
              <a:spcBef>
                <a:spcPts val="600"/>
              </a:spcBef>
              <a:spcAft>
                <a:spcPct val="0"/>
              </a:spcAft>
            </a:pPr>
            <a:endParaRPr lang="en-GB" altLang="en-US" sz="2800" dirty="0">
              <a:latin typeface="Segoe UI"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7694" y="6165304"/>
            <a:ext cx="1615443" cy="582169"/>
          </a:xfrm>
          <a:prstGeom prst="rect">
            <a:avLst/>
          </a:prstGeom>
        </p:spPr>
      </p:pic>
      <p:sp>
        <p:nvSpPr>
          <p:cNvPr id="7" name="Text Box 5">
            <a:extLst>
              <a:ext uri="{FF2B5EF4-FFF2-40B4-BE49-F238E27FC236}">
                <a16:creationId xmlns:a16="http://schemas.microsoft.com/office/drawing/2014/main" id="{8AAA855E-3565-4E1E-8CC7-232B7DC65944}"/>
              </a:ext>
            </a:extLst>
          </p:cNvPr>
          <p:cNvSpPr txBox="1">
            <a:spLocks noChangeArrowheads="1"/>
          </p:cNvSpPr>
          <p:nvPr/>
        </p:nvSpPr>
        <p:spPr bwMode="auto">
          <a:xfrm>
            <a:off x="406574" y="6101142"/>
            <a:ext cx="98650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How does your profile data inform provision?</a:t>
            </a:r>
          </a:p>
        </p:txBody>
      </p:sp>
      <p:sp>
        <p:nvSpPr>
          <p:cNvPr id="11" name="TextBox 10">
            <a:extLst>
              <a:ext uri="{FF2B5EF4-FFF2-40B4-BE49-F238E27FC236}">
                <a16:creationId xmlns:a16="http://schemas.microsoft.com/office/drawing/2014/main" id="{1FAD9FF8-5937-4C12-A852-1EEA9CDBE295}"/>
              </a:ext>
            </a:extLst>
          </p:cNvPr>
          <p:cNvSpPr txBox="1"/>
          <p:nvPr/>
        </p:nvSpPr>
        <p:spPr>
          <a:xfrm>
            <a:off x="200042" y="895224"/>
            <a:ext cx="11703053" cy="4770537"/>
          </a:xfrm>
          <a:prstGeom prst="rect">
            <a:avLst/>
          </a:prstGeom>
          <a:noFill/>
        </p:spPr>
        <p:txBody>
          <a:bodyPr wrap="square">
            <a:spAutoFit/>
          </a:bodyPr>
          <a:lstStyle/>
          <a:p>
            <a:r>
              <a:rPr lang="en-GB" sz="1600" dirty="0"/>
              <a:t>Does the EYFS Profile data reflect your knowledge and expectations of the cohort?</a:t>
            </a:r>
          </a:p>
          <a:p>
            <a:endParaRPr lang="en-GB" sz="1600" dirty="0"/>
          </a:p>
          <a:p>
            <a:r>
              <a:rPr lang="en-GB" sz="1600" dirty="0"/>
              <a:t>What are the strengths/ weaknesses in this year’s cohort?</a:t>
            </a:r>
          </a:p>
          <a:p>
            <a:pPr lvl="1"/>
            <a:r>
              <a:rPr lang="en-GB" sz="1600" dirty="0"/>
              <a:t>across areas of learning?</a:t>
            </a:r>
          </a:p>
          <a:p>
            <a:pPr lvl="1"/>
            <a:r>
              <a:rPr lang="en-GB" sz="1600" dirty="0"/>
              <a:t>across aspects of learning?</a:t>
            </a:r>
          </a:p>
          <a:p>
            <a:pPr lvl="1"/>
            <a:r>
              <a:rPr lang="en-GB" sz="1600" dirty="0"/>
              <a:t>across individual outcomes?</a:t>
            </a:r>
          </a:p>
          <a:p>
            <a:pPr lvl="1"/>
            <a:r>
              <a:rPr lang="en-GB" sz="1600" dirty="0"/>
              <a:t>achievement of GLD? </a:t>
            </a:r>
          </a:p>
          <a:p>
            <a:pPr lvl="1"/>
            <a:endParaRPr lang="en-GB" sz="1600" dirty="0"/>
          </a:p>
          <a:p>
            <a:r>
              <a:rPr lang="en-GB" sz="1600" dirty="0"/>
              <a:t>From the data, what aspects of breadth/depth of EYFS provision need further development in the school?</a:t>
            </a:r>
          </a:p>
          <a:p>
            <a:endParaRPr lang="en-GB" sz="1600" dirty="0"/>
          </a:p>
          <a:p>
            <a:r>
              <a:rPr lang="en-GB" sz="1600" dirty="0"/>
              <a:t>Are there any significant differences in outcomes for your boys and girls?</a:t>
            </a:r>
          </a:p>
          <a:p>
            <a:endParaRPr lang="en-GB" sz="1600" dirty="0"/>
          </a:p>
          <a:p>
            <a:r>
              <a:rPr lang="en-GB" sz="1600" dirty="0"/>
              <a:t>How does the attainment of different groups (SEN, ethnic minority groups, pupil premium) compare to the average attainment of the group? </a:t>
            </a:r>
          </a:p>
          <a:p>
            <a:endParaRPr lang="en-GB" sz="1600" dirty="0"/>
          </a:p>
          <a:p>
            <a:r>
              <a:rPr lang="en-GB" sz="1600" dirty="0"/>
              <a:t>How have the needs of individual children been addressed e.g. children with SEND or with EAL? </a:t>
            </a:r>
          </a:p>
          <a:p>
            <a:endParaRPr lang="en-GB" sz="1600" dirty="0"/>
          </a:p>
          <a:p>
            <a:r>
              <a:rPr lang="en-GB" sz="1600" dirty="0"/>
              <a:t>How are Y1 teachers using the EYFS Profile data as the starting point for curriculum planning? How are they using the EYFS to inform planning for children who have been assessed as emerging?</a:t>
            </a:r>
          </a:p>
        </p:txBody>
      </p:sp>
    </p:spTree>
    <p:extLst>
      <p:ext uri="{BB962C8B-B14F-4D97-AF65-F5344CB8AC3E}">
        <p14:creationId xmlns:p14="http://schemas.microsoft.com/office/powerpoint/2010/main" val="1290965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6021288"/>
            <a:ext cx="12190413" cy="836713"/>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0" name="Rectangle 4"/>
          <p:cNvSpPr>
            <a:spLocks noChangeArrowheads="1"/>
          </p:cNvSpPr>
          <p:nvPr/>
        </p:nvSpPr>
        <p:spPr bwMode="auto">
          <a:xfrm>
            <a:off x="0" y="1"/>
            <a:ext cx="12190413" cy="835200"/>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1" name="Text Box 5"/>
          <p:cNvSpPr txBox="1">
            <a:spLocks noChangeArrowheads="1"/>
          </p:cNvSpPr>
          <p:nvPr/>
        </p:nvSpPr>
        <p:spPr bwMode="auto">
          <a:xfrm>
            <a:off x="287318" y="94435"/>
            <a:ext cx="115808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EYFS Profile 2022</a:t>
            </a:r>
          </a:p>
        </p:txBody>
      </p:sp>
      <p:sp>
        <p:nvSpPr>
          <p:cNvPr id="2" name="Rectangle 1"/>
          <p:cNvSpPr/>
          <p:nvPr/>
        </p:nvSpPr>
        <p:spPr>
          <a:xfrm>
            <a:off x="287318" y="1700809"/>
            <a:ext cx="11615778" cy="1031051"/>
          </a:xfrm>
          <a:prstGeom prst="rect">
            <a:avLst/>
          </a:prstGeom>
        </p:spPr>
        <p:txBody>
          <a:bodyPr wrap="square">
            <a:spAutoFit/>
          </a:bodyPr>
          <a:lstStyle/>
          <a:p>
            <a:pPr algn="ctr" fontAlgn="base">
              <a:spcBef>
                <a:spcPts val="600"/>
              </a:spcBef>
              <a:spcAft>
                <a:spcPct val="0"/>
              </a:spcAft>
            </a:pPr>
            <a:endParaRPr lang="en-GB" altLang="en-US" sz="2800" dirty="0">
              <a:latin typeface="Segoe UI" pitchFamily="34" charset="0"/>
            </a:endParaRPr>
          </a:p>
          <a:p>
            <a:pPr algn="ctr" fontAlgn="base">
              <a:spcBef>
                <a:spcPts val="600"/>
              </a:spcBef>
              <a:spcAft>
                <a:spcPct val="0"/>
              </a:spcAft>
            </a:pPr>
            <a:endParaRPr lang="en-GB" altLang="en-US" sz="2800" dirty="0">
              <a:latin typeface="Segoe UI"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7694" y="6165304"/>
            <a:ext cx="1615443" cy="582169"/>
          </a:xfrm>
          <a:prstGeom prst="rect">
            <a:avLst/>
          </a:prstGeom>
        </p:spPr>
      </p:pic>
      <p:sp>
        <p:nvSpPr>
          <p:cNvPr id="7" name="Text Box 5">
            <a:extLst>
              <a:ext uri="{FF2B5EF4-FFF2-40B4-BE49-F238E27FC236}">
                <a16:creationId xmlns:a16="http://schemas.microsoft.com/office/drawing/2014/main" id="{8AAA855E-3565-4E1E-8CC7-232B7DC65944}"/>
              </a:ext>
            </a:extLst>
          </p:cNvPr>
          <p:cNvSpPr txBox="1">
            <a:spLocks noChangeArrowheads="1"/>
          </p:cNvSpPr>
          <p:nvPr/>
        </p:nvSpPr>
        <p:spPr bwMode="auto">
          <a:xfrm>
            <a:off x="406574" y="6101142"/>
            <a:ext cx="98650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DfE vodcast </a:t>
            </a:r>
          </a:p>
        </p:txBody>
      </p:sp>
      <p:pic>
        <p:nvPicPr>
          <p:cNvPr id="4" name="Picture 3">
            <a:hlinkClick r:id="rId4" action="ppaction://hlinkfile"/>
            <a:extLst>
              <a:ext uri="{FF2B5EF4-FFF2-40B4-BE49-F238E27FC236}">
                <a16:creationId xmlns:a16="http://schemas.microsoft.com/office/drawing/2014/main" id="{1E7DECA5-4375-4DD0-99A8-952C1755553F}"/>
              </a:ext>
            </a:extLst>
          </p:cNvPr>
          <p:cNvPicPr>
            <a:picLocks noChangeAspect="1"/>
          </p:cNvPicPr>
          <p:nvPr/>
        </p:nvPicPr>
        <p:blipFill>
          <a:blip r:embed="rId5"/>
          <a:stretch>
            <a:fillRect/>
          </a:stretch>
        </p:blipFill>
        <p:spPr>
          <a:xfrm>
            <a:off x="266948" y="1184979"/>
            <a:ext cx="6240396" cy="4725781"/>
          </a:xfrm>
          <a:prstGeom prst="rect">
            <a:avLst/>
          </a:prstGeom>
        </p:spPr>
      </p:pic>
      <p:sp>
        <p:nvSpPr>
          <p:cNvPr id="10" name="TextBox 9">
            <a:extLst>
              <a:ext uri="{FF2B5EF4-FFF2-40B4-BE49-F238E27FC236}">
                <a16:creationId xmlns:a16="http://schemas.microsoft.com/office/drawing/2014/main" id="{C63ABB4B-E92A-85A3-93CF-DBF55E9A733D}"/>
              </a:ext>
            </a:extLst>
          </p:cNvPr>
          <p:cNvSpPr txBox="1"/>
          <p:nvPr/>
        </p:nvSpPr>
        <p:spPr>
          <a:xfrm>
            <a:off x="7607374" y="2170034"/>
            <a:ext cx="3475590" cy="1200329"/>
          </a:xfrm>
          <a:prstGeom prst="rect">
            <a:avLst/>
          </a:prstGeom>
          <a:noFill/>
        </p:spPr>
        <p:txBody>
          <a:bodyPr wrap="square">
            <a:spAutoFit/>
          </a:bodyPr>
          <a:lstStyle/>
          <a:p>
            <a:pPr eaLnBrk="1" hangingPunct="1"/>
            <a:r>
              <a:rPr lang="en-GB" dirty="0">
                <a:hlinkClick r:id="rId6"/>
              </a:rPr>
              <a:t>EYFS Profile assessment - a vodcast for teachers, school leaders and local authorities – YouTube</a:t>
            </a:r>
            <a:endParaRPr lang="en-GB" dirty="0"/>
          </a:p>
        </p:txBody>
      </p:sp>
    </p:spTree>
    <p:extLst>
      <p:ext uri="{BB962C8B-B14F-4D97-AF65-F5344CB8AC3E}">
        <p14:creationId xmlns:p14="http://schemas.microsoft.com/office/powerpoint/2010/main" val="1492809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6021288"/>
            <a:ext cx="12190413" cy="836713"/>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0" name="Rectangle 4"/>
          <p:cNvSpPr>
            <a:spLocks noChangeArrowheads="1"/>
          </p:cNvSpPr>
          <p:nvPr/>
        </p:nvSpPr>
        <p:spPr bwMode="auto">
          <a:xfrm>
            <a:off x="0" y="1"/>
            <a:ext cx="12190413" cy="835200"/>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1" name="Text Box 5"/>
          <p:cNvSpPr txBox="1">
            <a:spLocks noChangeArrowheads="1"/>
          </p:cNvSpPr>
          <p:nvPr/>
        </p:nvSpPr>
        <p:spPr bwMode="auto">
          <a:xfrm>
            <a:off x="287318" y="94435"/>
            <a:ext cx="115808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EYFS Profile 2022</a:t>
            </a:r>
          </a:p>
        </p:txBody>
      </p:sp>
      <p:sp>
        <p:nvSpPr>
          <p:cNvPr id="2" name="Rectangle 1"/>
          <p:cNvSpPr/>
          <p:nvPr/>
        </p:nvSpPr>
        <p:spPr>
          <a:xfrm>
            <a:off x="287318" y="1700809"/>
            <a:ext cx="11615778" cy="1031051"/>
          </a:xfrm>
          <a:prstGeom prst="rect">
            <a:avLst/>
          </a:prstGeom>
        </p:spPr>
        <p:txBody>
          <a:bodyPr wrap="square">
            <a:spAutoFit/>
          </a:bodyPr>
          <a:lstStyle/>
          <a:p>
            <a:pPr algn="ctr" fontAlgn="base">
              <a:spcBef>
                <a:spcPts val="600"/>
              </a:spcBef>
              <a:spcAft>
                <a:spcPct val="0"/>
              </a:spcAft>
            </a:pPr>
            <a:endParaRPr lang="en-GB" altLang="en-US" sz="2800" dirty="0">
              <a:latin typeface="Segoe UI" pitchFamily="34" charset="0"/>
            </a:endParaRPr>
          </a:p>
          <a:p>
            <a:pPr algn="ctr" fontAlgn="base">
              <a:spcBef>
                <a:spcPts val="600"/>
              </a:spcBef>
              <a:spcAft>
                <a:spcPct val="0"/>
              </a:spcAft>
            </a:pPr>
            <a:endParaRPr lang="en-GB" altLang="en-US" sz="2800" dirty="0">
              <a:latin typeface="Segoe UI"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7694" y="6165304"/>
            <a:ext cx="1615443" cy="582169"/>
          </a:xfrm>
          <a:prstGeom prst="rect">
            <a:avLst/>
          </a:prstGeom>
        </p:spPr>
      </p:pic>
      <p:sp>
        <p:nvSpPr>
          <p:cNvPr id="7" name="Text Box 5">
            <a:extLst>
              <a:ext uri="{FF2B5EF4-FFF2-40B4-BE49-F238E27FC236}">
                <a16:creationId xmlns:a16="http://schemas.microsoft.com/office/drawing/2014/main" id="{8AAA855E-3565-4E1E-8CC7-232B7DC65944}"/>
              </a:ext>
            </a:extLst>
          </p:cNvPr>
          <p:cNvSpPr txBox="1">
            <a:spLocks noChangeArrowheads="1"/>
          </p:cNvSpPr>
          <p:nvPr/>
        </p:nvSpPr>
        <p:spPr bwMode="auto">
          <a:xfrm>
            <a:off x="406574" y="6101142"/>
            <a:ext cx="98650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Key dates</a:t>
            </a:r>
          </a:p>
        </p:txBody>
      </p:sp>
      <p:graphicFrame>
        <p:nvGraphicFramePr>
          <p:cNvPr id="4" name="Table 4">
            <a:extLst>
              <a:ext uri="{FF2B5EF4-FFF2-40B4-BE49-F238E27FC236}">
                <a16:creationId xmlns:a16="http://schemas.microsoft.com/office/drawing/2014/main" id="{48CAC2ED-FA41-4255-B2D1-2A5768B3D4DA}"/>
              </a:ext>
            </a:extLst>
          </p:cNvPr>
          <p:cNvGraphicFramePr>
            <a:graphicFrameLocks noGrp="1"/>
          </p:cNvGraphicFramePr>
          <p:nvPr>
            <p:extLst>
              <p:ext uri="{D42A27DB-BD31-4B8C-83A1-F6EECF244321}">
                <p14:modId xmlns:p14="http://schemas.microsoft.com/office/powerpoint/2010/main" val="2649489877"/>
              </p:ext>
            </p:extLst>
          </p:nvPr>
        </p:nvGraphicFramePr>
        <p:xfrm>
          <a:off x="984196" y="1556792"/>
          <a:ext cx="9289032" cy="3235960"/>
        </p:xfrm>
        <a:graphic>
          <a:graphicData uri="http://schemas.openxmlformats.org/drawingml/2006/table">
            <a:tbl>
              <a:tblPr firstRow="1" bandRow="1">
                <a:tableStyleId>{5C22544A-7EE6-4342-B048-85BDC9FD1C3A}</a:tableStyleId>
              </a:tblPr>
              <a:tblGrid>
                <a:gridCol w="6578443">
                  <a:extLst>
                    <a:ext uri="{9D8B030D-6E8A-4147-A177-3AD203B41FA5}">
                      <a16:colId xmlns:a16="http://schemas.microsoft.com/office/drawing/2014/main" val="571791162"/>
                    </a:ext>
                  </a:extLst>
                </a:gridCol>
                <a:gridCol w="2710589">
                  <a:extLst>
                    <a:ext uri="{9D8B030D-6E8A-4147-A177-3AD203B41FA5}">
                      <a16:colId xmlns:a16="http://schemas.microsoft.com/office/drawing/2014/main" val="1226612154"/>
                    </a:ext>
                  </a:extLst>
                </a:gridCol>
              </a:tblGrid>
              <a:tr h="370840">
                <a:tc>
                  <a:txBody>
                    <a:bodyPr/>
                    <a:lstStyle/>
                    <a:p>
                      <a:r>
                        <a:rPr lang="en-GB" dirty="0"/>
                        <a:t>Key actions</a:t>
                      </a:r>
                    </a:p>
                  </a:txBody>
                  <a:tcPr/>
                </a:tc>
                <a:tc>
                  <a:txBody>
                    <a:bodyPr/>
                    <a:lstStyle/>
                    <a:p>
                      <a:r>
                        <a:rPr lang="en-GB" dirty="0"/>
                        <a:t>Dates</a:t>
                      </a:r>
                    </a:p>
                  </a:txBody>
                  <a:tcPr/>
                </a:tc>
                <a:extLst>
                  <a:ext uri="{0D108BD9-81ED-4DB2-BD59-A6C34878D82A}">
                    <a16:rowId xmlns:a16="http://schemas.microsoft.com/office/drawing/2014/main" val="2518364312"/>
                  </a:ext>
                </a:extLst>
              </a:tr>
              <a:tr h="370840">
                <a:tc>
                  <a:txBody>
                    <a:bodyPr/>
                    <a:lstStyle/>
                    <a:p>
                      <a:r>
                        <a:rPr lang="en-GB" dirty="0"/>
                        <a:t>Schools’ internal moderation, professional discussions, QA &amp; finalising EYFSP ELG judgements</a:t>
                      </a:r>
                    </a:p>
                  </a:txBody>
                  <a:tcPr/>
                </a:tc>
                <a:tc>
                  <a:txBody>
                    <a:bodyPr/>
                    <a:lstStyle/>
                    <a:p>
                      <a:r>
                        <a:rPr lang="en-GB" dirty="0"/>
                        <a:t>Summer term 2022</a:t>
                      </a:r>
                    </a:p>
                  </a:txBody>
                  <a:tcPr/>
                </a:tc>
                <a:extLst>
                  <a:ext uri="{0D108BD9-81ED-4DB2-BD59-A6C34878D82A}">
                    <a16:rowId xmlns:a16="http://schemas.microsoft.com/office/drawing/2014/main" val="4266027825"/>
                  </a:ext>
                </a:extLst>
              </a:tr>
              <a:tr h="370840">
                <a:tc>
                  <a:txBody>
                    <a:bodyPr/>
                    <a:lstStyle/>
                    <a:p>
                      <a:r>
                        <a:rPr lang="en-GB" dirty="0"/>
                        <a:t>Headteachers QA and sign off EYFS Profile cohort data </a:t>
                      </a:r>
                    </a:p>
                  </a:txBody>
                  <a:tcPr/>
                </a:tc>
                <a:tc>
                  <a:txBody>
                    <a:bodyPr/>
                    <a:lstStyle/>
                    <a:p>
                      <a:r>
                        <a:rPr lang="en-GB" dirty="0"/>
                        <a:t>Early – mid June 2022</a:t>
                      </a:r>
                    </a:p>
                  </a:txBody>
                  <a:tcPr/>
                </a:tc>
                <a:extLst>
                  <a:ext uri="{0D108BD9-81ED-4DB2-BD59-A6C34878D82A}">
                    <a16:rowId xmlns:a16="http://schemas.microsoft.com/office/drawing/2014/main" val="2683136285"/>
                  </a:ext>
                </a:extLst>
              </a:tr>
              <a:tr h="370840">
                <a:tc>
                  <a:txBody>
                    <a:bodyPr/>
                    <a:lstStyle/>
                    <a:p>
                      <a:r>
                        <a:rPr lang="en-GB" dirty="0"/>
                        <a:t>Submission of school EYFS Profile data to LA</a:t>
                      </a:r>
                    </a:p>
                  </a:txBody>
                  <a:tcPr/>
                </a:tc>
                <a:tc>
                  <a:txBody>
                    <a:bodyPr/>
                    <a:lstStyle/>
                    <a:p>
                      <a:r>
                        <a:rPr lang="en-GB"/>
                        <a:t>by 22</a:t>
                      </a:r>
                      <a:r>
                        <a:rPr lang="en-GB" baseline="30000"/>
                        <a:t>nd</a:t>
                      </a:r>
                      <a:r>
                        <a:rPr lang="en-GB"/>
                        <a:t> June </a:t>
                      </a:r>
                      <a:r>
                        <a:rPr lang="en-GB" dirty="0"/>
                        <a:t>2022</a:t>
                      </a:r>
                    </a:p>
                  </a:txBody>
                  <a:tcPr/>
                </a:tc>
                <a:extLst>
                  <a:ext uri="{0D108BD9-81ED-4DB2-BD59-A6C34878D82A}">
                    <a16:rowId xmlns:a16="http://schemas.microsoft.com/office/drawing/2014/main" val="1241981329"/>
                  </a:ext>
                </a:extLst>
              </a:tr>
              <a:tr h="370840">
                <a:tc>
                  <a:txBody>
                    <a:bodyPr/>
                    <a:lstStyle/>
                    <a:p>
                      <a:r>
                        <a:rPr lang="en-GB" dirty="0"/>
                        <a:t>Schools profile &amp; transition discussion with year 1 teachers </a:t>
                      </a:r>
                    </a:p>
                  </a:txBody>
                  <a:tcPr/>
                </a:tc>
                <a:tc>
                  <a:txBody>
                    <a:bodyPr/>
                    <a:lstStyle/>
                    <a:p>
                      <a:r>
                        <a:rPr lang="en-GB" dirty="0"/>
                        <a:t>Summer term 2022</a:t>
                      </a:r>
                    </a:p>
                  </a:txBody>
                  <a:tcPr/>
                </a:tc>
                <a:extLst>
                  <a:ext uri="{0D108BD9-81ED-4DB2-BD59-A6C34878D82A}">
                    <a16:rowId xmlns:a16="http://schemas.microsoft.com/office/drawing/2014/main" val="189923148"/>
                  </a:ext>
                </a:extLst>
              </a:tr>
              <a:tr h="370840">
                <a:tc>
                  <a:txBody>
                    <a:bodyPr/>
                    <a:lstStyle/>
                    <a:p>
                      <a:r>
                        <a:rPr lang="en-GB" dirty="0"/>
                        <a:t>Completion of EYFS profile</a:t>
                      </a:r>
                    </a:p>
                  </a:txBody>
                  <a:tcPr/>
                </a:tc>
                <a:tc>
                  <a:txBody>
                    <a:bodyPr/>
                    <a:lstStyle/>
                    <a:p>
                      <a:r>
                        <a:rPr lang="en-GB" dirty="0"/>
                        <a:t>by 30</a:t>
                      </a:r>
                      <a:r>
                        <a:rPr lang="en-GB" baseline="30000" dirty="0"/>
                        <a:t>th</a:t>
                      </a:r>
                      <a:r>
                        <a:rPr lang="en-GB" dirty="0"/>
                        <a:t> June 2022</a:t>
                      </a:r>
                    </a:p>
                  </a:txBody>
                  <a:tcPr/>
                </a:tc>
                <a:extLst>
                  <a:ext uri="{0D108BD9-81ED-4DB2-BD59-A6C34878D82A}">
                    <a16:rowId xmlns:a16="http://schemas.microsoft.com/office/drawing/2014/main" val="1336668924"/>
                  </a:ext>
                </a:extLst>
              </a:tr>
              <a:tr h="370840">
                <a:tc>
                  <a:txBody>
                    <a:bodyPr/>
                    <a:lstStyle/>
                    <a:p>
                      <a:r>
                        <a:rPr lang="en-GB" dirty="0"/>
                        <a:t>LA EYFSP data verification period</a:t>
                      </a:r>
                    </a:p>
                  </a:txBody>
                  <a:tcPr/>
                </a:tc>
                <a:tc>
                  <a:txBody>
                    <a:bodyPr/>
                    <a:lstStyle/>
                    <a:p>
                      <a:r>
                        <a:rPr lang="en-GB" dirty="0"/>
                        <a:t>23</a:t>
                      </a:r>
                      <a:r>
                        <a:rPr lang="en-GB" baseline="30000" dirty="0"/>
                        <a:t>rd</a:t>
                      </a:r>
                      <a:r>
                        <a:rPr lang="en-GB" dirty="0"/>
                        <a:t> June – 8</a:t>
                      </a:r>
                      <a:r>
                        <a:rPr lang="en-GB" baseline="30000" dirty="0"/>
                        <a:t>th</a:t>
                      </a:r>
                      <a:r>
                        <a:rPr lang="en-GB" dirty="0"/>
                        <a:t> July 2022</a:t>
                      </a:r>
                    </a:p>
                  </a:txBody>
                  <a:tcPr/>
                </a:tc>
                <a:extLst>
                  <a:ext uri="{0D108BD9-81ED-4DB2-BD59-A6C34878D82A}">
                    <a16:rowId xmlns:a16="http://schemas.microsoft.com/office/drawing/2014/main" val="232301410"/>
                  </a:ext>
                </a:extLst>
              </a:tr>
              <a:tr h="370840">
                <a:tc>
                  <a:txBody>
                    <a:bodyPr/>
                    <a:lstStyle/>
                    <a:p>
                      <a:r>
                        <a:rPr lang="en-GB" dirty="0"/>
                        <a:t>LA EYFSP data submission to DfE</a:t>
                      </a:r>
                    </a:p>
                  </a:txBody>
                  <a:tcPr/>
                </a:tc>
                <a:tc>
                  <a:txBody>
                    <a:bodyPr/>
                    <a:lstStyle/>
                    <a:p>
                      <a:r>
                        <a:rPr lang="en-GB" dirty="0"/>
                        <a:t>by 29</a:t>
                      </a:r>
                      <a:r>
                        <a:rPr lang="en-GB" baseline="30000" dirty="0"/>
                        <a:t>th</a:t>
                      </a:r>
                      <a:r>
                        <a:rPr lang="en-GB" dirty="0"/>
                        <a:t> July 2022</a:t>
                      </a:r>
                    </a:p>
                  </a:txBody>
                  <a:tcPr/>
                </a:tc>
                <a:extLst>
                  <a:ext uri="{0D108BD9-81ED-4DB2-BD59-A6C34878D82A}">
                    <a16:rowId xmlns:a16="http://schemas.microsoft.com/office/drawing/2014/main" val="2057967875"/>
                  </a:ext>
                </a:extLst>
              </a:tr>
            </a:tbl>
          </a:graphicData>
        </a:graphic>
      </p:graphicFrame>
    </p:spTree>
    <p:extLst>
      <p:ext uri="{BB962C8B-B14F-4D97-AF65-F5344CB8AC3E}">
        <p14:creationId xmlns:p14="http://schemas.microsoft.com/office/powerpoint/2010/main" val="2048788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C25B9C-BF18-40C5-8B99-0C4AFDA64B2A}"/>
              </a:ext>
            </a:extLst>
          </p:cNvPr>
          <p:cNvPicPr>
            <a:picLocks noChangeAspect="1"/>
          </p:cNvPicPr>
          <p:nvPr/>
        </p:nvPicPr>
        <p:blipFill>
          <a:blip r:embed="rId3">
            <a:alphaModFix amt="58000"/>
          </a:blip>
          <a:stretch>
            <a:fillRect/>
          </a:stretch>
        </p:blipFill>
        <p:spPr>
          <a:xfrm>
            <a:off x="31266" y="0"/>
            <a:ext cx="12159147" cy="6858000"/>
          </a:xfrm>
          <a:prstGeom prst="rect">
            <a:avLst/>
          </a:prstGeom>
        </p:spPr>
      </p:pic>
      <p:sp>
        <p:nvSpPr>
          <p:cNvPr id="14338" name="Rectangle 2"/>
          <p:cNvSpPr>
            <a:spLocks noChangeArrowheads="1"/>
          </p:cNvSpPr>
          <p:nvPr/>
        </p:nvSpPr>
        <p:spPr bwMode="auto">
          <a:xfrm>
            <a:off x="0" y="6021288"/>
            <a:ext cx="12190413" cy="836713"/>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0" name="Rectangle 4"/>
          <p:cNvSpPr>
            <a:spLocks noChangeArrowheads="1"/>
          </p:cNvSpPr>
          <p:nvPr/>
        </p:nvSpPr>
        <p:spPr bwMode="auto">
          <a:xfrm>
            <a:off x="0" y="1"/>
            <a:ext cx="12190413" cy="835200"/>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1" name="Text Box 5"/>
          <p:cNvSpPr txBox="1">
            <a:spLocks noChangeArrowheads="1"/>
          </p:cNvSpPr>
          <p:nvPr/>
        </p:nvSpPr>
        <p:spPr bwMode="auto">
          <a:xfrm>
            <a:off x="287318" y="94435"/>
            <a:ext cx="115808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EYFS Profile 2022</a:t>
            </a:r>
          </a:p>
        </p:txBody>
      </p:sp>
      <p:sp>
        <p:nvSpPr>
          <p:cNvPr id="2" name="Rectangle 1"/>
          <p:cNvSpPr/>
          <p:nvPr/>
        </p:nvSpPr>
        <p:spPr>
          <a:xfrm>
            <a:off x="118542" y="1004991"/>
            <a:ext cx="11615778" cy="4555093"/>
          </a:xfrm>
          <a:prstGeom prst="rect">
            <a:avLst/>
          </a:prstGeom>
        </p:spPr>
        <p:txBody>
          <a:bodyPr wrap="square">
            <a:spAutoFit/>
          </a:bodyPr>
          <a:lstStyle/>
          <a:p>
            <a:pPr algn="ctr" fontAlgn="base">
              <a:spcBef>
                <a:spcPts val="600"/>
              </a:spcBef>
              <a:spcAft>
                <a:spcPct val="0"/>
              </a:spcAft>
            </a:pPr>
            <a:r>
              <a:rPr lang="en-GB" altLang="en-US" sz="2800" b="1" dirty="0">
                <a:latin typeface="Segoe UI" pitchFamily="34" charset="0"/>
              </a:rPr>
              <a:t>Aims: </a:t>
            </a:r>
          </a:p>
          <a:p>
            <a:pPr algn="ctr" fontAlgn="base">
              <a:spcBef>
                <a:spcPts val="600"/>
              </a:spcBef>
              <a:spcAft>
                <a:spcPct val="0"/>
              </a:spcAft>
            </a:pPr>
            <a:endParaRPr lang="en-GB" altLang="en-US" sz="1200" dirty="0">
              <a:latin typeface="Segoe UI" pitchFamily="34" charset="0"/>
            </a:endParaRPr>
          </a:p>
          <a:p>
            <a:pPr marL="457200" indent="-457200" fontAlgn="base">
              <a:spcBef>
                <a:spcPts val="600"/>
              </a:spcBef>
              <a:spcAft>
                <a:spcPct val="0"/>
              </a:spcAft>
              <a:buFont typeface="Arial" panose="020B0604020202020204" pitchFamily="34" charset="0"/>
              <a:buChar char="•"/>
            </a:pPr>
            <a:r>
              <a:rPr lang="en-GB" altLang="en-US" sz="2800" dirty="0">
                <a:latin typeface="Segoe UI" pitchFamily="34" charset="0"/>
              </a:rPr>
              <a:t>EYFS Profile handbook; working through the sections</a:t>
            </a:r>
          </a:p>
          <a:p>
            <a:pPr fontAlgn="base">
              <a:spcBef>
                <a:spcPts val="600"/>
              </a:spcBef>
              <a:spcAft>
                <a:spcPct val="0"/>
              </a:spcAft>
            </a:pPr>
            <a:endParaRPr lang="en-GB" altLang="en-US" sz="1400" dirty="0">
              <a:latin typeface="Segoe UI" pitchFamily="34" charset="0"/>
            </a:endParaRPr>
          </a:p>
          <a:p>
            <a:pPr marL="457200" indent="-457200" fontAlgn="base">
              <a:spcBef>
                <a:spcPts val="600"/>
              </a:spcBef>
              <a:spcAft>
                <a:spcPct val="0"/>
              </a:spcAft>
              <a:buFont typeface="Arial" panose="020B0604020202020204" pitchFamily="34" charset="0"/>
              <a:buChar char="•"/>
            </a:pPr>
            <a:r>
              <a:rPr lang="en-GB" sz="2800" dirty="0">
                <a:latin typeface="Segoe UI" panose="020B0502040204020203" pitchFamily="34" charset="0"/>
                <a:ea typeface="Calibri" panose="020F0502020204030204" pitchFamily="34" charset="0"/>
                <a:cs typeface="Segoe UI" panose="020B0502040204020203" pitchFamily="34" charset="0"/>
              </a:rPr>
              <a:t>Understand y</a:t>
            </a:r>
            <a:r>
              <a:rPr lang="en-GB" sz="2800" dirty="0">
                <a:effectLst/>
                <a:latin typeface="Segoe UI" panose="020B0502040204020203" pitchFamily="34" charset="0"/>
                <a:ea typeface="Calibri" panose="020F0502020204030204" pitchFamily="34" charset="0"/>
                <a:cs typeface="Segoe UI" panose="020B0502040204020203" pitchFamily="34" charset="0"/>
              </a:rPr>
              <a:t>our role in making a judgement against the revised ELGs</a:t>
            </a:r>
          </a:p>
          <a:p>
            <a:pPr fontAlgn="base">
              <a:spcBef>
                <a:spcPts val="600"/>
              </a:spcBef>
              <a:spcAft>
                <a:spcPct val="0"/>
              </a:spcAft>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marL="457200" indent="-457200" fontAlgn="base">
              <a:spcBef>
                <a:spcPts val="600"/>
              </a:spcBef>
              <a:spcAft>
                <a:spcPct val="0"/>
              </a:spcAft>
              <a:buFont typeface="Arial" panose="020B0604020202020204" pitchFamily="34" charset="0"/>
              <a:buChar char="•"/>
            </a:pPr>
            <a:r>
              <a:rPr lang="en-GB" sz="2800" dirty="0">
                <a:latin typeface="Segoe UI" panose="020B0502040204020203" pitchFamily="34" charset="0"/>
                <a:ea typeface="Calibri" panose="020F0502020204030204" pitchFamily="34" charset="0"/>
                <a:cs typeface="Segoe UI" panose="020B0502040204020203" pitchFamily="34" charset="0"/>
              </a:rPr>
              <a:t>Identify </a:t>
            </a:r>
            <a:r>
              <a:rPr lang="en-GB" sz="2800" dirty="0">
                <a:effectLst/>
                <a:latin typeface="Segoe UI" panose="020B0502040204020203" pitchFamily="34" charset="0"/>
                <a:ea typeface="Calibri" panose="020F0502020204030204" pitchFamily="34" charset="0"/>
                <a:cs typeface="Segoe UI" panose="020B0502040204020203" pitchFamily="34" charset="0"/>
              </a:rPr>
              <a:t>the responsibilities of the school and headteacher for accurate and timely completion of the EYFSP cohort data</a:t>
            </a:r>
          </a:p>
          <a:p>
            <a:pPr fontAlgn="base">
              <a:spcBef>
                <a:spcPts val="600"/>
              </a:spcBef>
              <a:spcAft>
                <a:spcPct val="0"/>
              </a:spcAft>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marL="457200" indent="-457200" fontAlgn="base">
              <a:spcBef>
                <a:spcPts val="600"/>
              </a:spcBef>
              <a:spcAft>
                <a:spcPct val="0"/>
              </a:spcAft>
              <a:buFont typeface="Arial" panose="020B0604020202020204" pitchFamily="34" charset="0"/>
              <a:buChar char="•"/>
            </a:pPr>
            <a:r>
              <a:rPr lang="en-GB" sz="2800" dirty="0">
                <a:latin typeface="Segoe UI" panose="020B0502040204020203" pitchFamily="34" charset="0"/>
                <a:ea typeface="Calibri" panose="020F0502020204030204" pitchFamily="34" charset="0"/>
                <a:cs typeface="Segoe UI" panose="020B0502040204020203" pitchFamily="34" charset="0"/>
              </a:rPr>
              <a:t>Recognise how </a:t>
            </a:r>
            <a:r>
              <a:rPr lang="en-GB" sz="2800" dirty="0">
                <a:effectLst/>
                <a:latin typeface="Segoe UI" panose="020B0502040204020203" pitchFamily="34" charset="0"/>
                <a:ea typeface="Calibri" panose="020F0502020204030204" pitchFamily="34" charset="0"/>
                <a:cs typeface="Segoe UI" panose="020B0502040204020203" pitchFamily="34" charset="0"/>
              </a:rPr>
              <a:t>this statutory assessment process supports its primary focus of effective transition into year one</a:t>
            </a:r>
            <a:endParaRPr lang="en-GB" altLang="en-US" sz="2800" dirty="0">
              <a:latin typeface="Segoe UI"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7694" y="6165304"/>
            <a:ext cx="1615443" cy="582169"/>
          </a:xfrm>
          <a:prstGeom prst="rect">
            <a:avLst/>
          </a:prstGeom>
        </p:spPr>
      </p:pic>
    </p:spTree>
    <p:extLst>
      <p:ext uri="{BB962C8B-B14F-4D97-AF65-F5344CB8AC3E}">
        <p14:creationId xmlns:p14="http://schemas.microsoft.com/office/powerpoint/2010/main" val="1036658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B21DCE-D71A-487F-95A9-E2D74C4D697B}"/>
              </a:ext>
            </a:extLst>
          </p:cNvPr>
          <p:cNvPicPr>
            <a:picLocks noChangeAspect="1"/>
          </p:cNvPicPr>
          <p:nvPr/>
        </p:nvPicPr>
        <p:blipFill>
          <a:blip r:embed="rId3"/>
          <a:stretch>
            <a:fillRect/>
          </a:stretch>
        </p:blipFill>
        <p:spPr>
          <a:xfrm rot="489062">
            <a:off x="9076518" y="1827955"/>
            <a:ext cx="2526042" cy="3595744"/>
          </a:xfrm>
          <a:prstGeom prst="rect">
            <a:avLst/>
          </a:prstGeom>
          <a:ln>
            <a:solidFill>
              <a:schemeClr val="accent1"/>
            </a:solidFill>
          </a:ln>
        </p:spPr>
      </p:pic>
      <p:sp>
        <p:nvSpPr>
          <p:cNvPr id="14338" name="Rectangle 2"/>
          <p:cNvSpPr>
            <a:spLocks noChangeArrowheads="1"/>
          </p:cNvSpPr>
          <p:nvPr/>
        </p:nvSpPr>
        <p:spPr bwMode="auto">
          <a:xfrm>
            <a:off x="0" y="6021288"/>
            <a:ext cx="12190413" cy="836713"/>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0" name="Rectangle 4"/>
          <p:cNvSpPr>
            <a:spLocks noChangeArrowheads="1"/>
          </p:cNvSpPr>
          <p:nvPr/>
        </p:nvSpPr>
        <p:spPr bwMode="auto">
          <a:xfrm>
            <a:off x="0" y="1"/>
            <a:ext cx="12190413" cy="835200"/>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1" name="Text Box 5"/>
          <p:cNvSpPr txBox="1">
            <a:spLocks noChangeArrowheads="1"/>
          </p:cNvSpPr>
          <p:nvPr/>
        </p:nvSpPr>
        <p:spPr bwMode="auto">
          <a:xfrm>
            <a:off x="287318" y="94435"/>
            <a:ext cx="115808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EYFS Profile 2022</a:t>
            </a:r>
          </a:p>
        </p:txBody>
      </p:sp>
      <p:sp>
        <p:nvSpPr>
          <p:cNvPr id="2" name="Rectangle 1"/>
          <p:cNvSpPr/>
          <p:nvPr/>
        </p:nvSpPr>
        <p:spPr>
          <a:xfrm>
            <a:off x="287318" y="1700809"/>
            <a:ext cx="11615778" cy="1031051"/>
          </a:xfrm>
          <a:prstGeom prst="rect">
            <a:avLst/>
          </a:prstGeom>
        </p:spPr>
        <p:txBody>
          <a:bodyPr wrap="square">
            <a:spAutoFit/>
          </a:bodyPr>
          <a:lstStyle/>
          <a:p>
            <a:pPr algn="ctr" fontAlgn="base">
              <a:spcBef>
                <a:spcPts val="600"/>
              </a:spcBef>
              <a:spcAft>
                <a:spcPct val="0"/>
              </a:spcAft>
            </a:pPr>
            <a:endParaRPr lang="en-GB" altLang="en-US" sz="2800" dirty="0">
              <a:latin typeface="Segoe UI" pitchFamily="34" charset="0"/>
            </a:endParaRPr>
          </a:p>
          <a:p>
            <a:pPr algn="ctr" fontAlgn="base">
              <a:spcBef>
                <a:spcPts val="600"/>
              </a:spcBef>
              <a:spcAft>
                <a:spcPct val="0"/>
              </a:spcAft>
            </a:pPr>
            <a:endParaRPr lang="en-GB" altLang="en-US" sz="2800" dirty="0">
              <a:latin typeface="Segoe UI"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7694" y="6165304"/>
            <a:ext cx="1615443" cy="582169"/>
          </a:xfrm>
          <a:prstGeom prst="rect">
            <a:avLst/>
          </a:prstGeom>
        </p:spPr>
      </p:pic>
      <p:sp>
        <p:nvSpPr>
          <p:cNvPr id="12" name="TextBox 11">
            <a:extLst>
              <a:ext uri="{FF2B5EF4-FFF2-40B4-BE49-F238E27FC236}">
                <a16:creationId xmlns:a16="http://schemas.microsoft.com/office/drawing/2014/main" id="{89D09960-926F-4232-B9BE-4DD20989599C}"/>
              </a:ext>
            </a:extLst>
          </p:cNvPr>
          <p:cNvSpPr txBox="1"/>
          <p:nvPr/>
        </p:nvSpPr>
        <p:spPr>
          <a:xfrm>
            <a:off x="478582" y="1558184"/>
            <a:ext cx="8699108" cy="3416320"/>
          </a:xfrm>
          <a:prstGeom prst="rect">
            <a:avLst/>
          </a:prstGeom>
          <a:noFill/>
        </p:spPr>
        <p:txBody>
          <a:bodyPr wrap="square">
            <a:spAutoFit/>
          </a:bodyPr>
          <a:lstStyle/>
          <a:p>
            <a:r>
              <a:rPr lang="en-GB" dirty="0">
                <a:hlinkClick r:id="rId5"/>
              </a:rPr>
              <a:t>Early years foundation stage profile handbook - GOV.UK (www.gov.uk)</a:t>
            </a:r>
            <a:endParaRPr lang="en-GB" dirty="0"/>
          </a:p>
          <a:p>
            <a:endParaRPr lang="en-GB" dirty="0"/>
          </a:p>
          <a:p>
            <a:r>
              <a:rPr lang="en-GB" dirty="0">
                <a:hlinkClick r:id="rId6"/>
              </a:rPr>
              <a:t>Early years foundation stage (EYFS) statutory framework - GOV.UK (www.gov.uk)</a:t>
            </a:r>
            <a:endParaRPr lang="en-GB" dirty="0"/>
          </a:p>
          <a:p>
            <a:endParaRPr lang="en-GB" dirty="0"/>
          </a:p>
          <a:p>
            <a:r>
              <a:rPr lang="en-GB" dirty="0">
                <a:hlinkClick r:id="rId7"/>
              </a:rPr>
              <a:t>Early years foundation stage: exemplification materials - GOV.UK (www.gov.uk)</a:t>
            </a:r>
            <a:endParaRPr lang="en-GB" dirty="0"/>
          </a:p>
          <a:p>
            <a:endParaRPr lang="en-GB" dirty="0"/>
          </a:p>
          <a:p>
            <a:r>
              <a:rPr lang="en-GB" dirty="0">
                <a:hlinkClick r:id="rId8"/>
              </a:rPr>
              <a:t>EYFS supporting information for case study videos (publishing.service.gov.uk)</a:t>
            </a:r>
            <a:endParaRPr lang="en-GB" dirty="0"/>
          </a:p>
          <a:p>
            <a:endParaRPr lang="en-GB" dirty="0"/>
          </a:p>
          <a:p>
            <a:r>
              <a:rPr lang="en-GB" dirty="0">
                <a:hlinkClick r:id="rId9"/>
              </a:rPr>
              <a:t>SEND gateway</a:t>
            </a:r>
            <a:endParaRPr lang="en-GB" dirty="0"/>
          </a:p>
          <a:p>
            <a:endParaRPr lang="en-GB" dirty="0"/>
          </a:p>
          <a:p>
            <a:r>
              <a:rPr kumimoji="0" lang="en-GB" sz="1800" b="0" i="0" u="none" strike="noStrike" kern="1200" cap="none" spc="0" normalizeH="0" baseline="0" noProof="0" dirty="0">
                <a:ln>
                  <a:noFill/>
                </a:ln>
                <a:solidFill>
                  <a:prstClr val="black"/>
                </a:solidFill>
                <a:effectLst/>
                <a:uLnTx/>
                <a:uFillTx/>
                <a:latin typeface="Arial"/>
                <a:ea typeface="+mn-ea"/>
                <a:cs typeface="+mn-cs"/>
                <a:hlinkClick r:id="rId10"/>
              </a:rPr>
              <a:t>series of short guides </a:t>
            </a:r>
            <a:endParaRPr lang="en-GB" dirty="0"/>
          </a:p>
          <a:p>
            <a:r>
              <a:rPr lang="en-GB" dirty="0"/>
              <a:t> </a:t>
            </a:r>
          </a:p>
        </p:txBody>
      </p:sp>
      <p:sp>
        <p:nvSpPr>
          <p:cNvPr id="13" name="Text Box 5">
            <a:extLst>
              <a:ext uri="{FF2B5EF4-FFF2-40B4-BE49-F238E27FC236}">
                <a16:creationId xmlns:a16="http://schemas.microsoft.com/office/drawing/2014/main" id="{5F14F889-606D-4628-B46C-9C3A947378A7}"/>
              </a:ext>
            </a:extLst>
          </p:cNvPr>
          <p:cNvSpPr txBox="1">
            <a:spLocks noChangeArrowheads="1"/>
          </p:cNvSpPr>
          <p:nvPr/>
        </p:nvSpPr>
        <p:spPr bwMode="auto">
          <a:xfrm>
            <a:off x="287318" y="6117234"/>
            <a:ext cx="115808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sz="3600" b="0" i="0" dirty="0">
                <a:solidFill>
                  <a:srgbClr val="FFFFFF"/>
                </a:solidFill>
                <a:effectLst/>
                <a:latin typeface="Segoe UI" panose="020B0502040204020203" pitchFamily="34" charset="0"/>
              </a:rPr>
              <a:t>Essential guidance</a:t>
            </a:r>
            <a:endParaRPr lang="en-GB" altLang="en-US" sz="3600" dirty="0">
              <a:solidFill>
                <a:srgbClr val="FFFFFF"/>
              </a:solidFill>
              <a:latin typeface="Segoe UI" pitchFamily="34" charset="0"/>
            </a:endParaRPr>
          </a:p>
        </p:txBody>
      </p:sp>
    </p:spTree>
    <p:extLst>
      <p:ext uri="{BB962C8B-B14F-4D97-AF65-F5344CB8AC3E}">
        <p14:creationId xmlns:p14="http://schemas.microsoft.com/office/powerpoint/2010/main" val="2854845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F1D7B2-269F-4292-A588-420D30FFCCD4}"/>
              </a:ext>
            </a:extLst>
          </p:cNvPr>
          <p:cNvPicPr>
            <a:picLocks noChangeAspect="1"/>
          </p:cNvPicPr>
          <p:nvPr/>
        </p:nvPicPr>
        <p:blipFill>
          <a:blip r:embed="rId3">
            <a:alphaModFix amt="24000"/>
          </a:blip>
          <a:stretch>
            <a:fillRect/>
          </a:stretch>
        </p:blipFill>
        <p:spPr>
          <a:xfrm>
            <a:off x="-1" y="0"/>
            <a:ext cx="12190413" cy="6858000"/>
          </a:xfrm>
          <a:prstGeom prst="rect">
            <a:avLst/>
          </a:prstGeom>
        </p:spPr>
      </p:pic>
      <p:sp>
        <p:nvSpPr>
          <p:cNvPr id="14338" name="Rectangle 2"/>
          <p:cNvSpPr>
            <a:spLocks noChangeArrowheads="1"/>
          </p:cNvSpPr>
          <p:nvPr/>
        </p:nvSpPr>
        <p:spPr bwMode="auto">
          <a:xfrm>
            <a:off x="0" y="6021288"/>
            <a:ext cx="12190413" cy="836713"/>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3600" dirty="0">
                <a:solidFill>
                  <a:srgbClr val="FFFFFF"/>
                </a:solidFill>
                <a:latin typeface="Segoe UI" panose="020B0502040204020203" pitchFamily="34" charset="0"/>
                <a:cs typeface="Segoe UI" panose="020B0502040204020203" pitchFamily="34" charset="0"/>
              </a:rPr>
              <a:t>Overview of the EYFS reforms</a:t>
            </a:r>
          </a:p>
        </p:txBody>
      </p:sp>
      <p:sp>
        <p:nvSpPr>
          <p:cNvPr id="14340" name="Rectangle 4"/>
          <p:cNvSpPr>
            <a:spLocks noChangeArrowheads="1"/>
          </p:cNvSpPr>
          <p:nvPr/>
        </p:nvSpPr>
        <p:spPr bwMode="auto">
          <a:xfrm>
            <a:off x="0" y="1"/>
            <a:ext cx="12190413" cy="835200"/>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1" name="Text Box 5"/>
          <p:cNvSpPr txBox="1">
            <a:spLocks noChangeArrowheads="1"/>
          </p:cNvSpPr>
          <p:nvPr/>
        </p:nvSpPr>
        <p:spPr bwMode="auto">
          <a:xfrm>
            <a:off x="287318" y="94435"/>
            <a:ext cx="115808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EYFS Profile 2022</a:t>
            </a:r>
          </a:p>
        </p:txBody>
      </p:sp>
      <p:sp>
        <p:nvSpPr>
          <p:cNvPr id="2" name="Rectangle 1"/>
          <p:cNvSpPr/>
          <p:nvPr/>
        </p:nvSpPr>
        <p:spPr>
          <a:xfrm>
            <a:off x="287318" y="1700809"/>
            <a:ext cx="11615778" cy="1031051"/>
          </a:xfrm>
          <a:prstGeom prst="rect">
            <a:avLst/>
          </a:prstGeom>
        </p:spPr>
        <p:txBody>
          <a:bodyPr wrap="square">
            <a:spAutoFit/>
          </a:bodyPr>
          <a:lstStyle/>
          <a:p>
            <a:pPr algn="ctr" fontAlgn="base">
              <a:spcBef>
                <a:spcPts val="600"/>
              </a:spcBef>
              <a:spcAft>
                <a:spcPct val="0"/>
              </a:spcAft>
            </a:pPr>
            <a:endParaRPr lang="en-GB" altLang="en-US" sz="2800" dirty="0">
              <a:latin typeface="Segoe UI" pitchFamily="34" charset="0"/>
            </a:endParaRPr>
          </a:p>
          <a:p>
            <a:pPr algn="ctr" fontAlgn="base">
              <a:spcBef>
                <a:spcPts val="600"/>
              </a:spcBef>
              <a:spcAft>
                <a:spcPct val="0"/>
              </a:spcAft>
            </a:pPr>
            <a:endParaRPr lang="en-GB" altLang="en-US" sz="2800" dirty="0">
              <a:latin typeface="Segoe UI"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7694" y="6165304"/>
            <a:ext cx="1615443" cy="582169"/>
          </a:xfrm>
          <a:prstGeom prst="rect">
            <a:avLst/>
          </a:prstGeom>
        </p:spPr>
      </p:pic>
      <p:sp>
        <p:nvSpPr>
          <p:cNvPr id="3" name="TextBox 2">
            <a:extLst>
              <a:ext uri="{FF2B5EF4-FFF2-40B4-BE49-F238E27FC236}">
                <a16:creationId xmlns:a16="http://schemas.microsoft.com/office/drawing/2014/main" id="{D6E98ADD-914A-4405-B69F-6713F68ED5B5}"/>
              </a:ext>
            </a:extLst>
          </p:cNvPr>
          <p:cNvSpPr txBox="1"/>
          <p:nvPr/>
        </p:nvSpPr>
        <p:spPr>
          <a:xfrm>
            <a:off x="838622" y="1162085"/>
            <a:ext cx="9001000" cy="4524315"/>
          </a:xfrm>
          <a:prstGeom prst="rect">
            <a:avLst/>
          </a:prstGeom>
          <a:noFill/>
        </p:spPr>
        <p:txBody>
          <a:bodyPr wrap="square" rtlCol="0">
            <a:spAutoFit/>
          </a:bodyPr>
          <a:lstStyle/>
          <a:p>
            <a:pPr marL="285750" indent="-285750">
              <a:buFont typeface="Arial" panose="020B0604020202020204" pitchFamily="34" charset="0"/>
              <a:buChar char="•"/>
            </a:pPr>
            <a:r>
              <a:rPr lang="en-GB" dirty="0"/>
              <a:t>Clearer and more specific ELGs better aligned with KS1 to support greater school readiness and smooth transitions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EYFSP should remain as a statutory assessment to provide support for child development and effective transition and teaching into year 1; ensuring year 1 teachers have the key information to continue with teaching from what the children already know and can do</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EYFSP assessment and moderation should be streamlined, have a less time-consuming approach and place greater value on teachers’ professional judgement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EYFSP results should not used as an accountability measure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Removal of LA statutory external moderation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Removal of exceeding criteria</a:t>
            </a:r>
          </a:p>
        </p:txBody>
      </p:sp>
    </p:spTree>
    <p:extLst>
      <p:ext uri="{BB962C8B-B14F-4D97-AF65-F5344CB8AC3E}">
        <p14:creationId xmlns:p14="http://schemas.microsoft.com/office/powerpoint/2010/main" val="2830719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B04876-E661-4ECE-8DDD-F37B3F64750A}"/>
              </a:ext>
            </a:extLst>
          </p:cNvPr>
          <p:cNvPicPr>
            <a:picLocks noChangeAspect="1"/>
          </p:cNvPicPr>
          <p:nvPr/>
        </p:nvPicPr>
        <p:blipFill>
          <a:blip r:embed="rId3">
            <a:alphaModFix amt="31000"/>
          </a:blip>
          <a:stretch>
            <a:fillRect/>
          </a:stretch>
        </p:blipFill>
        <p:spPr>
          <a:xfrm>
            <a:off x="-34885" y="0"/>
            <a:ext cx="12225298" cy="6858000"/>
          </a:xfrm>
          <a:prstGeom prst="rect">
            <a:avLst/>
          </a:prstGeom>
        </p:spPr>
      </p:pic>
      <p:sp>
        <p:nvSpPr>
          <p:cNvPr id="14338" name="Rectangle 2"/>
          <p:cNvSpPr>
            <a:spLocks noChangeArrowheads="1"/>
          </p:cNvSpPr>
          <p:nvPr/>
        </p:nvSpPr>
        <p:spPr bwMode="auto">
          <a:xfrm>
            <a:off x="0" y="6021288"/>
            <a:ext cx="12190413" cy="836713"/>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0" name="Rectangle 4"/>
          <p:cNvSpPr>
            <a:spLocks noChangeArrowheads="1"/>
          </p:cNvSpPr>
          <p:nvPr/>
        </p:nvSpPr>
        <p:spPr bwMode="auto">
          <a:xfrm>
            <a:off x="0" y="1"/>
            <a:ext cx="12190413" cy="835200"/>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1" name="Text Box 5"/>
          <p:cNvSpPr txBox="1">
            <a:spLocks noChangeArrowheads="1"/>
          </p:cNvSpPr>
          <p:nvPr/>
        </p:nvSpPr>
        <p:spPr bwMode="auto">
          <a:xfrm>
            <a:off x="287318" y="94435"/>
            <a:ext cx="115808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EYFS Profile 2022</a:t>
            </a:r>
          </a:p>
        </p:txBody>
      </p:sp>
      <p:sp>
        <p:nvSpPr>
          <p:cNvPr id="2" name="Rectangle 1"/>
          <p:cNvSpPr/>
          <p:nvPr/>
        </p:nvSpPr>
        <p:spPr>
          <a:xfrm>
            <a:off x="287318" y="1700809"/>
            <a:ext cx="11615778" cy="1031051"/>
          </a:xfrm>
          <a:prstGeom prst="rect">
            <a:avLst/>
          </a:prstGeom>
        </p:spPr>
        <p:txBody>
          <a:bodyPr wrap="square">
            <a:spAutoFit/>
          </a:bodyPr>
          <a:lstStyle/>
          <a:p>
            <a:pPr algn="ctr" fontAlgn="base">
              <a:spcBef>
                <a:spcPts val="600"/>
              </a:spcBef>
              <a:spcAft>
                <a:spcPct val="0"/>
              </a:spcAft>
            </a:pPr>
            <a:endParaRPr lang="en-GB" altLang="en-US" sz="2800" dirty="0">
              <a:latin typeface="Segoe UI" pitchFamily="34" charset="0"/>
            </a:endParaRPr>
          </a:p>
          <a:p>
            <a:pPr algn="ctr" fontAlgn="base">
              <a:spcBef>
                <a:spcPts val="600"/>
              </a:spcBef>
              <a:spcAft>
                <a:spcPct val="0"/>
              </a:spcAft>
            </a:pPr>
            <a:endParaRPr lang="en-GB" altLang="en-US" sz="2800" dirty="0">
              <a:latin typeface="Segoe UI"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7694" y="6165304"/>
            <a:ext cx="1615443" cy="582169"/>
          </a:xfrm>
          <a:prstGeom prst="rect">
            <a:avLst/>
          </a:prstGeom>
        </p:spPr>
      </p:pic>
      <p:sp>
        <p:nvSpPr>
          <p:cNvPr id="7" name="Text Box 5">
            <a:extLst>
              <a:ext uri="{FF2B5EF4-FFF2-40B4-BE49-F238E27FC236}">
                <a16:creationId xmlns:a16="http://schemas.microsoft.com/office/drawing/2014/main" id="{400EDC96-F199-4ABA-A4A0-E484C9BC52AF}"/>
              </a:ext>
            </a:extLst>
          </p:cNvPr>
          <p:cNvSpPr txBox="1">
            <a:spLocks noChangeArrowheads="1"/>
          </p:cNvSpPr>
          <p:nvPr/>
        </p:nvSpPr>
        <p:spPr bwMode="auto">
          <a:xfrm>
            <a:off x="287318" y="6101666"/>
            <a:ext cx="67439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Overview of the profile</a:t>
            </a:r>
          </a:p>
        </p:txBody>
      </p:sp>
      <p:sp>
        <p:nvSpPr>
          <p:cNvPr id="11" name="TextBox 10">
            <a:extLst>
              <a:ext uri="{FF2B5EF4-FFF2-40B4-BE49-F238E27FC236}">
                <a16:creationId xmlns:a16="http://schemas.microsoft.com/office/drawing/2014/main" id="{DF26A950-ECA4-476C-AF03-667F054AEFE2}"/>
              </a:ext>
            </a:extLst>
          </p:cNvPr>
          <p:cNvSpPr txBox="1"/>
          <p:nvPr/>
        </p:nvSpPr>
        <p:spPr>
          <a:xfrm>
            <a:off x="353128" y="1236114"/>
            <a:ext cx="11449272" cy="4339650"/>
          </a:xfrm>
          <a:prstGeom prst="rect">
            <a:avLst/>
          </a:prstGeom>
          <a:noFill/>
        </p:spPr>
        <p:txBody>
          <a:bodyPr wrap="square">
            <a:spAutoFit/>
          </a:bodyPr>
          <a:lstStyle/>
          <a:p>
            <a:r>
              <a:rPr lang="en-GB" b="1" dirty="0"/>
              <a:t>2.1 Overview of the profile </a:t>
            </a:r>
          </a:p>
          <a:p>
            <a:endParaRPr lang="en-GB" dirty="0"/>
          </a:p>
          <a:p>
            <a:pPr marL="285750" indent="-285750" algn="just">
              <a:buFont typeface="Arial" panose="020B0604020202020204" pitchFamily="34" charset="0"/>
              <a:buChar char="•"/>
            </a:pPr>
            <a:r>
              <a:rPr lang="en-GB" sz="1600" dirty="0"/>
              <a:t>carried out in the final term of the year in which a child reaches age 5, and no later than 30 June in that term </a:t>
            </a:r>
          </a:p>
          <a:p>
            <a:pPr marL="285750" indent="-285750" algn="just">
              <a:buFont typeface="Arial" panose="020B0604020202020204" pitchFamily="34" charset="0"/>
              <a:buChar char="•"/>
            </a:pPr>
            <a:endParaRPr lang="en-GB" sz="1600" dirty="0"/>
          </a:p>
          <a:p>
            <a:pPr marL="285750" indent="-285750" algn="just">
              <a:buFont typeface="Arial" panose="020B0604020202020204" pitchFamily="34" charset="0"/>
              <a:buChar char="•"/>
            </a:pPr>
            <a:r>
              <a:rPr lang="en-GB" sz="1600" dirty="0"/>
              <a:t>EYFS Profile is intended to provide a reliable, valid and accurate assessment of each child’s development at the end of the EYFS</a:t>
            </a:r>
          </a:p>
          <a:p>
            <a:pPr algn="just"/>
            <a:r>
              <a:rPr lang="en-GB" sz="1600" dirty="0"/>
              <a:t> </a:t>
            </a:r>
          </a:p>
          <a:p>
            <a:pPr marL="285750" indent="-285750" algn="just">
              <a:buFont typeface="Arial" panose="020B0604020202020204" pitchFamily="34" charset="0"/>
              <a:buChar char="•"/>
            </a:pPr>
            <a:r>
              <a:rPr lang="en-GB" sz="1600" dirty="0"/>
              <a:t>is an assessment of the child’s outcomes in relation to the 17 early learning goal (ELG) descriptors</a:t>
            </a:r>
          </a:p>
          <a:p>
            <a:pPr marL="285750" indent="-285750" algn="just">
              <a:buFont typeface="Arial" panose="020B0604020202020204" pitchFamily="34" charset="0"/>
              <a:buChar char="•"/>
            </a:pPr>
            <a:endParaRPr lang="en-GB" sz="1600" dirty="0"/>
          </a:p>
          <a:p>
            <a:pPr marL="285750" indent="-285750" algn="just">
              <a:buFont typeface="Arial" panose="020B0604020202020204" pitchFamily="34" charset="0"/>
              <a:buChar char="•"/>
            </a:pPr>
            <a:r>
              <a:rPr lang="en-GB" sz="1600" dirty="0"/>
              <a:t>practitioner’s professional judgement should be used to make these assessments, based on their knowledge and understanding of what the child knows, understands, and can do</a:t>
            </a:r>
          </a:p>
          <a:p>
            <a:pPr marL="285750" indent="-285750" algn="just">
              <a:buFont typeface="Arial" panose="020B0604020202020204" pitchFamily="34" charset="0"/>
              <a:buChar char="•"/>
            </a:pPr>
            <a:endParaRPr lang="en-GB" sz="1600" b="1" i="1" dirty="0"/>
          </a:p>
          <a:p>
            <a:pPr marL="285750" indent="-285750" algn="just">
              <a:buFont typeface="Arial" panose="020B0604020202020204" pitchFamily="34" charset="0"/>
              <a:buChar char="•"/>
            </a:pPr>
            <a:r>
              <a:rPr lang="en-GB" sz="1600" b="1" i="1" dirty="0"/>
              <a:t>the early learning goals (ELGs) are what is assessed at the end of the reception year and should not be used as a curriculum </a:t>
            </a:r>
          </a:p>
          <a:p>
            <a:pPr marL="285750" indent="-285750" algn="just">
              <a:buFont typeface="Arial" panose="020B0604020202020204" pitchFamily="34" charset="0"/>
              <a:buChar char="•"/>
            </a:pPr>
            <a:endParaRPr lang="en-GB" sz="1600" b="1" i="1" dirty="0"/>
          </a:p>
          <a:p>
            <a:pPr marL="285750" indent="-285750" algn="just">
              <a:buFont typeface="Arial" panose="020B0604020202020204" pitchFamily="34" charset="0"/>
              <a:buChar char="•"/>
            </a:pPr>
            <a:r>
              <a:rPr lang="en-GB" sz="1600" dirty="0"/>
              <a:t>EYFS Profile is not intended to be used for ongoing assessment or for entry-level assessment for early years settings or reception classes </a:t>
            </a:r>
          </a:p>
        </p:txBody>
      </p:sp>
    </p:spTree>
    <p:extLst>
      <p:ext uri="{BB962C8B-B14F-4D97-AF65-F5344CB8AC3E}">
        <p14:creationId xmlns:p14="http://schemas.microsoft.com/office/powerpoint/2010/main" val="2705448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B217C-7B90-4B9C-BC2E-DFF8A6E09797}"/>
              </a:ext>
            </a:extLst>
          </p:cNvPr>
          <p:cNvPicPr>
            <a:picLocks noChangeAspect="1"/>
          </p:cNvPicPr>
          <p:nvPr/>
        </p:nvPicPr>
        <p:blipFill>
          <a:blip r:embed="rId3"/>
          <a:stretch>
            <a:fillRect/>
          </a:stretch>
        </p:blipFill>
        <p:spPr>
          <a:xfrm>
            <a:off x="1" y="368543"/>
            <a:ext cx="12190412" cy="6120914"/>
          </a:xfrm>
          <a:prstGeom prst="rect">
            <a:avLst/>
          </a:prstGeom>
        </p:spPr>
      </p:pic>
      <p:sp>
        <p:nvSpPr>
          <p:cNvPr id="14338" name="Rectangle 2"/>
          <p:cNvSpPr>
            <a:spLocks noChangeArrowheads="1"/>
          </p:cNvSpPr>
          <p:nvPr/>
        </p:nvSpPr>
        <p:spPr bwMode="auto">
          <a:xfrm>
            <a:off x="0" y="6021288"/>
            <a:ext cx="12190413" cy="836713"/>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0" name="Rectangle 4"/>
          <p:cNvSpPr>
            <a:spLocks noChangeArrowheads="1"/>
          </p:cNvSpPr>
          <p:nvPr/>
        </p:nvSpPr>
        <p:spPr bwMode="auto">
          <a:xfrm>
            <a:off x="0" y="1"/>
            <a:ext cx="12190413" cy="835200"/>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1" name="Text Box 5"/>
          <p:cNvSpPr txBox="1">
            <a:spLocks noChangeArrowheads="1"/>
          </p:cNvSpPr>
          <p:nvPr/>
        </p:nvSpPr>
        <p:spPr bwMode="auto">
          <a:xfrm>
            <a:off x="287318" y="94435"/>
            <a:ext cx="115808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EYFS Profile 2022</a:t>
            </a:r>
          </a:p>
        </p:txBody>
      </p:sp>
      <p:sp>
        <p:nvSpPr>
          <p:cNvPr id="2" name="Rectangle 1"/>
          <p:cNvSpPr/>
          <p:nvPr/>
        </p:nvSpPr>
        <p:spPr>
          <a:xfrm>
            <a:off x="287318" y="1700809"/>
            <a:ext cx="11615778" cy="1031051"/>
          </a:xfrm>
          <a:prstGeom prst="rect">
            <a:avLst/>
          </a:prstGeom>
        </p:spPr>
        <p:txBody>
          <a:bodyPr wrap="square">
            <a:spAutoFit/>
          </a:bodyPr>
          <a:lstStyle/>
          <a:p>
            <a:pPr algn="ctr" fontAlgn="base">
              <a:spcBef>
                <a:spcPts val="600"/>
              </a:spcBef>
              <a:spcAft>
                <a:spcPct val="0"/>
              </a:spcAft>
            </a:pPr>
            <a:endParaRPr lang="en-GB" altLang="en-US" sz="2800" dirty="0">
              <a:latin typeface="Segoe UI" pitchFamily="34" charset="0"/>
            </a:endParaRPr>
          </a:p>
          <a:p>
            <a:pPr algn="ctr" fontAlgn="base">
              <a:spcBef>
                <a:spcPts val="600"/>
              </a:spcBef>
              <a:spcAft>
                <a:spcPct val="0"/>
              </a:spcAft>
            </a:pPr>
            <a:endParaRPr lang="en-GB" altLang="en-US" sz="2800" dirty="0">
              <a:latin typeface="Segoe UI"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7694" y="6165304"/>
            <a:ext cx="1615443" cy="582169"/>
          </a:xfrm>
          <a:prstGeom prst="rect">
            <a:avLst/>
          </a:prstGeom>
        </p:spPr>
      </p:pic>
      <p:sp>
        <p:nvSpPr>
          <p:cNvPr id="7" name="Text Box 5">
            <a:extLst>
              <a:ext uri="{FF2B5EF4-FFF2-40B4-BE49-F238E27FC236}">
                <a16:creationId xmlns:a16="http://schemas.microsoft.com/office/drawing/2014/main" id="{8AAA855E-3565-4E1E-8CC7-232B7DC65944}"/>
              </a:ext>
            </a:extLst>
          </p:cNvPr>
          <p:cNvSpPr txBox="1">
            <a:spLocks noChangeArrowheads="1"/>
          </p:cNvSpPr>
          <p:nvPr/>
        </p:nvSpPr>
        <p:spPr bwMode="auto">
          <a:xfrm>
            <a:off x="406574" y="6101142"/>
            <a:ext cx="57606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Principles of assessment</a:t>
            </a:r>
          </a:p>
        </p:txBody>
      </p:sp>
      <p:sp>
        <p:nvSpPr>
          <p:cNvPr id="9" name="TextBox 8">
            <a:extLst>
              <a:ext uri="{FF2B5EF4-FFF2-40B4-BE49-F238E27FC236}">
                <a16:creationId xmlns:a16="http://schemas.microsoft.com/office/drawing/2014/main" id="{3F297BB4-422E-4582-A761-C263DB3B7024}"/>
              </a:ext>
            </a:extLst>
          </p:cNvPr>
          <p:cNvSpPr txBox="1"/>
          <p:nvPr/>
        </p:nvSpPr>
        <p:spPr>
          <a:xfrm>
            <a:off x="1486694" y="1196752"/>
            <a:ext cx="8856984" cy="4247317"/>
          </a:xfrm>
          <a:prstGeom prst="rect">
            <a:avLst/>
          </a:prstGeom>
          <a:noFill/>
        </p:spPr>
        <p:txBody>
          <a:bodyPr wrap="square">
            <a:spAutoFit/>
          </a:bodyPr>
          <a:lstStyle/>
          <a:p>
            <a:r>
              <a:rPr lang="en-GB" b="1" dirty="0"/>
              <a:t>2.2 Principles of EYFS profile assessments </a:t>
            </a:r>
          </a:p>
          <a:p>
            <a:endParaRPr lang="en-GB" b="1" dirty="0"/>
          </a:p>
          <a:p>
            <a:endParaRPr lang="en-GB" b="1" dirty="0"/>
          </a:p>
          <a:p>
            <a:r>
              <a:rPr lang="en-GB" dirty="0"/>
              <a:t>Reliable and accurate assessment at the end of the EYFS is: </a:t>
            </a:r>
          </a:p>
          <a:p>
            <a:endParaRPr lang="en-GB" dirty="0"/>
          </a:p>
          <a:p>
            <a:endParaRPr lang="en-GB" dirty="0"/>
          </a:p>
          <a:p>
            <a:pPr marL="285750" indent="-285750">
              <a:buFont typeface="Arial" panose="020B0604020202020204" pitchFamily="34" charset="0"/>
              <a:buChar char="•"/>
            </a:pPr>
            <a:r>
              <a:rPr lang="en-GB" b="1" dirty="0"/>
              <a:t>Practitioners using knowledge of children</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Summative</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b="1" dirty="0"/>
              <a:t>Informed by a range of perspectives</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b="1" dirty="0"/>
              <a:t>Inclusive</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b="1" dirty="0"/>
              <a:t>Underpinned by a broad curriculum and effective pedagogy</a:t>
            </a:r>
          </a:p>
        </p:txBody>
      </p:sp>
    </p:spTree>
    <p:extLst>
      <p:ext uri="{BB962C8B-B14F-4D97-AF65-F5344CB8AC3E}">
        <p14:creationId xmlns:p14="http://schemas.microsoft.com/office/powerpoint/2010/main" val="222038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anim calcmode="lin" valueType="num">
                                      <p:cBhvr additive="base">
                                        <p:cTn id="7"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8" end="8"/>
                                            </p:txEl>
                                          </p:spTgt>
                                        </p:tgtEl>
                                        <p:attrNameLst>
                                          <p:attrName>style.visibility</p:attrName>
                                        </p:attrNameLst>
                                      </p:cBhvr>
                                      <p:to>
                                        <p:strVal val="visible"/>
                                      </p:to>
                                    </p:set>
                                    <p:anim calcmode="lin" valueType="num">
                                      <p:cBhvr additive="base">
                                        <p:cTn id="13"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10" end="10"/>
                                            </p:txEl>
                                          </p:spTgt>
                                        </p:tgtEl>
                                        <p:attrNameLst>
                                          <p:attrName>style.visibility</p:attrName>
                                        </p:attrNameLst>
                                      </p:cBhvr>
                                      <p:to>
                                        <p:strVal val="visible"/>
                                      </p:to>
                                    </p:set>
                                    <p:anim calcmode="lin" valueType="num">
                                      <p:cBhvr additive="base">
                                        <p:cTn id="19" dur="500" fill="hold"/>
                                        <p:tgtEl>
                                          <p:spTgt spid="9">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12" end="12"/>
                                            </p:txEl>
                                          </p:spTgt>
                                        </p:tgtEl>
                                        <p:attrNameLst>
                                          <p:attrName>style.visibility</p:attrName>
                                        </p:attrNameLst>
                                      </p:cBhvr>
                                      <p:to>
                                        <p:strVal val="visible"/>
                                      </p:to>
                                    </p:set>
                                    <p:anim calcmode="lin" valueType="num">
                                      <p:cBhvr additive="base">
                                        <p:cTn id="25" dur="500" fill="hold"/>
                                        <p:tgtEl>
                                          <p:spTgt spid="9">
                                            <p:txEl>
                                              <p:pRg st="12" end="1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14" end="14"/>
                                            </p:txEl>
                                          </p:spTgt>
                                        </p:tgtEl>
                                        <p:attrNameLst>
                                          <p:attrName>style.visibility</p:attrName>
                                        </p:attrNameLst>
                                      </p:cBhvr>
                                      <p:to>
                                        <p:strVal val="visible"/>
                                      </p:to>
                                    </p:set>
                                    <p:anim calcmode="lin" valueType="num">
                                      <p:cBhvr additive="base">
                                        <p:cTn id="31" dur="500" fill="hold"/>
                                        <p:tgtEl>
                                          <p:spTgt spid="9">
                                            <p:txEl>
                                              <p:pRg st="14" end="1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05729E-4971-4A1C-8DDD-D897DF652D8B}"/>
              </a:ext>
            </a:extLst>
          </p:cNvPr>
          <p:cNvPicPr>
            <a:picLocks noChangeAspect="1"/>
          </p:cNvPicPr>
          <p:nvPr/>
        </p:nvPicPr>
        <p:blipFill>
          <a:blip r:embed="rId3">
            <a:alphaModFix amt="26000"/>
          </a:blip>
          <a:stretch>
            <a:fillRect/>
          </a:stretch>
        </p:blipFill>
        <p:spPr>
          <a:xfrm>
            <a:off x="-12029" y="0"/>
            <a:ext cx="12287894" cy="6858000"/>
          </a:xfrm>
          <a:prstGeom prst="rect">
            <a:avLst/>
          </a:prstGeom>
        </p:spPr>
      </p:pic>
      <p:sp>
        <p:nvSpPr>
          <p:cNvPr id="14338" name="Rectangle 2"/>
          <p:cNvSpPr>
            <a:spLocks noChangeArrowheads="1"/>
          </p:cNvSpPr>
          <p:nvPr/>
        </p:nvSpPr>
        <p:spPr bwMode="auto">
          <a:xfrm>
            <a:off x="0" y="6021288"/>
            <a:ext cx="12190413" cy="836713"/>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0" name="Rectangle 4"/>
          <p:cNvSpPr>
            <a:spLocks noChangeArrowheads="1"/>
          </p:cNvSpPr>
          <p:nvPr/>
        </p:nvSpPr>
        <p:spPr bwMode="auto">
          <a:xfrm>
            <a:off x="0" y="1"/>
            <a:ext cx="12190413" cy="835200"/>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1" name="Text Box 5"/>
          <p:cNvSpPr txBox="1">
            <a:spLocks noChangeArrowheads="1"/>
          </p:cNvSpPr>
          <p:nvPr/>
        </p:nvSpPr>
        <p:spPr bwMode="auto">
          <a:xfrm>
            <a:off x="287318" y="94435"/>
            <a:ext cx="115808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EYFS Profile 2022</a:t>
            </a:r>
          </a:p>
        </p:txBody>
      </p:sp>
      <p:sp>
        <p:nvSpPr>
          <p:cNvPr id="2" name="Rectangle 1"/>
          <p:cNvSpPr/>
          <p:nvPr/>
        </p:nvSpPr>
        <p:spPr>
          <a:xfrm>
            <a:off x="287318" y="1700809"/>
            <a:ext cx="11615778" cy="1031051"/>
          </a:xfrm>
          <a:prstGeom prst="rect">
            <a:avLst/>
          </a:prstGeom>
        </p:spPr>
        <p:txBody>
          <a:bodyPr wrap="square">
            <a:spAutoFit/>
          </a:bodyPr>
          <a:lstStyle/>
          <a:p>
            <a:pPr algn="ctr" fontAlgn="base">
              <a:spcBef>
                <a:spcPts val="600"/>
              </a:spcBef>
              <a:spcAft>
                <a:spcPct val="0"/>
              </a:spcAft>
            </a:pPr>
            <a:endParaRPr lang="en-GB" altLang="en-US" sz="2800" dirty="0">
              <a:latin typeface="Segoe UI" pitchFamily="34" charset="0"/>
            </a:endParaRPr>
          </a:p>
          <a:p>
            <a:pPr algn="ctr" fontAlgn="base">
              <a:spcBef>
                <a:spcPts val="600"/>
              </a:spcBef>
              <a:spcAft>
                <a:spcPct val="0"/>
              </a:spcAft>
            </a:pPr>
            <a:endParaRPr lang="en-GB" altLang="en-US" sz="2800" dirty="0">
              <a:latin typeface="Segoe UI"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7694" y="6165304"/>
            <a:ext cx="1615443" cy="582169"/>
          </a:xfrm>
          <a:prstGeom prst="rect">
            <a:avLst/>
          </a:prstGeom>
        </p:spPr>
      </p:pic>
      <p:sp>
        <p:nvSpPr>
          <p:cNvPr id="7" name="Text Box 5">
            <a:extLst>
              <a:ext uri="{FF2B5EF4-FFF2-40B4-BE49-F238E27FC236}">
                <a16:creationId xmlns:a16="http://schemas.microsoft.com/office/drawing/2014/main" id="{8AAA855E-3565-4E1E-8CC7-232B7DC65944}"/>
              </a:ext>
            </a:extLst>
          </p:cNvPr>
          <p:cNvSpPr txBox="1">
            <a:spLocks noChangeArrowheads="1"/>
          </p:cNvSpPr>
          <p:nvPr/>
        </p:nvSpPr>
        <p:spPr bwMode="auto">
          <a:xfrm>
            <a:off x="406574" y="6101142"/>
            <a:ext cx="914501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Making judgements against the ELGs</a:t>
            </a:r>
          </a:p>
        </p:txBody>
      </p:sp>
      <p:sp>
        <p:nvSpPr>
          <p:cNvPr id="9" name="TextBox 8">
            <a:extLst>
              <a:ext uri="{FF2B5EF4-FFF2-40B4-BE49-F238E27FC236}">
                <a16:creationId xmlns:a16="http://schemas.microsoft.com/office/drawing/2014/main" id="{5168FEEA-1D2B-470E-92AC-7DA7F4FCBB11}"/>
              </a:ext>
            </a:extLst>
          </p:cNvPr>
          <p:cNvSpPr txBox="1"/>
          <p:nvPr/>
        </p:nvSpPr>
        <p:spPr>
          <a:xfrm>
            <a:off x="265611" y="920387"/>
            <a:ext cx="11508551" cy="5355312"/>
          </a:xfrm>
          <a:prstGeom prst="rect">
            <a:avLst/>
          </a:prstGeom>
          <a:noFill/>
        </p:spPr>
        <p:txBody>
          <a:bodyPr wrap="square">
            <a:spAutoFit/>
          </a:bodyPr>
          <a:lstStyle/>
          <a:p>
            <a:pPr marL="285750" indent="-285750" algn="just">
              <a:buFont typeface="Arial" panose="020B0604020202020204" pitchFamily="34" charset="0"/>
              <a:buChar char="•"/>
            </a:pPr>
            <a:r>
              <a:rPr lang="en-GB" dirty="0"/>
              <a:t>based on a </a:t>
            </a:r>
            <a:r>
              <a:rPr lang="en-GB" b="1" dirty="0"/>
              <a:t>holistic view </a:t>
            </a:r>
            <a:r>
              <a:rPr lang="en-GB" dirty="0"/>
              <a:t>of what the child can demonstrate against each ELG at the end of the reception year</a:t>
            </a:r>
          </a:p>
          <a:p>
            <a:pPr algn="just"/>
            <a:endParaRPr lang="en-GB" dirty="0"/>
          </a:p>
          <a:p>
            <a:pPr marL="285750" indent="-285750">
              <a:buFont typeface="Arial" panose="020B0604020202020204" pitchFamily="34" charset="0"/>
              <a:buChar char="•"/>
            </a:pPr>
            <a:r>
              <a:rPr lang="en-GB" dirty="0"/>
              <a:t>Use the </a:t>
            </a:r>
            <a:r>
              <a:rPr lang="en-GB" b="1" dirty="0"/>
              <a:t>whole description for each ELG </a:t>
            </a:r>
            <a:r>
              <a:rPr lang="en-GB" dirty="0"/>
              <a:t>and determine whether this best-fits</a:t>
            </a:r>
            <a:r>
              <a:rPr lang="en-GB" b="1" dirty="0"/>
              <a:t> your </a:t>
            </a:r>
            <a:r>
              <a:rPr lang="en-GB" dirty="0"/>
              <a:t> professional knowledge of the child as the most accurate picture of the child’s </a:t>
            </a:r>
            <a:r>
              <a:rPr lang="en-GB" b="1" dirty="0"/>
              <a:t>overall embedded learning</a:t>
            </a:r>
          </a:p>
          <a:p>
            <a:pPr marL="285750" indent="-285750">
              <a:buFont typeface="Arial" panose="020B0604020202020204" pitchFamily="34" charset="0"/>
              <a:buChar char="•"/>
            </a:pPr>
            <a:endParaRPr lang="en-GB" dirty="0"/>
          </a:p>
          <a:p>
            <a:pPr marL="285750" indent="-285750" algn="just">
              <a:buFont typeface="Arial" panose="020B0604020202020204" pitchFamily="34" charset="0"/>
              <a:buChar char="•"/>
            </a:pPr>
            <a:r>
              <a:rPr lang="en-GB" b="1" dirty="0"/>
              <a:t>‘Best fit’ does not mean that the child has equal mastery of all aspects of the ELG</a:t>
            </a:r>
          </a:p>
          <a:p>
            <a:pPr algn="just"/>
            <a:endParaRPr lang="en-GB" dirty="0"/>
          </a:p>
          <a:p>
            <a:pPr marL="285750" indent="-285750">
              <a:buFont typeface="Arial" panose="020B0604020202020204" pitchFamily="34" charset="0"/>
              <a:buChar char="•"/>
            </a:pPr>
            <a:r>
              <a:rPr lang="en-GB" dirty="0"/>
              <a:t>The ELGs are </a:t>
            </a:r>
            <a:r>
              <a:rPr lang="en-GB" b="1" dirty="0"/>
              <a:t>interconnected </a:t>
            </a:r>
            <a:r>
              <a:rPr lang="en-GB" dirty="0"/>
              <a:t>with children often demonstrating attainment in more than one area of learning when engaged in activities. Consider the child’s </a:t>
            </a:r>
            <a:r>
              <a:rPr lang="en-GB" b="1" dirty="0"/>
              <a:t>development across the areas of learning</a:t>
            </a:r>
            <a:r>
              <a:rPr lang="en-GB" dirty="0"/>
              <a:t>, and whether the levels of development in relation to each of the goals make sense when taken together</a:t>
            </a:r>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GB" dirty="0"/>
              <a:t>For each ELG, teachers must judge whether a child is:</a:t>
            </a:r>
          </a:p>
          <a:p>
            <a:pPr algn="just"/>
            <a:r>
              <a:rPr lang="en-GB" dirty="0"/>
              <a:t>     </a:t>
            </a:r>
            <a:r>
              <a:rPr lang="en-GB" b="1" dirty="0"/>
              <a:t>Expected:</a:t>
            </a:r>
            <a:r>
              <a:rPr lang="en-GB" dirty="0"/>
              <a:t> meeting the level of development expected at the end of the EYFS </a:t>
            </a:r>
            <a:endParaRPr lang="en-GB" b="1" dirty="0"/>
          </a:p>
          <a:p>
            <a:pPr algn="just"/>
            <a:r>
              <a:rPr lang="en-GB" b="1" dirty="0"/>
              <a:t>     Emerging:</a:t>
            </a:r>
            <a:r>
              <a:rPr lang="en-GB" dirty="0"/>
              <a:t> not yet reaching this level </a:t>
            </a:r>
          </a:p>
          <a:p>
            <a:pPr algn="just"/>
            <a:endParaRPr lang="en-GB" dirty="0"/>
          </a:p>
          <a:p>
            <a:pPr marL="285750" indent="-285750" algn="just">
              <a:buFont typeface="Arial" panose="020B0604020202020204" pitchFamily="34" charset="0"/>
              <a:buChar char="•"/>
            </a:pPr>
            <a:r>
              <a:rPr lang="en-GB" b="1" dirty="0"/>
              <a:t>Good level of development </a:t>
            </a:r>
            <a:r>
              <a:rPr lang="en-GB" dirty="0"/>
              <a:t>GLD; is when a child has achieved the expected level in the ELGs in the prime areas of the learning </a:t>
            </a:r>
            <a:r>
              <a:rPr lang="en-GB" b="1" dirty="0"/>
              <a:t>and </a:t>
            </a:r>
            <a:r>
              <a:rPr lang="en-GB" dirty="0"/>
              <a:t>the specific areas of literacy and maths (</a:t>
            </a:r>
            <a:r>
              <a:rPr lang="en-GB" dirty="0" err="1"/>
              <a:t>pg</a:t>
            </a:r>
            <a:r>
              <a:rPr lang="en-GB" dirty="0"/>
              <a:t> 6)</a:t>
            </a:r>
          </a:p>
          <a:p>
            <a:pPr algn="just"/>
            <a:endParaRPr lang="en-GB" dirty="0"/>
          </a:p>
        </p:txBody>
      </p:sp>
    </p:spTree>
    <p:extLst>
      <p:ext uri="{BB962C8B-B14F-4D97-AF65-F5344CB8AC3E}">
        <p14:creationId xmlns:p14="http://schemas.microsoft.com/office/powerpoint/2010/main" val="3192622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56B631-FF51-49D7-989B-596677028CEA}"/>
              </a:ext>
            </a:extLst>
          </p:cNvPr>
          <p:cNvPicPr>
            <a:picLocks noChangeAspect="1"/>
          </p:cNvPicPr>
          <p:nvPr/>
        </p:nvPicPr>
        <p:blipFill>
          <a:blip r:embed="rId3">
            <a:alphaModFix amt="34000"/>
          </a:blip>
          <a:stretch>
            <a:fillRect/>
          </a:stretch>
        </p:blipFill>
        <p:spPr>
          <a:xfrm>
            <a:off x="-2275533" y="-1500213"/>
            <a:ext cx="17173526" cy="9721080"/>
          </a:xfrm>
          <a:prstGeom prst="rect">
            <a:avLst/>
          </a:prstGeom>
        </p:spPr>
      </p:pic>
      <p:sp>
        <p:nvSpPr>
          <p:cNvPr id="14338" name="Rectangle 2"/>
          <p:cNvSpPr>
            <a:spLocks noChangeArrowheads="1"/>
          </p:cNvSpPr>
          <p:nvPr/>
        </p:nvSpPr>
        <p:spPr bwMode="auto">
          <a:xfrm>
            <a:off x="0" y="6021288"/>
            <a:ext cx="12190413" cy="836713"/>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0" name="Rectangle 4"/>
          <p:cNvSpPr>
            <a:spLocks noChangeArrowheads="1"/>
          </p:cNvSpPr>
          <p:nvPr/>
        </p:nvSpPr>
        <p:spPr bwMode="auto">
          <a:xfrm>
            <a:off x="0" y="1"/>
            <a:ext cx="12190413" cy="835200"/>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1" name="Text Box 5"/>
          <p:cNvSpPr txBox="1">
            <a:spLocks noChangeArrowheads="1"/>
          </p:cNvSpPr>
          <p:nvPr/>
        </p:nvSpPr>
        <p:spPr bwMode="auto">
          <a:xfrm>
            <a:off x="287318" y="94435"/>
            <a:ext cx="115808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EYFS Profile 2022</a:t>
            </a:r>
          </a:p>
        </p:txBody>
      </p:sp>
      <p:sp>
        <p:nvSpPr>
          <p:cNvPr id="2" name="Rectangle 1"/>
          <p:cNvSpPr/>
          <p:nvPr/>
        </p:nvSpPr>
        <p:spPr>
          <a:xfrm>
            <a:off x="287318" y="1700809"/>
            <a:ext cx="11615778" cy="1031051"/>
          </a:xfrm>
          <a:prstGeom prst="rect">
            <a:avLst/>
          </a:prstGeom>
        </p:spPr>
        <p:txBody>
          <a:bodyPr wrap="square">
            <a:spAutoFit/>
          </a:bodyPr>
          <a:lstStyle/>
          <a:p>
            <a:pPr algn="ctr" fontAlgn="base">
              <a:spcBef>
                <a:spcPts val="600"/>
              </a:spcBef>
              <a:spcAft>
                <a:spcPct val="0"/>
              </a:spcAft>
            </a:pPr>
            <a:endParaRPr lang="en-GB" altLang="en-US" sz="2800" dirty="0">
              <a:latin typeface="Segoe UI" pitchFamily="34" charset="0"/>
            </a:endParaRPr>
          </a:p>
          <a:p>
            <a:pPr algn="ctr" fontAlgn="base">
              <a:spcBef>
                <a:spcPts val="600"/>
              </a:spcBef>
              <a:spcAft>
                <a:spcPct val="0"/>
              </a:spcAft>
            </a:pPr>
            <a:endParaRPr lang="en-GB" altLang="en-US" sz="2800" dirty="0">
              <a:latin typeface="Segoe UI"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7694" y="6165304"/>
            <a:ext cx="1615443" cy="582169"/>
          </a:xfrm>
          <a:prstGeom prst="rect">
            <a:avLst/>
          </a:prstGeom>
        </p:spPr>
      </p:pic>
      <p:sp>
        <p:nvSpPr>
          <p:cNvPr id="7" name="Text Box 5">
            <a:extLst>
              <a:ext uri="{FF2B5EF4-FFF2-40B4-BE49-F238E27FC236}">
                <a16:creationId xmlns:a16="http://schemas.microsoft.com/office/drawing/2014/main" id="{D4E0155B-34D9-48EA-BFDB-CF7772E6779A}"/>
              </a:ext>
            </a:extLst>
          </p:cNvPr>
          <p:cNvSpPr txBox="1">
            <a:spLocks noChangeArrowheads="1"/>
          </p:cNvSpPr>
          <p:nvPr/>
        </p:nvSpPr>
        <p:spPr bwMode="auto">
          <a:xfrm>
            <a:off x="190550" y="6108541"/>
            <a:ext cx="61206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hlinkClick r:id="rId5"/>
              </a:rPr>
              <a:t>Exemplification materials</a:t>
            </a:r>
            <a:endParaRPr lang="en-GB" altLang="en-US" sz="3600" dirty="0">
              <a:solidFill>
                <a:srgbClr val="FFFFFF"/>
              </a:solidFill>
              <a:latin typeface="Segoe UI" pitchFamily="34" charset="0"/>
            </a:endParaRPr>
          </a:p>
        </p:txBody>
      </p:sp>
      <p:pic>
        <p:nvPicPr>
          <p:cNvPr id="5" name="Picture 4">
            <a:hlinkClick r:id="rId6"/>
            <a:extLst>
              <a:ext uri="{FF2B5EF4-FFF2-40B4-BE49-F238E27FC236}">
                <a16:creationId xmlns:a16="http://schemas.microsoft.com/office/drawing/2014/main" id="{2F4A070F-DEDC-4567-95AD-5CB2330F8C64}"/>
              </a:ext>
            </a:extLst>
          </p:cNvPr>
          <p:cNvPicPr>
            <a:picLocks noChangeAspect="1"/>
          </p:cNvPicPr>
          <p:nvPr/>
        </p:nvPicPr>
        <p:blipFill>
          <a:blip r:embed="rId7"/>
          <a:stretch>
            <a:fillRect/>
          </a:stretch>
        </p:blipFill>
        <p:spPr>
          <a:xfrm>
            <a:off x="982638" y="975452"/>
            <a:ext cx="7669369" cy="4821201"/>
          </a:xfrm>
          <a:prstGeom prst="rect">
            <a:avLst/>
          </a:prstGeom>
        </p:spPr>
      </p:pic>
      <p:pic>
        <p:nvPicPr>
          <p:cNvPr id="10" name="Picture 9">
            <a:extLst>
              <a:ext uri="{FF2B5EF4-FFF2-40B4-BE49-F238E27FC236}">
                <a16:creationId xmlns:a16="http://schemas.microsoft.com/office/drawing/2014/main" id="{311D72B6-2218-4C13-B94D-BDE27B5B1B25}"/>
              </a:ext>
            </a:extLst>
          </p:cNvPr>
          <p:cNvPicPr>
            <a:picLocks noChangeAspect="1"/>
          </p:cNvPicPr>
          <p:nvPr/>
        </p:nvPicPr>
        <p:blipFill>
          <a:blip r:embed="rId8"/>
          <a:stretch>
            <a:fillRect/>
          </a:stretch>
        </p:blipFill>
        <p:spPr>
          <a:xfrm rot="374565">
            <a:off x="9086955" y="616876"/>
            <a:ext cx="2772279" cy="1799518"/>
          </a:xfrm>
          <a:prstGeom prst="rect">
            <a:avLst/>
          </a:prstGeom>
        </p:spPr>
      </p:pic>
    </p:spTree>
    <p:extLst>
      <p:ext uri="{BB962C8B-B14F-4D97-AF65-F5344CB8AC3E}">
        <p14:creationId xmlns:p14="http://schemas.microsoft.com/office/powerpoint/2010/main" val="1790441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DC3E29-A552-4364-83C5-2C15BBB8AA34}"/>
              </a:ext>
            </a:extLst>
          </p:cNvPr>
          <p:cNvPicPr>
            <a:picLocks noChangeAspect="1"/>
          </p:cNvPicPr>
          <p:nvPr/>
        </p:nvPicPr>
        <p:blipFill>
          <a:blip r:embed="rId3">
            <a:alphaModFix amt="32000"/>
          </a:blip>
          <a:stretch>
            <a:fillRect/>
          </a:stretch>
        </p:blipFill>
        <p:spPr>
          <a:xfrm>
            <a:off x="0" y="0"/>
            <a:ext cx="12190413" cy="6858000"/>
          </a:xfrm>
          <a:prstGeom prst="rect">
            <a:avLst/>
          </a:prstGeom>
        </p:spPr>
      </p:pic>
      <p:sp>
        <p:nvSpPr>
          <p:cNvPr id="14338" name="Rectangle 2"/>
          <p:cNvSpPr>
            <a:spLocks noChangeArrowheads="1"/>
          </p:cNvSpPr>
          <p:nvPr/>
        </p:nvSpPr>
        <p:spPr bwMode="auto">
          <a:xfrm>
            <a:off x="0" y="6021288"/>
            <a:ext cx="12190413" cy="836713"/>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0" name="Rectangle 4"/>
          <p:cNvSpPr>
            <a:spLocks noChangeArrowheads="1"/>
          </p:cNvSpPr>
          <p:nvPr/>
        </p:nvSpPr>
        <p:spPr bwMode="auto">
          <a:xfrm>
            <a:off x="0" y="1"/>
            <a:ext cx="12190413" cy="835200"/>
          </a:xfrm>
          <a:prstGeom prst="rect">
            <a:avLst/>
          </a:prstGeom>
          <a:solidFill>
            <a:srgbClr val="9E66AA"/>
          </a:solidFill>
          <a:ln w="9525">
            <a:solidFill>
              <a:srgbClr val="9E66AA"/>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dirty="0">
              <a:solidFill>
                <a:srgbClr val="FFFFFF"/>
              </a:solidFill>
            </a:endParaRPr>
          </a:p>
        </p:txBody>
      </p:sp>
      <p:sp>
        <p:nvSpPr>
          <p:cNvPr id="14341" name="Text Box 5"/>
          <p:cNvSpPr txBox="1">
            <a:spLocks noChangeArrowheads="1"/>
          </p:cNvSpPr>
          <p:nvPr/>
        </p:nvSpPr>
        <p:spPr bwMode="auto">
          <a:xfrm>
            <a:off x="287318" y="94435"/>
            <a:ext cx="115808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EYFS Profile 2022</a:t>
            </a:r>
          </a:p>
        </p:txBody>
      </p:sp>
      <p:sp>
        <p:nvSpPr>
          <p:cNvPr id="2" name="Rectangle 1"/>
          <p:cNvSpPr/>
          <p:nvPr/>
        </p:nvSpPr>
        <p:spPr>
          <a:xfrm>
            <a:off x="287318" y="1700809"/>
            <a:ext cx="11615778" cy="1031051"/>
          </a:xfrm>
          <a:prstGeom prst="rect">
            <a:avLst/>
          </a:prstGeom>
        </p:spPr>
        <p:txBody>
          <a:bodyPr wrap="square">
            <a:spAutoFit/>
          </a:bodyPr>
          <a:lstStyle/>
          <a:p>
            <a:pPr algn="ctr" fontAlgn="base">
              <a:spcBef>
                <a:spcPts val="600"/>
              </a:spcBef>
              <a:spcAft>
                <a:spcPct val="0"/>
              </a:spcAft>
            </a:pPr>
            <a:endParaRPr lang="en-GB" altLang="en-US" sz="2800" dirty="0">
              <a:latin typeface="Segoe UI" pitchFamily="34" charset="0"/>
            </a:endParaRPr>
          </a:p>
          <a:p>
            <a:pPr algn="ctr" fontAlgn="base">
              <a:spcBef>
                <a:spcPts val="600"/>
              </a:spcBef>
              <a:spcAft>
                <a:spcPct val="0"/>
              </a:spcAft>
            </a:pPr>
            <a:endParaRPr lang="en-GB" altLang="en-US" sz="2800" dirty="0">
              <a:latin typeface="Segoe UI"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7694" y="6165304"/>
            <a:ext cx="1615443" cy="582169"/>
          </a:xfrm>
          <a:prstGeom prst="rect">
            <a:avLst/>
          </a:prstGeom>
        </p:spPr>
      </p:pic>
      <p:sp>
        <p:nvSpPr>
          <p:cNvPr id="7" name="Text Box 5">
            <a:extLst>
              <a:ext uri="{FF2B5EF4-FFF2-40B4-BE49-F238E27FC236}">
                <a16:creationId xmlns:a16="http://schemas.microsoft.com/office/drawing/2014/main" id="{8AAA855E-3565-4E1E-8CC7-232B7DC65944}"/>
              </a:ext>
            </a:extLst>
          </p:cNvPr>
          <p:cNvSpPr txBox="1">
            <a:spLocks noChangeArrowheads="1"/>
          </p:cNvSpPr>
          <p:nvPr/>
        </p:nvSpPr>
        <p:spPr bwMode="auto">
          <a:xfrm>
            <a:off x="406574" y="6101142"/>
            <a:ext cx="57606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GB" altLang="en-US" sz="3600" dirty="0">
                <a:solidFill>
                  <a:srgbClr val="FFFFFF"/>
                </a:solidFill>
                <a:latin typeface="Segoe UI" pitchFamily="34" charset="0"/>
              </a:rPr>
              <a:t>SEND</a:t>
            </a:r>
          </a:p>
        </p:txBody>
      </p:sp>
      <p:sp>
        <p:nvSpPr>
          <p:cNvPr id="9" name="TextBox 8">
            <a:extLst>
              <a:ext uri="{FF2B5EF4-FFF2-40B4-BE49-F238E27FC236}">
                <a16:creationId xmlns:a16="http://schemas.microsoft.com/office/drawing/2014/main" id="{1B00BA34-521A-41A7-8C5E-8CE142E5FCE5}"/>
              </a:ext>
            </a:extLst>
          </p:cNvPr>
          <p:cNvSpPr txBox="1"/>
          <p:nvPr/>
        </p:nvSpPr>
        <p:spPr>
          <a:xfrm>
            <a:off x="694606" y="1628800"/>
            <a:ext cx="10513168" cy="3416320"/>
          </a:xfrm>
          <a:prstGeom prst="rect">
            <a:avLst/>
          </a:prstGeom>
          <a:noFill/>
        </p:spPr>
        <p:txBody>
          <a:bodyPr wrap="square">
            <a:spAutoFit/>
          </a:bodyPr>
          <a:lstStyle/>
          <a:p>
            <a:r>
              <a:rPr lang="en-GB" b="1" dirty="0"/>
              <a:t>3.6 Completing the profile for children with a special educational need or disability (SEND) (</a:t>
            </a:r>
            <a:r>
              <a:rPr lang="en-GB" dirty="0"/>
              <a:t>page 15)</a:t>
            </a:r>
          </a:p>
          <a:p>
            <a:endParaRPr lang="en-GB" dirty="0"/>
          </a:p>
          <a:p>
            <a:endParaRPr lang="en-GB" dirty="0"/>
          </a:p>
          <a:p>
            <a:r>
              <a:rPr lang="en-GB" dirty="0"/>
              <a:t>Teachers must have regard to the </a:t>
            </a:r>
            <a:r>
              <a:rPr lang="en-GB" b="1" dirty="0"/>
              <a:t>SEND Code of Practice </a:t>
            </a:r>
            <a:r>
              <a:rPr lang="en-GB" dirty="0"/>
              <a:t>when supporting children with SEND. This outlines the four-stage process of ‘assess, plan, do, review’ to identify and support children with SEND.</a:t>
            </a:r>
          </a:p>
          <a:p>
            <a:endParaRPr lang="en-GB" dirty="0"/>
          </a:p>
          <a:p>
            <a:r>
              <a:rPr lang="en-GB" dirty="0"/>
              <a:t>Further resources for teachers working with children with SEND are available on the </a:t>
            </a:r>
            <a:r>
              <a:rPr lang="en-GB" dirty="0">
                <a:hlinkClick r:id="rId5"/>
              </a:rPr>
              <a:t>SEND gateway</a:t>
            </a:r>
            <a:r>
              <a:rPr lang="en-GB" dirty="0"/>
              <a:t>. On behalf of the Department for Education, </a:t>
            </a:r>
            <a:r>
              <a:rPr lang="en-GB" dirty="0" err="1"/>
              <a:t>Nasen</a:t>
            </a:r>
            <a:r>
              <a:rPr lang="en-GB" dirty="0"/>
              <a:t> has produced a </a:t>
            </a:r>
            <a:r>
              <a:rPr lang="en-GB" dirty="0">
                <a:hlinkClick r:id="rId6"/>
              </a:rPr>
              <a:t>series of short guides </a:t>
            </a:r>
            <a:r>
              <a:rPr lang="en-GB" dirty="0"/>
              <a:t>on identifying and supporting children with SEND in the early years, including a guide focused on reception classes.</a:t>
            </a:r>
          </a:p>
        </p:txBody>
      </p:sp>
    </p:spTree>
    <p:extLst>
      <p:ext uri="{BB962C8B-B14F-4D97-AF65-F5344CB8AC3E}">
        <p14:creationId xmlns:p14="http://schemas.microsoft.com/office/powerpoint/2010/main" val="1890451203"/>
      </p:ext>
    </p:extLst>
  </p:cSld>
  <p:clrMapOvr>
    <a:masterClrMapping/>
  </p:clrMapOvr>
</p:sld>
</file>

<file path=ppt/theme/theme1.xml><?xml version="1.0" encoding="utf-8"?>
<a:theme xmlns:a="http://schemas.openxmlformats.org/drawingml/2006/main" name="3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1001</TotalTime>
  <Words>5029</Words>
  <Application>Microsoft Office PowerPoint</Application>
  <PresentationFormat>Custom</PresentationFormat>
  <Paragraphs>376</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Barlow</vt:lpstr>
      <vt:lpstr>Calibri</vt:lpstr>
      <vt:lpstr>Montserrat</vt:lpstr>
      <vt:lpstr>Segoe UI</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Slough Borough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Little Anna</dc:creator>
  <cp:lastModifiedBy>Loft Karen</cp:lastModifiedBy>
  <cp:revision>93</cp:revision>
  <dcterms:created xsi:type="dcterms:W3CDTF">2016-10-24T14:33:03Z</dcterms:created>
  <dcterms:modified xsi:type="dcterms:W3CDTF">2022-05-11T17:13:35Z</dcterms:modified>
</cp:coreProperties>
</file>