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61" r:id="rId2"/>
    <p:sldId id="266" r:id="rId3"/>
    <p:sldId id="285" r:id="rId4"/>
    <p:sldId id="276" r:id="rId5"/>
    <p:sldId id="275" r:id="rId6"/>
    <p:sldId id="277" r:id="rId7"/>
    <p:sldId id="278" r:id="rId8"/>
    <p:sldId id="279" r:id="rId9"/>
    <p:sldId id="280" r:id="rId10"/>
    <p:sldId id="281" r:id="rId11"/>
    <p:sldId id="282" r:id="rId12"/>
    <p:sldId id="283" r:id="rId13"/>
    <p:sldId id="288" r:id="rId14"/>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66AA"/>
    <a:srgbClr val="54B9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7641"/>
  </p:normalViewPr>
  <p:slideViewPr>
    <p:cSldViewPr>
      <p:cViewPr varScale="1">
        <p:scale>
          <a:sx n="97" d="100"/>
          <a:sy n="97" d="100"/>
        </p:scale>
        <p:origin x="1160"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D0E27B-FA25-4CFB-BCC7-B77F780A11C1}" type="datetimeFigureOut">
              <a:rPr lang="en-GB" smtClean="0"/>
              <a:t>26/06/2022</a:t>
            </a:fld>
            <a:endParaRPr lang="en-GB"/>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A3327B-98E4-4980-B9BC-0382A143F51F}" type="slidenum">
              <a:rPr lang="en-GB" smtClean="0"/>
              <a:t>‹#›</a:t>
            </a:fld>
            <a:endParaRPr lang="en-GB"/>
          </a:p>
        </p:txBody>
      </p:sp>
    </p:spTree>
    <p:extLst>
      <p:ext uri="{BB962C8B-B14F-4D97-AF65-F5344CB8AC3E}">
        <p14:creationId xmlns:p14="http://schemas.microsoft.com/office/powerpoint/2010/main" val="3077697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gov.uk/children-with-special-educational-needs/extra-SEN-help"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E265F191-96C5-4BE1-BDCB-A36925C0EA91}" type="slidenum">
              <a:rPr lang="en-GB" altLang="en-US" sz="1200">
                <a:solidFill>
                  <a:prstClr val="black"/>
                </a:solidFill>
              </a:rPr>
              <a:pPr eaLnBrk="1" hangingPunct="1">
                <a:spcBef>
                  <a:spcPct val="0"/>
                </a:spcBef>
              </a:pPr>
              <a:t>1</a:t>
            </a:fld>
            <a:endParaRPr lang="en-GB" altLang="en-US" sz="1200" dirty="0">
              <a:solidFill>
                <a:prstClr val="black"/>
              </a:solidFill>
            </a:endParaRPr>
          </a:p>
        </p:txBody>
      </p:sp>
      <p:sp>
        <p:nvSpPr>
          <p:cNvPr id="28675" name="Rectangle 2"/>
          <p:cNvSpPr>
            <a:spLocks noGrp="1" noRot="1" noChangeAspect="1" noChangeArrowheads="1" noTextEdit="1"/>
          </p:cNvSpPr>
          <p:nvPr>
            <p:ph type="sldImg"/>
          </p:nvPr>
        </p:nvSpPr>
        <p:spPr>
          <a:xfrm>
            <a:off x="382588" y="685800"/>
            <a:ext cx="6092825" cy="3429000"/>
          </a:xfrm>
          <a:ln/>
        </p:spPr>
      </p:sp>
      <p:sp>
        <p:nvSpPr>
          <p:cNvPr id="28676" name="Rectangle 3"/>
          <p:cNvSpPr>
            <a:spLocks noGrp="1" noChangeArrowheads="1"/>
          </p:cNvSpPr>
          <p:nvPr>
            <p:ph type="body" idx="1"/>
          </p:nvPr>
        </p:nvSpPr>
        <p:spPr>
          <a:noFill/>
        </p:spPr>
        <p:txBody>
          <a:bodyPr/>
          <a:lstStyle/>
          <a:p>
            <a:r>
              <a:rPr lang="en-GB" altLang="en-US" dirty="0">
                <a:latin typeface="Segoe UI" panose="020B0502040204020203" pitchFamily="34" charset="0"/>
                <a:ea typeface="Segoe UI" panose="020B0502040204020203" pitchFamily="34" charset="0"/>
                <a:cs typeface="Segoe UI" panose="020B0502040204020203" pitchFamily="34" charset="0"/>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10</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endParaRPr lang="en-GB" altLang="en-US" dirty="0">
              <a:latin typeface="Arial" pitchFamily="34" charset="0"/>
              <a:cs typeface="Arial" pitchFamily="34" charset="0"/>
            </a:endParaRPr>
          </a:p>
        </p:txBody>
      </p:sp>
    </p:spTree>
    <p:extLst>
      <p:ext uri="{BB962C8B-B14F-4D97-AF65-F5344CB8AC3E}">
        <p14:creationId xmlns:p14="http://schemas.microsoft.com/office/powerpoint/2010/main" val="2032282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11</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Currently 20 children are in receipt of transport to either a Faith School or Same sex establishment.</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For all cases there are closer schools to the home address than the faith or same sex school. This provision is over and above the statutory obligations of the Council.</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Proposal looks to re-align this provision to reflect statutory obligations and ensure all users of the service only have assistance to their nearest suitable School.</a:t>
            </a:r>
          </a:p>
          <a:p>
            <a:pPr eaLnBrk="1" hangingPunct="1"/>
            <a:endParaRPr lang="en-GB" altLang="en-US" dirty="0">
              <a:latin typeface="Arial" pitchFamily="34" charset="0"/>
              <a:cs typeface="Arial" pitchFamily="34" charset="0"/>
            </a:endParaRPr>
          </a:p>
        </p:txBody>
      </p:sp>
    </p:spTree>
    <p:extLst>
      <p:ext uri="{BB962C8B-B14F-4D97-AF65-F5344CB8AC3E}">
        <p14:creationId xmlns:p14="http://schemas.microsoft.com/office/powerpoint/2010/main" val="18466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12</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Free travel is only required for children of compulsory school age. Those note of compulsory school age, such as those in post 16 education are not required to have access to travel assistance for free and a contribution towards costs is an appropriate request and requirement for assistance.</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Many Council’s require contribution charges to be made in return for travel assistance. Some Councils charge in excess of £1000 per annum for travel assistance, currently Slough does not request a contribution charge.</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There are approximately 50 young persons accessing post 16 travel assistance where a contribution charge could be requested.</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We are consulting on whether a charge should be requested and if so, what would be a reasonable charge to request. </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We are aware that a charge will add financial pressure to individuals/families, however it is known that families also have access to bursaries linked to their education which is expected to contribute towards travel costs. The use of these bursary’s could cover a contribution cost if requested by the Council.</a:t>
            </a:r>
          </a:p>
          <a:p>
            <a:pPr eaLnBrk="1" hangingPunct="1"/>
            <a:endParaRPr lang="en-GB" altLang="en-US" dirty="0">
              <a:latin typeface="Arial" pitchFamily="34" charset="0"/>
              <a:cs typeface="Arial" pitchFamily="34" charset="0"/>
            </a:endParaRPr>
          </a:p>
          <a:p>
            <a:r>
              <a:rPr lang="en-GB" sz="1200" b="1" i="0" u="none" strike="noStrike" kern="1200" dirty="0">
                <a:solidFill>
                  <a:schemeClr val="tx1"/>
                </a:solidFill>
                <a:effectLst/>
                <a:latin typeface="+mn-lt"/>
                <a:ea typeface="+mn-ea"/>
                <a:cs typeface="+mn-cs"/>
              </a:rPr>
              <a:t>Bursary for students in vulnerable groups</a:t>
            </a:r>
          </a:p>
          <a:p>
            <a:r>
              <a:rPr lang="en-GB" sz="1200" b="0" i="0" u="none" strike="noStrike" kern="1200" dirty="0">
                <a:solidFill>
                  <a:schemeClr val="tx1"/>
                </a:solidFill>
                <a:effectLst/>
                <a:latin typeface="+mn-lt"/>
                <a:ea typeface="+mn-ea"/>
                <a:cs typeface="+mn-cs"/>
              </a:rPr>
              <a:t>You may be able to get a bursary if at least one of the following applies:</a:t>
            </a:r>
          </a:p>
          <a:p>
            <a:r>
              <a:rPr lang="en-GB" sz="1200" b="0" i="0" u="none" strike="noStrike" kern="1200" dirty="0">
                <a:solidFill>
                  <a:schemeClr val="tx1"/>
                </a:solidFill>
                <a:effectLst/>
                <a:latin typeface="+mn-lt"/>
                <a:ea typeface="+mn-ea"/>
                <a:cs typeface="+mn-cs"/>
              </a:rPr>
              <a:t>you’re in or you recently left local authority care</a:t>
            </a:r>
          </a:p>
          <a:p>
            <a:r>
              <a:rPr lang="en-GB" sz="1200" b="0" i="0" u="none" strike="noStrike" kern="1200" dirty="0">
                <a:solidFill>
                  <a:schemeClr val="tx1"/>
                </a:solidFill>
                <a:effectLst/>
                <a:latin typeface="+mn-lt"/>
                <a:ea typeface="+mn-ea"/>
                <a:cs typeface="+mn-cs"/>
              </a:rPr>
              <a:t>you get Income Support or Universal Credit because you’re financially supporting yourself</a:t>
            </a:r>
          </a:p>
          <a:p>
            <a:r>
              <a:rPr lang="en-GB" sz="1200" b="0" i="0" u="none" strike="noStrike" kern="1200" dirty="0">
                <a:solidFill>
                  <a:schemeClr val="tx1"/>
                </a:solidFill>
                <a:effectLst/>
                <a:latin typeface="+mn-lt"/>
                <a:ea typeface="+mn-ea"/>
                <a:cs typeface="+mn-cs"/>
              </a:rPr>
              <a:t>you get Disability Living Allowance (DLA) in your name and either Employment and Support Allowance (ESA) or Universal Credit</a:t>
            </a:r>
          </a:p>
          <a:p>
            <a:r>
              <a:rPr lang="en-GB" sz="1200" b="0" i="0" u="none" strike="noStrike" kern="1200" dirty="0">
                <a:solidFill>
                  <a:schemeClr val="tx1"/>
                </a:solidFill>
                <a:effectLst/>
                <a:latin typeface="+mn-lt"/>
                <a:ea typeface="+mn-ea"/>
                <a:cs typeface="+mn-cs"/>
              </a:rPr>
              <a:t>you get Personal Independence Payment (PIP) in your name and either </a:t>
            </a:r>
            <a:r>
              <a:rPr lang="en-GB" sz="1200" b="0" i="0" u="none" strike="noStrike" kern="1200" dirty="0" err="1">
                <a:solidFill>
                  <a:schemeClr val="tx1"/>
                </a:solidFill>
                <a:effectLst/>
                <a:latin typeface="+mn-lt"/>
                <a:ea typeface="+mn-ea"/>
                <a:cs typeface="+mn-cs"/>
              </a:rPr>
              <a:t>ESAor</a:t>
            </a:r>
            <a:r>
              <a:rPr lang="en-GB" sz="1200" b="0" i="0" u="none" strike="noStrike" kern="1200" dirty="0">
                <a:solidFill>
                  <a:schemeClr val="tx1"/>
                </a:solidFill>
                <a:effectLst/>
                <a:latin typeface="+mn-lt"/>
                <a:ea typeface="+mn-ea"/>
                <a:cs typeface="+mn-cs"/>
              </a:rPr>
              <a:t> Universal Credit</a:t>
            </a:r>
          </a:p>
          <a:p>
            <a:r>
              <a:rPr lang="en-GB" sz="1200" b="0" i="0" u="none" strike="noStrike" kern="1200" dirty="0">
                <a:solidFill>
                  <a:schemeClr val="tx1"/>
                </a:solidFill>
                <a:effectLst/>
                <a:latin typeface="+mn-lt"/>
                <a:ea typeface="+mn-ea"/>
                <a:cs typeface="+mn-cs"/>
              </a:rPr>
              <a:t>The amount you may get depends on the costs you have and what you need for your course. This might include money for books, equipment or travel costs to school or college.</a:t>
            </a:r>
          </a:p>
          <a:p>
            <a:endParaRPr lang="en-GB" sz="1200" b="1" i="0" u="none" strike="noStrike"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Discretionary bursary</a:t>
            </a:r>
          </a:p>
          <a:p>
            <a:r>
              <a:rPr lang="en-GB" sz="1200" b="0" i="0" u="none" strike="noStrike" kern="1200" dirty="0">
                <a:solidFill>
                  <a:schemeClr val="tx1"/>
                </a:solidFill>
                <a:effectLst/>
                <a:latin typeface="+mn-lt"/>
                <a:ea typeface="+mn-ea"/>
                <a:cs typeface="+mn-cs"/>
              </a:rPr>
              <a:t>Your school or college will have their own criteria for discretionary bursaries. They’ll look at your individual circumstances - this usually includes your family income.</a:t>
            </a:r>
          </a:p>
          <a:p>
            <a:r>
              <a:rPr lang="en-GB" sz="1200" b="0" i="0" u="none" strike="noStrike" kern="1200" dirty="0">
                <a:solidFill>
                  <a:schemeClr val="tx1"/>
                </a:solidFill>
                <a:effectLst/>
                <a:latin typeface="+mn-lt"/>
                <a:ea typeface="+mn-ea"/>
                <a:cs typeface="+mn-cs"/>
              </a:rPr>
              <a:t>Ask student services about their criteria and any evidence you’ll need.</a:t>
            </a:r>
          </a:p>
          <a:p>
            <a:r>
              <a:rPr lang="en-GB" sz="1200" b="0" i="0" u="none" strike="noStrike" kern="1200" dirty="0">
                <a:solidFill>
                  <a:schemeClr val="tx1"/>
                </a:solidFill>
                <a:effectLst/>
                <a:latin typeface="+mn-lt"/>
                <a:ea typeface="+mn-ea"/>
                <a:cs typeface="+mn-cs"/>
              </a:rPr>
              <a:t>You can apply to a discretionary bursary if you’re over 19 and either:</a:t>
            </a:r>
          </a:p>
          <a:p>
            <a:r>
              <a:rPr lang="en-GB" sz="1200" b="0" i="0" u="none" strike="noStrike" kern="1200" dirty="0">
                <a:solidFill>
                  <a:schemeClr val="tx1"/>
                </a:solidFill>
                <a:effectLst/>
                <a:latin typeface="+mn-lt"/>
                <a:ea typeface="+mn-ea"/>
                <a:cs typeface="+mn-cs"/>
              </a:rPr>
              <a:t>continuing on a course you started aged 16 to 18 (known as being a ‘19+ continuer’)</a:t>
            </a:r>
          </a:p>
          <a:p>
            <a:r>
              <a:rPr lang="en-GB" sz="1200" b="0" i="0" u="none" strike="noStrike" kern="1200" dirty="0">
                <a:solidFill>
                  <a:schemeClr val="tx1"/>
                </a:solidFill>
                <a:effectLst/>
                <a:latin typeface="+mn-lt"/>
                <a:ea typeface="+mn-ea"/>
                <a:cs typeface="+mn-cs"/>
              </a:rPr>
              <a:t>have an </a:t>
            </a:r>
            <a:r>
              <a:rPr lang="en-GB" sz="1200" b="0" i="0" u="sng" strike="noStrike" kern="1200" dirty="0">
                <a:solidFill>
                  <a:schemeClr val="tx1"/>
                </a:solidFill>
                <a:effectLst/>
                <a:latin typeface="+mn-lt"/>
                <a:ea typeface="+mn-ea"/>
                <a:cs typeface="+mn-cs"/>
                <a:hlinkClick r:id="rId3"/>
              </a:rPr>
              <a:t>Education, Health and Care Plan (EHCP)</a:t>
            </a:r>
            <a:endParaRPr lang="en-GB" sz="1200" b="0" i="0" u="none" strike="noStrike" kern="1200" dirty="0">
              <a:solidFill>
                <a:schemeClr val="tx1"/>
              </a:solidFill>
              <a:effectLst/>
              <a:latin typeface="+mn-lt"/>
              <a:ea typeface="+mn-ea"/>
              <a:cs typeface="+mn-cs"/>
            </a:endParaRPr>
          </a:p>
          <a:p>
            <a:br>
              <a:rPr lang="en-GB" dirty="0"/>
            </a:br>
            <a:endParaRPr lang="en-GB" altLang="en-US" dirty="0">
              <a:latin typeface="Arial" pitchFamily="34" charset="0"/>
              <a:cs typeface="Arial" pitchFamily="34" charset="0"/>
            </a:endParaRPr>
          </a:p>
        </p:txBody>
      </p:sp>
    </p:spTree>
    <p:extLst>
      <p:ext uri="{BB962C8B-B14F-4D97-AF65-F5344CB8AC3E}">
        <p14:creationId xmlns:p14="http://schemas.microsoft.com/office/powerpoint/2010/main" val="3548675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13</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endParaRPr lang="en-GB" altLang="en-US" dirty="0">
              <a:latin typeface="Arial" pitchFamily="34" charset="0"/>
              <a:cs typeface="Arial" pitchFamily="34" charset="0"/>
            </a:endParaRPr>
          </a:p>
        </p:txBody>
      </p:sp>
    </p:spTree>
    <p:extLst>
      <p:ext uri="{BB962C8B-B14F-4D97-AF65-F5344CB8AC3E}">
        <p14:creationId xmlns:p14="http://schemas.microsoft.com/office/powerpoint/2010/main" val="2565748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2</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Good Morning/Afternoon/Evening, welcome to one of our public engagement events supporting the live consultation for Home to School/College Travel and Transport.</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You can access information about the consultation and access the online survey using the web address.</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We encourage everyone to complete the survey, feedback received will be reviewed and used to inform the Council when deciding on any changes to be made the the existing Home to School/College Travel and Transport </a:t>
            </a:r>
            <a:r>
              <a:rPr lang="en-GB" altLang="en-US" dirty="0" err="1">
                <a:latin typeface="Arial" pitchFamily="34" charset="0"/>
                <a:cs typeface="Arial" pitchFamily="34" charset="0"/>
              </a:rPr>
              <a:t>Polcies</a:t>
            </a:r>
            <a:r>
              <a:rPr lang="en-GB" altLang="en-US" dirty="0">
                <a:latin typeface="Arial" pitchFamily="34" charset="0"/>
                <a:cs typeface="Arial" pitchFamily="34" charset="0"/>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3</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We are holding 5 public engagement events and releasing a pre-record presentation of these slides as part of the consultation. We are also engaging directly with Schools, parent/family groups, and other professionals to discuss the proposals. </a:t>
            </a:r>
          </a:p>
        </p:txBody>
      </p:sp>
    </p:spTree>
    <p:extLst>
      <p:ext uri="{BB962C8B-B14F-4D97-AF65-F5344CB8AC3E}">
        <p14:creationId xmlns:p14="http://schemas.microsoft.com/office/powerpoint/2010/main" val="2137543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4</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Any changes to policies will not be agreed until September 2022 at a Cabinet meeting. </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The consultation closes on the 21</a:t>
            </a:r>
            <a:r>
              <a:rPr lang="en-GB" altLang="en-US" baseline="30000" dirty="0">
                <a:latin typeface="Arial" pitchFamily="34" charset="0"/>
                <a:cs typeface="Arial" pitchFamily="34" charset="0"/>
              </a:rPr>
              <a:t>st</a:t>
            </a:r>
            <a:r>
              <a:rPr lang="en-GB" altLang="en-US" dirty="0">
                <a:latin typeface="Arial" pitchFamily="34" charset="0"/>
                <a:cs typeface="Arial" pitchFamily="34" charset="0"/>
              </a:rPr>
              <a:t> of July, after which </a:t>
            </a:r>
            <a:r>
              <a:rPr lang="en-GB" altLang="en-US" dirty="0" err="1">
                <a:latin typeface="Arial" pitchFamily="34" charset="0"/>
                <a:cs typeface="Arial" pitchFamily="34" charset="0"/>
              </a:rPr>
              <a:t>reponses</a:t>
            </a:r>
            <a:r>
              <a:rPr lang="en-GB" altLang="en-US" dirty="0">
                <a:latin typeface="Arial" pitchFamily="34" charset="0"/>
                <a:cs typeface="Arial" pitchFamily="34" charset="0"/>
              </a:rPr>
              <a:t> to the survey will be analysed and presented to both the Council’s scrutiny panel and Cabinet.</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If agreed, it is possible that some operational changes may be introduced during the 2022/23 academic year. Eligibility changes are not likely to take effect until September 2023.</a:t>
            </a:r>
          </a:p>
        </p:txBody>
      </p:sp>
    </p:spTree>
    <p:extLst>
      <p:ext uri="{BB962C8B-B14F-4D97-AF65-F5344CB8AC3E}">
        <p14:creationId xmlns:p14="http://schemas.microsoft.com/office/powerpoint/2010/main" val="3976046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5</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The statutory duties on the Council relate to compulsory school age children (5-16), where travel assistance must be free. Children must also meet the statutory eligibility criteria, primarily living either over 2 or 3 miles and attending their nearest appropriate educational establishment. </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Where a child has SEND the distance criteria does not apply where the needs mean that it they cannot reasonably be expected to walk to School, accompanied by an adult where necessary.</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If travel assistance is necessary and the child or young person who are not compulsory school age, under 5 years of age or over 16 then any provision does not have to be free, and a charge can be requested by the Council.</a:t>
            </a:r>
          </a:p>
        </p:txBody>
      </p:sp>
    </p:spTree>
    <p:extLst>
      <p:ext uri="{BB962C8B-B14F-4D97-AF65-F5344CB8AC3E}">
        <p14:creationId xmlns:p14="http://schemas.microsoft.com/office/powerpoint/2010/main" val="2868073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6</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The Council is looking to support independence and flexible travel arrangements through some operational changes to the existing policies.</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Proposal 1 – Independent Travel training</a:t>
            </a:r>
          </a:p>
          <a:p>
            <a:pPr eaLnBrk="1" hangingPunct="1"/>
            <a:r>
              <a:rPr lang="en-GB" altLang="en-US" dirty="0">
                <a:latin typeface="Arial" pitchFamily="34" charset="0"/>
                <a:cs typeface="Arial" pitchFamily="34" charset="0"/>
              </a:rPr>
              <a:t>Proposal 2 – Travel Assistance Bursary</a:t>
            </a:r>
          </a:p>
          <a:p>
            <a:pPr eaLnBrk="1" hangingPunct="1"/>
            <a:r>
              <a:rPr lang="en-GB" altLang="en-US" dirty="0">
                <a:latin typeface="Arial" pitchFamily="34" charset="0"/>
                <a:cs typeface="Arial" pitchFamily="34" charset="0"/>
              </a:rPr>
              <a:t>Proposal 3 - Use of Collection Points</a:t>
            </a:r>
          </a:p>
        </p:txBody>
      </p:sp>
    </p:spTree>
    <p:extLst>
      <p:ext uri="{BB962C8B-B14F-4D97-AF65-F5344CB8AC3E}">
        <p14:creationId xmlns:p14="http://schemas.microsoft.com/office/powerpoint/2010/main" val="3183264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7</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cs typeface="Arial" pitchFamily="34" charset="0"/>
              </a:rPr>
              <a:t>The provision of Independent Travel Training as reasonable offer of assistance for those with potential to travel independently. Individuals expected to participate in travel training will be subject to needs based assessments. It is expected that approximately 10% of those eligible for travel assistance would be suitable for travel training. Training is typically on a 1 to 1 basis, the duration of training (number of sessions) is not fixed and will continue until the individual reaches the required standards and is assessed as able to safely travel independently.</a:t>
            </a:r>
          </a:p>
          <a:p>
            <a:pPr eaLnBrk="1" hangingPunct="1"/>
            <a:endParaRPr lang="en-GB" altLang="en-US" dirty="0">
              <a:latin typeface="Arial" pitchFamily="34" charset="0"/>
              <a:cs typeface="Arial" pitchFamily="34" charset="0"/>
            </a:endParaRPr>
          </a:p>
        </p:txBody>
      </p:sp>
    </p:spTree>
    <p:extLst>
      <p:ext uri="{BB962C8B-B14F-4D97-AF65-F5344CB8AC3E}">
        <p14:creationId xmlns:p14="http://schemas.microsoft.com/office/powerpoint/2010/main" val="2134948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8</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The Travel Bursary, is a payment of an agreed sum to facilitate attendance/travel to a designated education establishment. </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Payments are expected to be paid monthly in advance direct to families who can then use the bursary to make appropriate arrangements.</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This may include:</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Transport arrangements – such as taxi, bus passes, fuel costs or vehicle maintenance</a:t>
            </a:r>
          </a:p>
          <a:p>
            <a:pPr eaLnBrk="1" hangingPunct="1"/>
            <a:r>
              <a:rPr lang="en-GB" altLang="en-US" dirty="0">
                <a:latin typeface="Arial" pitchFamily="34" charset="0"/>
                <a:cs typeface="Arial" pitchFamily="34" charset="0"/>
              </a:rPr>
              <a:t>Care arrangements to support attendance</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This option requires consent of the family before it can be accepted.</a:t>
            </a:r>
          </a:p>
        </p:txBody>
      </p:sp>
    </p:spTree>
    <p:extLst>
      <p:ext uri="{BB962C8B-B14F-4D97-AF65-F5344CB8AC3E}">
        <p14:creationId xmlns:p14="http://schemas.microsoft.com/office/powerpoint/2010/main" val="2150138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9</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xfrm>
            <a:off x="382588" y="685800"/>
            <a:ext cx="6092825" cy="3429000"/>
          </a:xfrm>
          <a:ln/>
        </p:spPr>
      </p:sp>
      <p:sp>
        <p:nvSpPr>
          <p:cNvPr id="62468" name="Rectangle 3"/>
          <p:cNvSpPr>
            <a:spLocks noGrp="1" noChangeArrowheads="1"/>
          </p:cNvSpPr>
          <p:nvPr>
            <p:ph type="body" idx="1"/>
          </p:nvPr>
        </p:nvSpPr>
        <p:spPr>
          <a:noFill/>
        </p:spPr>
        <p:txBody>
          <a:bodyPr/>
          <a:lstStyle/>
          <a:p>
            <a:pPr eaLnBrk="1" hangingPunct="1"/>
            <a:r>
              <a:rPr lang="en-GB" altLang="en-US" dirty="0">
                <a:latin typeface="Arial" pitchFamily="34" charset="0"/>
                <a:cs typeface="Arial" pitchFamily="34" charset="0"/>
              </a:rPr>
              <a:t>Historically all transport use for the service uses Home collection and drop off arrangements.</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The proposal looks to utilise locations away from the home address where it is identified that a child/young person is able to access an identified point, with an adult if necessary.</a:t>
            </a:r>
          </a:p>
          <a:p>
            <a:pPr eaLnBrk="1" hangingPunct="1"/>
            <a:endParaRPr lang="en-GB" altLang="en-US" dirty="0">
              <a:latin typeface="Arial" pitchFamily="34" charset="0"/>
              <a:cs typeface="Arial" pitchFamily="34" charset="0"/>
            </a:endParaRPr>
          </a:p>
          <a:p>
            <a:pPr eaLnBrk="1" hangingPunct="1"/>
            <a:r>
              <a:rPr lang="en-GB" altLang="en-US" dirty="0" err="1">
                <a:latin typeface="Arial" pitchFamily="34" charset="0"/>
                <a:cs typeface="Arial" pitchFamily="34" charset="0"/>
              </a:rPr>
              <a:t>Localtions</a:t>
            </a:r>
            <a:r>
              <a:rPr lang="en-GB" altLang="en-US" dirty="0">
                <a:latin typeface="Arial" pitchFamily="34" charset="0"/>
                <a:cs typeface="Arial" pitchFamily="34" charset="0"/>
              </a:rPr>
              <a:t> of collection points are expected to be around 300/400 metres from the home address in most cases, but could be up to a mile.</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This option is used by a number of other Councils and is seen as a smaller step towards independent travel.</a:t>
            </a:r>
          </a:p>
          <a:p>
            <a:pPr eaLnBrk="1" hangingPunct="1"/>
            <a:endParaRPr lang="en-GB" altLang="en-US" dirty="0">
              <a:latin typeface="Arial" pitchFamily="34" charset="0"/>
              <a:cs typeface="Arial" pitchFamily="34" charset="0"/>
            </a:endParaRPr>
          </a:p>
          <a:p>
            <a:pPr eaLnBrk="1" hangingPunct="1"/>
            <a:r>
              <a:rPr lang="en-GB" altLang="en-US" dirty="0">
                <a:latin typeface="Arial" pitchFamily="34" charset="0"/>
                <a:cs typeface="Arial" pitchFamily="34" charset="0"/>
              </a:rPr>
              <a:t>Children/young people expected to use a collection point will be identified following a needs assessment. It is expected that the number of children expected to be suitable for using a collection point would be up to 14%, Those not able/suitable to use a collection point would continue to access travel arrangements from their home address.</a:t>
            </a:r>
          </a:p>
        </p:txBody>
      </p:sp>
    </p:spTree>
    <p:extLst>
      <p:ext uri="{BB962C8B-B14F-4D97-AF65-F5344CB8AC3E}">
        <p14:creationId xmlns:p14="http://schemas.microsoft.com/office/powerpoint/2010/main" val="2999128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562" y="3886200"/>
            <a:ext cx="8533289"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943C44-AE7F-4BAF-936E-3D40976D41E2}"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183000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8B88458-6318-4415-A361-0D223D4D6B04}"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2943854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8178AE-80F1-4FAF-8376-E4AA3A427913}"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2734489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8F8D4B-AB44-4813-9D9F-3C92605D9794}"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1162910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24459B-2BEB-4E19-A0DD-F90291DE0C3D}"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3563322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7511E53-0395-4070-84EE-C15F0FD6CCF7}"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3517804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7BAB247-CE89-40B4-BE56-3741B22A7E3D}"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2783561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06A79C8-1015-4DDA-BF7F-D996BD90D8BE}"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55604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820BC37-42F6-4059-AC42-ACFC630A918F}"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870634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42522C6-F511-4213-9F11-804DADBF653A}"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1149730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0FA319A-909C-497D-B214-6BCAFC6F1BEB}" type="slidenum">
              <a:rPr lang="en-GB" altLang="en-US">
                <a:solidFill>
                  <a:srgbClr val="000000"/>
                </a:solidFill>
              </a:rPr>
              <a:pPr>
                <a:defRPr/>
              </a:pPr>
              <a:t>‹#›</a:t>
            </a:fld>
            <a:endParaRPr lang="en-GB" altLang="en-US" dirty="0">
              <a:solidFill>
                <a:srgbClr val="000000"/>
              </a:solidFill>
            </a:endParaRPr>
          </a:p>
        </p:txBody>
      </p:sp>
    </p:spTree>
    <p:extLst>
      <p:ext uri="{BB962C8B-B14F-4D97-AF65-F5344CB8AC3E}">
        <p14:creationId xmlns:p14="http://schemas.microsoft.com/office/powerpoint/2010/main" val="827684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521" y="274638"/>
            <a:ext cx="1097137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609521" y="1600201"/>
            <a:ext cx="1097137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09521" y="6245225"/>
            <a:ext cx="284443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GB" altLang="en-US" dirty="0">
              <a:solidFill>
                <a:srgbClr val="000000"/>
              </a:solidFill>
            </a:endParaRPr>
          </a:p>
        </p:txBody>
      </p:sp>
      <p:sp>
        <p:nvSpPr>
          <p:cNvPr id="1029" name="Rectangle 5"/>
          <p:cNvSpPr>
            <a:spLocks noGrp="1" noChangeArrowheads="1"/>
          </p:cNvSpPr>
          <p:nvPr>
            <p:ph type="ftr" sz="quarter" idx="3"/>
          </p:nvPr>
        </p:nvSpPr>
        <p:spPr bwMode="auto">
          <a:xfrm>
            <a:off x="4165058" y="6245225"/>
            <a:ext cx="386029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GB" altLang="en-US" dirty="0">
              <a:solidFill>
                <a:srgbClr val="000000"/>
              </a:solidFill>
            </a:endParaRPr>
          </a:p>
        </p:txBody>
      </p:sp>
      <p:sp>
        <p:nvSpPr>
          <p:cNvPr id="1030" name="Rectangle 6"/>
          <p:cNvSpPr>
            <a:spLocks noGrp="1" noChangeArrowheads="1"/>
          </p:cNvSpPr>
          <p:nvPr>
            <p:ph type="sldNum" sz="quarter" idx="4"/>
          </p:nvPr>
        </p:nvSpPr>
        <p:spPr bwMode="auto">
          <a:xfrm>
            <a:off x="8736463" y="6245225"/>
            <a:ext cx="284443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9E103400-3761-4EE5-86E4-918FFB3B7B7F}" type="slidenum">
              <a:rPr lang="en-GB" altLang="en-US">
                <a:solidFill>
                  <a:srgbClr val="000000"/>
                </a:solidFill>
              </a:rPr>
              <a:pPr fontAlgn="base">
                <a:spcBef>
                  <a:spcPct val="0"/>
                </a:spcBef>
                <a:spcAft>
                  <a:spcPct val="0"/>
                </a:spcAft>
                <a:defRPr/>
              </a:pPr>
              <a:t>‹#›</a:t>
            </a:fld>
            <a:endParaRPr lang="en-GB" altLang="en-US" dirty="0">
              <a:solidFill>
                <a:srgbClr val="000000"/>
              </a:solidFill>
            </a:endParaRPr>
          </a:p>
        </p:txBody>
      </p:sp>
    </p:spTree>
    <p:extLst>
      <p:ext uri="{BB962C8B-B14F-4D97-AF65-F5344CB8AC3E}">
        <p14:creationId xmlns:p14="http://schemas.microsoft.com/office/powerpoint/2010/main" val="29652292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slough.citizenspace.com/transport/travel-assistance-policy"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E66AA"/>
        </a:solidFill>
        <a:effectLst/>
      </p:bgPr>
    </p:bg>
    <p:spTree>
      <p:nvGrpSpPr>
        <p:cNvPr id="1" name=""/>
        <p:cNvGrpSpPr/>
        <p:nvPr/>
      </p:nvGrpSpPr>
      <p:grpSpPr>
        <a:xfrm>
          <a:off x="0" y="0"/>
          <a:ext cx="0" cy="0"/>
          <a:chOff x="0" y="0"/>
          <a:chExt cx="0" cy="0"/>
        </a:xfrm>
      </p:grpSpPr>
      <p:pic>
        <p:nvPicPr>
          <p:cNvPr id="12291" name="Picture 3" descr="Swoosh logo - white - A4 quart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68206" y="5902326"/>
            <a:ext cx="302220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2">
            <a:extLst>
              <a:ext uri="{FF2B5EF4-FFF2-40B4-BE49-F238E27FC236}">
                <a16:creationId xmlns:a16="http://schemas.microsoft.com/office/drawing/2014/main" id="{574612B6-CE1C-0C42-933F-712FB1D03428}"/>
              </a:ext>
            </a:extLst>
          </p:cNvPr>
          <p:cNvSpPr txBox="1">
            <a:spLocks/>
          </p:cNvSpPr>
          <p:nvPr/>
        </p:nvSpPr>
        <p:spPr>
          <a:xfrm>
            <a:off x="2471076" y="2871181"/>
            <a:ext cx="7248259" cy="557819"/>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333132"/>
                </a:solidFill>
                <a:latin typeface="Poppins SemiBold" panose="02000000000000000000" pitchFamily="2" charset="0"/>
                <a:ea typeface="+mn-ea"/>
                <a:cs typeface="Poppins SemiBold" panose="02000000000000000000" pitchFamily="2"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Poppins SemiBold" panose="02000000000000000000" pitchFamily="2" charset="0"/>
                <a:ea typeface="+mn-ea"/>
                <a:cs typeface="Poppins SemiBold" panose="02000000000000000000" pitchFamily="2" charset="0"/>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Poppins SemiBold" panose="02000000000000000000" pitchFamily="2" charset="0"/>
                <a:ea typeface="+mn-ea"/>
                <a:cs typeface="Poppins SemiBold" panose="02000000000000000000" pitchFamily="2"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Poppins SemiBold" panose="02000000000000000000" pitchFamily="2" charset="0"/>
                <a:ea typeface="+mn-ea"/>
                <a:cs typeface="Poppins SemiBold" panose="02000000000000000000" pitchFamily="2" charset="0"/>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Poppins SemiBold" panose="02000000000000000000" pitchFamily="2" charset="0"/>
                <a:ea typeface="+mn-ea"/>
                <a:cs typeface="Poppins SemiBold"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600" b="1" i="0" u="none" strike="noStrike" kern="1200" cap="none" spc="0" normalizeH="0" baseline="0" noProof="0" dirty="0">
                <a:ln>
                  <a:noFill/>
                </a:ln>
                <a:solidFill>
                  <a:schemeClr val="bg1"/>
                </a:solidFill>
                <a:effectLst/>
                <a:uLnTx/>
                <a:uFillTx/>
                <a:latin typeface="Century Gothic" panose="020B0502020202020204" pitchFamily="34" charset="0"/>
              </a:rPr>
              <a:t>Home to School/College Travel Assistance Policy </a:t>
            </a:r>
            <a:r>
              <a:rPr lang="en-GB" sz="2600" b="1" dirty="0">
                <a:solidFill>
                  <a:schemeClr val="bg1"/>
                </a:solidFill>
                <a:latin typeface="Century Gothic" panose="020B0502020202020204" pitchFamily="34" charset="0"/>
              </a:rPr>
              <a:t>Public </a:t>
            </a:r>
            <a:r>
              <a:rPr kumimoji="0" lang="en-GB" sz="2600" b="1" i="0" u="none" strike="noStrike" kern="1200" cap="none" spc="0" normalizeH="0" baseline="0" noProof="0" dirty="0">
                <a:ln>
                  <a:noFill/>
                </a:ln>
                <a:solidFill>
                  <a:schemeClr val="bg1"/>
                </a:solidFill>
                <a:effectLst/>
                <a:uLnTx/>
                <a:uFillTx/>
                <a:latin typeface="Century Gothic" panose="020B0502020202020204" pitchFamily="34" charset="0"/>
              </a:rPr>
              <a:t>Consultation</a:t>
            </a:r>
          </a:p>
        </p:txBody>
      </p:sp>
    </p:spTree>
    <p:extLst>
      <p:ext uri="{BB962C8B-B14F-4D97-AF65-F5344CB8AC3E}">
        <p14:creationId xmlns:p14="http://schemas.microsoft.com/office/powerpoint/2010/main" val="1207371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How will the Council change eligibility requirements for </a:t>
            </a:r>
          </a:p>
          <a:p>
            <a:pPr eaLnBrk="1" fontAlgn="base" hangingPunct="1">
              <a:spcBef>
                <a:spcPct val="0"/>
              </a:spcBef>
              <a:spcAft>
                <a:spcPct val="0"/>
              </a:spcAft>
              <a:buFontTx/>
              <a:buNone/>
            </a:pPr>
            <a:r>
              <a:rPr lang="en-US" altLang="en-US" sz="2800" b="1" dirty="0">
                <a:solidFill>
                  <a:srgbClr val="FFFFFF"/>
                </a:solidFill>
              </a:rPr>
              <a:t>	travel assistance?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grpSp>
        <p:nvGrpSpPr>
          <p:cNvPr id="7" name="Group 6">
            <a:extLst>
              <a:ext uri="{FF2B5EF4-FFF2-40B4-BE49-F238E27FC236}">
                <a16:creationId xmlns:a16="http://schemas.microsoft.com/office/drawing/2014/main" id="{4E5B8E89-164D-D0E8-9AFC-8D32D317796F}"/>
              </a:ext>
            </a:extLst>
          </p:cNvPr>
          <p:cNvGrpSpPr/>
          <p:nvPr/>
        </p:nvGrpSpPr>
        <p:grpSpPr>
          <a:xfrm>
            <a:off x="717417" y="1425898"/>
            <a:ext cx="8114887" cy="2147118"/>
            <a:chOff x="717417" y="1425898"/>
            <a:chExt cx="5915331" cy="757715"/>
          </a:xfrm>
        </p:grpSpPr>
        <p:sp>
          <p:nvSpPr>
            <p:cNvPr id="8" name="Arrow: Pentagon 6">
              <a:extLst>
                <a:ext uri="{FF2B5EF4-FFF2-40B4-BE49-F238E27FC236}">
                  <a16:creationId xmlns:a16="http://schemas.microsoft.com/office/drawing/2014/main" id="{FE40FC8D-010B-AC94-B628-3E9436882ED6}"/>
                </a:ext>
              </a:extLst>
            </p:cNvPr>
            <p:cNvSpPr/>
            <p:nvPr/>
          </p:nvSpPr>
          <p:spPr>
            <a:xfrm>
              <a:off x="800100" y="1427086"/>
              <a:ext cx="5832648" cy="756527"/>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Rectangle 10">
              <a:extLst>
                <a:ext uri="{FF2B5EF4-FFF2-40B4-BE49-F238E27FC236}">
                  <a16:creationId xmlns:a16="http://schemas.microsoft.com/office/drawing/2014/main" id="{7C011F0A-26F1-A629-B603-F69674589104}"/>
                </a:ext>
              </a:extLst>
            </p:cNvPr>
            <p:cNvSpPr/>
            <p:nvPr/>
          </p:nvSpPr>
          <p:spPr>
            <a:xfrm>
              <a:off x="717417" y="1425898"/>
              <a:ext cx="82683" cy="757708"/>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12" name="Content Placeholder 4">
            <a:extLst>
              <a:ext uri="{FF2B5EF4-FFF2-40B4-BE49-F238E27FC236}">
                <a16:creationId xmlns:a16="http://schemas.microsoft.com/office/drawing/2014/main" id="{14D7C193-0CB3-E153-F203-D92BDDC61F13}"/>
              </a:ext>
            </a:extLst>
          </p:cNvPr>
          <p:cNvSpPr>
            <a:spLocks noGrp="1"/>
          </p:cNvSpPr>
          <p:nvPr>
            <p:ph idx="1"/>
          </p:nvPr>
        </p:nvSpPr>
        <p:spPr>
          <a:xfrm>
            <a:off x="930953" y="1599336"/>
            <a:ext cx="7901351" cy="2062903"/>
          </a:xfrm>
        </p:spPr>
        <p:txBody>
          <a:bodyPr>
            <a:normAutofit/>
          </a:bodyPr>
          <a:lstStyle/>
          <a:p>
            <a:pPr marL="0" indent="0">
              <a:spcBef>
                <a:spcPts val="600"/>
              </a:spcBef>
              <a:buNone/>
            </a:pPr>
            <a:r>
              <a:rPr lang="en-GB" sz="2800" b="1" dirty="0">
                <a:latin typeface="Lato"/>
              </a:rPr>
              <a:t>We are seeking feedback through the consultation on measures to reduce discretionary provision and requirement for contribution towards travel costs</a:t>
            </a:r>
          </a:p>
          <a:p>
            <a:pPr marL="0" indent="0">
              <a:spcBef>
                <a:spcPts val="600"/>
              </a:spcBef>
              <a:buNone/>
            </a:pPr>
            <a:endParaRPr lang="en-GB" sz="1800" dirty="0">
              <a:latin typeface="Lato"/>
            </a:endParaRPr>
          </a:p>
        </p:txBody>
      </p:sp>
      <p:grpSp>
        <p:nvGrpSpPr>
          <p:cNvPr id="13" name="Group 12">
            <a:extLst>
              <a:ext uri="{FF2B5EF4-FFF2-40B4-BE49-F238E27FC236}">
                <a16:creationId xmlns:a16="http://schemas.microsoft.com/office/drawing/2014/main" id="{99E03C0A-D4E7-4196-A0DA-1DB9FCD223C0}"/>
              </a:ext>
            </a:extLst>
          </p:cNvPr>
          <p:cNvGrpSpPr/>
          <p:nvPr/>
        </p:nvGrpSpPr>
        <p:grpSpPr>
          <a:xfrm>
            <a:off x="1631504" y="3743067"/>
            <a:ext cx="6340154" cy="2062195"/>
            <a:chOff x="1521393" y="3743069"/>
            <a:chExt cx="5577455" cy="1685668"/>
          </a:xfrm>
        </p:grpSpPr>
        <p:sp>
          <p:nvSpPr>
            <p:cNvPr id="14" name="Rectangle 13">
              <a:extLst>
                <a:ext uri="{FF2B5EF4-FFF2-40B4-BE49-F238E27FC236}">
                  <a16:creationId xmlns:a16="http://schemas.microsoft.com/office/drawing/2014/main" id="{4F123758-C6D1-667B-48D5-BB7D7BA4B017}"/>
                </a:ext>
              </a:extLst>
            </p:cNvPr>
            <p:cNvSpPr/>
            <p:nvPr/>
          </p:nvSpPr>
          <p:spPr>
            <a:xfrm>
              <a:off x="1521393" y="3743069"/>
              <a:ext cx="2283480" cy="1685668"/>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pPr>
                <a:spcBef>
                  <a:spcPts val="600"/>
                </a:spcBef>
              </a:pPr>
              <a:r>
                <a:rPr lang="en-GB" b="1" dirty="0">
                  <a:latin typeface="Lato"/>
                </a:rPr>
                <a:t>Proposal 4: Cease Faith and Same Sex Establishment Travel</a:t>
              </a:r>
            </a:p>
            <a:p>
              <a:pPr>
                <a:spcBef>
                  <a:spcPts val="600"/>
                </a:spcBef>
              </a:pPr>
              <a:r>
                <a:rPr lang="en-GB" sz="1400" dirty="0">
                  <a:latin typeface="Lato"/>
                </a:rPr>
                <a:t>Children will only be able to access travel assistance if the School/College is their nearest.</a:t>
              </a:r>
            </a:p>
          </p:txBody>
        </p:sp>
        <p:sp>
          <p:nvSpPr>
            <p:cNvPr id="15" name="Rectangle 14">
              <a:extLst>
                <a:ext uri="{FF2B5EF4-FFF2-40B4-BE49-F238E27FC236}">
                  <a16:creationId xmlns:a16="http://schemas.microsoft.com/office/drawing/2014/main" id="{4689C0A4-A50C-A10F-24D3-E18AFEA840AC}"/>
                </a:ext>
              </a:extLst>
            </p:cNvPr>
            <p:cNvSpPr/>
            <p:nvPr/>
          </p:nvSpPr>
          <p:spPr>
            <a:xfrm>
              <a:off x="4815368" y="3743120"/>
              <a:ext cx="2283480" cy="1685617"/>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pPr>
                <a:spcBef>
                  <a:spcPts val="600"/>
                </a:spcBef>
              </a:pPr>
              <a:r>
                <a:rPr lang="en-GB" b="1" dirty="0">
                  <a:latin typeface="Lato"/>
                </a:rPr>
                <a:t>Proposal 5: Introduction of Contribution Charge</a:t>
              </a:r>
            </a:p>
            <a:p>
              <a:pPr>
                <a:spcBef>
                  <a:spcPts val="600"/>
                </a:spcBef>
              </a:pPr>
              <a:r>
                <a:rPr lang="en-GB" sz="1400" dirty="0">
                  <a:latin typeface="Lato"/>
                </a:rPr>
                <a:t>Young People who are in Post 16 education accessing travel assistance will be subject to a contribution charge</a:t>
              </a:r>
            </a:p>
          </p:txBody>
        </p:sp>
      </p:grpSp>
    </p:spTree>
    <p:extLst>
      <p:ext uri="{BB962C8B-B14F-4D97-AF65-F5344CB8AC3E}">
        <p14:creationId xmlns:p14="http://schemas.microsoft.com/office/powerpoint/2010/main" val="729632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Proposal 4:</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sp>
        <p:nvSpPr>
          <p:cNvPr id="7" name="Rectangle 6">
            <a:extLst>
              <a:ext uri="{FF2B5EF4-FFF2-40B4-BE49-F238E27FC236}">
                <a16:creationId xmlns:a16="http://schemas.microsoft.com/office/drawing/2014/main" id="{CF78F8E3-6198-8A06-9967-98AB40A2131D}"/>
              </a:ext>
            </a:extLst>
          </p:cNvPr>
          <p:cNvSpPr/>
          <p:nvPr/>
        </p:nvSpPr>
        <p:spPr>
          <a:xfrm>
            <a:off x="694606" y="1218065"/>
            <a:ext cx="3578383" cy="4421869"/>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r>
              <a:rPr lang="en-GB" sz="3600" b="1" dirty="0"/>
              <a:t>Cease Faith and Same Sex Establishment Travel</a:t>
            </a:r>
          </a:p>
          <a:p>
            <a:r>
              <a:rPr lang="en-GB" sz="3600" b="1" dirty="0"/>
              <a:t> </a:t>
            </a:r>
          </a:p>
        </p:txBody>
      </p:sp>
      <p:sp>
        <p:nvSpPr>
          <p:cNvPr id="8" name="Arrow: Pentagon 6">
            <a:extLst>
              <a:ext uri="{FF2B5EF4-FFF2-40B4-BE49-F238E27FC236}">
                <a16:creationId xmlns:a16="http://schemas.microsoft.com/office/drawing/2014/main" id="{64A809A8-11F1-1ECB-5162-18139A6BFB48}"/>
              </a:ext>
            </a:extLst>
          </p:cNvPr>
          <p:cNvSpPr/>
          <p:nvPr/>
        </p:nvSpPr>
        <p:spPr>
          <a:xfrm>
            <a:off x="4439022" y="1218065"/>
            <a:ext cx="4752528" cy="4421869"/>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t"/>
          <a:lstStyle/>
          <a:p>
            <a:pPr>
              <a:spcBef>
                <a:spcPts val="600"/>
              </a:spcBef>
            </a:pPr>
            <a:r>
              <a:rPr lang="en-GB" sz="2800" b="1" dirty="0">
                <a:latin typeface="Lato"/>
              </a:rPr>
              <a:t>Change to travel assistance eligibility</a:t>
            </a:r>
            <a:endParaRPr lang="en-GB" dirty="0">
              <a:latin typeface="Lato"/>
            </a:endParaRPr>
          </a:p>
          <a:p>
            <a:pPr>
              <a:spcBef>
                <a:spcPts val="600"/>
              </a:spcBef>
            </a:pPr>
            <a:r>
              <a:rPr lang="en-GB" dirty="0">
                <a:latin typeface="Lato"/>
              </a:rPr>
              <a:t>Slough Council statutory obligation for travel assistance is to the nearest suitable establishment. Travel to a School on the grounds of faith or preference that is not the nearest School does not meet the statutory obligations of the Council.</a:t>
            </a:r>
          </a:p>
          <a:p>
            <a:pPr>
              <a:spcBef>
                <a:spcPts val="600"/>
              </a:spcBef>
            </a:pPr>
            <a:endParaRPr lang="en-GB" dirty="0">
              <a:latin typeface="Lato"/>
            </a:endParaRPr>
          </a:p>
          <a:p>
            <a:pPr>
              <a:spcBef>
                <a:spcPts val="600"/>
              </a:spcBef>
            </a:pPr>
            <a:endParaRPr lang="en-GB" dirty="0">
              <a:latin typeface="Lato"/>
            </a:endParaRPr>
          </a:p>
          <a:p>
            <a:pPr>
              <a:spcBef>
                <a:spcPts val="600"/>
              </a:spcBef>
            </a:pPr>
            <a:endParaRPr lang="en-GB" sz="2000" b="1" dirty="0">
              <a:solidFill>
                <a:srgbClr val="00634A"/>
              </a:solidFill>
              <a:latin typeface="Lato"/>
            </a:endParaRPr>
          </a:p>
          <a:p>
            <a:pPr algn="ctr"/>
            <a:endParaRPr lang="en-GB" dirty="0"/>
          </a:p>
        </p:txBody>
      </p:sp>
    </p:spTree>
    <p:extLst>
      <p:ext uri="{BB962C8B-B14F-4D97-AF65-F5344CB8AC3E}">
        <p14:creationId xmlns:p14="http://schemas.microsoft.com/office/powerpoint/2010/main" val="222497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Proposal 5:</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sp>
        <p:nvSpPr>
          <p:cNvPr id="9" name="Rectangle 8">
            <a:extLst>
              <a:ext uri="{FF2B5EF4-FFF2-40B4-BE49-F238E27FC236}">
                <a16:creationId xmlns:a16="http://schemas.microsoft.com/office/drawing/2014/main" id="{22943ED1-9565-2EAE-81DF-4A9D22F4B93C}"/>
              </a:ext>
            </a:extLst>
          </p:cNvPr>
          <p:cNvSpPr/>
          <p:nvPr/>
        </p:nvSpPr>
        <p:spPr>
          <a:xfrm>
            <a:off x="694606" y="1223353"/>
            <a:ext cx="3578383" cy="4421869"/>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r>
              <a:rPr lang="en-GB" sz="3600" b="1" dirty="0"/>
              <a:t>Introduction of Contribution Charge</a:t>
            </a:r>
          </a:p>
          <a:p>
            <a:endParaRPr lang="en-GB" sz="3600" b="1" dirty="0"/>
          </a:p>
        </p:txBody>
      </p:sp>
      <p:sp>
        <p:nvSpPr>
          <p:cNvPr id="10" name="Arrow: Pentagon 6">
            <a:extLst>
              <a:ext uri="{FF2B5EF4-FFF2-40B4-BE49-F238E27FC236}">
                <a16:creationId xmlns:a16="http://schemas.microsoft.com/office/drawing/2014/main" id="{50442D75-3504-40F4-1D8C-7A1F7865F1E6}"/>
              </a:ext>
            </a:extLst>
          </p:cNvPr>
          <p:cNvSpPr/>
          <p:nvPr/>
        </p:nvSpPr>
        <p:spPr>
          <a:xfrm>
            <a:off x="4511030" y="1241192"/>
            <a:ext cx="5688632" cy="4421869"/>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t"/>
          <a:lstStyle/>
          <a:p>
            <a:pPr>
              <a:spcBef>
                <a:spcPts val="600"/>
              </a:spcBef>
            </a:pPr>
            <a:r>
              <a:rPr lang="en-GB" sz="2800" b="1" dirty="0">
                <a:latin typeface="Lato"/>
              </a:rPr>
              <a:t>Change to travel assistance eligibility</a:t>
            </a:r>
            <a:endParaRPr lang="en-GB" dirty="0">
              <a:latin typeface="Lato"/>
            </a:endParaRPr>
          </a:p>
          <a:p>
            <a:pPr>
              <a:spcBef>
                <a:spcPts val="600"/>
              </a:spcBef>
            </a:pPr>
            <a:r>
              <a:rPr lang="en-GB" dirty="0">
                <a:latin typeface="Lato"/>
              </a:rPr>
              <a:t>The is a statutory obligation on the Council to provide Free travel for children/young people of compulsory school age meeting the statutory eligibility criteria.</a:t>
            </a:r>
          </a:p>
          <a:p>
            <a:pPr>
              <a:spcBef>
                <a:spcPts val="600"/>
              </a:spcBef>
            </a:pPr>
            <a:r>
              <a:rPr lang="en-GB" dirty="0">
                <a:latin typeface="Lato"/>
              </a:rPr>
              <a:t>Where it is necessary to provide travel assistance for young people who are not of compulsory school age, then this provision is not required to be free and a contribution can be requested.</a:t>
            </a:r>
          </a:p>
          <a:p>
            <a:pPr>
              <a:spcBef>
                <a:spcPts val="600"/>
              </a:spcBef>
            </a:pPr>
            <a:endParaRPr lang="en-GB" dirty="0">
              <a:latin typeface="Lato"/>
            </a:endParaRPr>
          </a:p>
          <a:p>
            <a:pPr>
              <a:spcBef>
                <a:spcPts val="600"/>
              </a:spcBef>
            </a:pPr>
            <a:r>
              <a:rPr lang="en-GB" dirty="0">
                <a:latin typeface="Lato"/>
              </a:rPr>
              <a:t>Children/young people may qualify for 16-19 bursary, up to £1,200 (vulnerable group or discretionary college award).</a:t>
            </a:r>
          </a:p>
          <a:p>
            <a:pPr>
              <a:spcBef>
                <a:spcPts val="600"/>
              </a:spcBef>
            </a:pPr>
            <a:endParaRPr lang="en-GB" sz="2000" b="1" dirty="0">
              <a:solidFill>
                <a:srgbClr val="00634A"/>
              </a:solidFill>
              <a:latin typeface="Lato"/>
            </a:endParaRPr>
          </a:p>
          <a:p>
            <a:pPr algn="ctr"/>
            <a:endParaRPr lang="en-GB" dirty="0"/>
          </a:p>
        </p:txBody>
      </p:sp>
    </p:spTree>
    <p:extLst>
      <p:ext uri="{BB962C8B-B14F-4D97-AF65-F5344CB8AC3E}">
        <p14:creationId xmlns:p14="http://schemas.microsoft.com/office/powerpoint/2010/main" val="374455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endParaRPr lang="en-US" altLang="en-US" sz="2800" b="1" dirty="0">
              <a:solidFill>
                <a:srgbClr val="FFFFFF"/>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sp>
        <p:nvSpPr>
          <p:cNvPr id="11" name="Title 9">
            <a:extLst>
              <a:ext uri="{FF2B5EF4-FFF2-40B4-BE49-F238E27FC236}">
                <a16:creationId xmlns:a16="http://schemas.microsoft.com/office/drawing/2014/main" id="{B9B169D2-3DB0-67B0-F238-8EA3B23FF8C4}"/>
              </a:ext>
            </a:extLst>
          </p:cNvPr>
          <p:cNvSpPr txBox="1">
            <a:spLocks/>
          </p:cNvSpPr>
          <p:nvPr/>
        </p:nvSpPr>
        <p:spPr bwMode="auto">
          <a:xfrm>
            <a:off x="816169" y="620688"/>
            <a:ext cx="9649063" cy="5193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GB" sz="4800" kern="0" dirty="0">
                <a:solidFill>
                  <a:schemeClr val="tx1"/>
                </a:solidFill>
              </a:rPr>
              <a:t>Home to School/College </a:t>
            </a:r>
            <a:br>
              <a:rPr lang="en-GB" sz="4800" kern="0" dirty="0">
                <a:solidFill>
                  <a:schemeClr val="tx1"/>
                </a:solidFill>
              </a:rPr>
            </a:br>
            <a:r>
              <a:rPr lang="en-GB" sz="4800" kern="0" dirty="0">
                <a:solidFill>
                  <a:schemeClr val="tx1"/>
                </a:solidFill>
              </a:rPr>
              <a:t>Travel and Transport</a:t>
            </a:r>
            <a:br>
              <a:rPr lang="en-GB" sz="4800" kern="0" dirty="0">
                <a:solidFill>
                  <a:schemeClr val="tx1"/>
                </a:solidFill>
              </a:rPr>
            </a:br>
            <a:br>
              <a:rPr lang="en-GB" sz="4800" kern="0" dirty="0">
                <a:solidFill>
                  <a:schemeClr val="tx1"/>
                </a:solidFill>
              </a:rPr>
            </a:br>
            <a:r>
              <a:rPr lang="en-GB" sz="4800" kern="0" dirty="0">
                <a:solidFill>
                  <a:schemeClr val="tx1"/>
                </a:solidFill>
              </a:rPr>
              <a:t>Public Consultation</a:t>
            </a:r>
            <a:br>
              <a:rPr lang="en-GB" sz="4800" kern="0" dirty="0">
                <a:solidFill>
                  <a:schemeClr val="tx1"/>
                </a:solidFill>
              </a:rPr>
            </a:br>
            <a:br>
              <a:rPr lang="en-GB" sz="4800" kern="0" dirty="0">
                <a:solidFill>
                  <a:schemeClr val="tx1"/>
                </a:solidFill>
              </a:rPr>
            </a:br>
            <a:r>
              <a:rPr lang="en-GB" sz="3100" kern="0" dirty="0" err="1">
                <a:solidFill>
                  <a:schemeClr val="tx1"/>
                </a:solidFill>
              </a:rPr>
              <a:t>schooltransportconsultation@slough.gov.uk</a:t>
            </a:r>
            <a:endParaRPr lang="en-GB" sz="3100" kern="0" dirty="0">
              <a:solidFill>
                <a:schemeClr val="tx1"/>
              </a:solidFill>
            </a:endParaRPr>
          </a:p>
        </p:txBody>
      </p:sp>
    </p:spTree>
    <p:extLst>
      <p:ext uri="{BB962C8B-B14F-4D97-AF65-F5344CB8AC3E}">
        <p14:creationId xmlns:p14="http://schemas.microsoft.com/office/powerpoint/2010/main" val="2688883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2800" b="1" dirty="0">
                <a:solidFill>
                  <a:srgbClr val="FFFFFF"/>
                </a:solidFill>
              </a:rPr>
              <a:t>	Introduction</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grpSp>
        <p:nvGrpSpPr>
          <p:cNvPr id="5" name="Group 4">
            <a:extLst>
              <a:ext uri="{FF2B5EF4-FFF2-40B4-BE49-F238E27FC236}">
                <a16:creationId xmlns:a16="http://schemas.microsoft.com/office/drawing/2014/main" id="{42BE6658-56BD-379F-FE6D-AA995EE1FDBE}"/>
              </a:ext>
            </a:extLst>
          </p:cNvPr>
          <p:cNvGrpSpPr/>
          <p:nvPr/>
        </p:nvGrpSpPr>
        <p:grpSpPr>
          <a:xfrm>
            <a:off x="698766" y="1425856"/>
            <a:ext cx="8114887" cy="3515312"/>
            <a:chOff x="717417" y="1425898"/>
            <a:chExt cx="5915331" cy="757715"/>
          </a:xfrm>
        </p:grpSpPr>
        <p:sp>
          <p:nvSpPr>
            <p:cNvPr id="7" name="Arrow: Pentagon 6">
              <a:extLst>
                <a:ext uri="{FF2B5EF4-FFF2-40B4-BE49-F238E27FC236}">
                  <a16:creationId xmlns:a16="http://schemas.microsoft.com/office/drawing/2014/main" id="{73037BFE-263E-6084-0FA0-9D77171FB122}"/>
                </a:ext>
              </a:extLst>
            </p:cNvPr>
            <p:cNvSpPr/>
            <p:nvPr/>
          </p:nvSpPr>
          <p:spPr>
            <a:xfrm>
              <a:off x="800100" y="1427086"/>
              <a:ext cx="5832648" cy="756527"/>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 name="Rectangle 7">
              <a:extLst>
                <a:ext uri="{FF2B5EF4-FFF2-40B4-BE49-F238E27FC236}">
                  <a16:creationId xmlns:a16="http://schemas.microsoft.com/office/drawing/2014/main" id="{E5B10027-584A-8104-E44D-CF4AACF3B1B0}"/>
                </a:ext>
              </a:extLst>
            </p:cNvPr>
            <p:cNvSpPr/>
            <p:nvPr/>
          </p:nvSpPr>
          <p:spPr>
            <a:xfrm>
              <a:off x="717417" y="1425898"/>
              <a:ext cx="82683" cy="757708"/>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9" name="Content Placeholder 4">
            <a:extLst>
              <a:ext uri="{FF2B5EF4-FFF2-40B4-BE49-F238E27FC236}">
                <a16:creationId xmlns:a16="http://schemas.microsoft.com/office/drawing/2014/main" id="{37324CAA-F031-E25C-1B23-4154598197E4}"/>
              </a:ext>
            </a:extLst>
          </p:cNvPr>
          <p:cNvSpPr>
            <a:spLocks noGrp="1"/>
          </p:cNvSpPr>
          <p:nvPr>
            <p:ph idx="1"/>
          </p:nvPr>
        </p:nvSpPr>
        <p:spPr>
          <a:xfrm>
            <a:off x="930953" y="1599336"/>
            <a:ext cx="7901351" cy="3125808"/>
          </a:xfrm>
        </p:spPr>
        <p:txBody>
          <a:bodyPr>
            <a:normAutofit/>
          </a:bodyPr>
          <a:lstStyle/>
          <a:p>
            <a:pPr marL="0" indent="0">
              <a:spcBef>
                <a:spcPts val="600"/>
              </a:spcBef>
              <a:buNone/>
            </a:pPr>
            <a:r>
              <a:rPr lang="en-GB" sz="1800" b="1" dirty="0">
                <a:latin typeface="Lato"/>
              </a:rPr>
              <a:t>We are inviting everyone to provide your thoughts and opinions on our proposed changes to Slough Council’s Home to School/College Travel and Transport Policy.   </a:t>
            </a:r>
          </a:p>
          <a:p>
            <a:pPr marL="0" indent="0">
              <a:spcBef>
                <a:spcPts val="600"/>
              </a:spcBef>
              <a:buNone/>
            </a:pPr>
            <a:endParaRPr lang="en-GB" sz="1800" dirty="0">
              <a:latin typeface="Lato"/>
            </a:endParaRPr>
          </a:p>
          <a:p>
            <a:pPr marL="0" indent="0">
              <a:spcBef>
                <a:spcPts val="600"/>
              </a:spcBef>
              <a:buNone/>
            </a:pPr>
            <a:r>
              <a:rPr lang="en-GB" sz="1800" dirty="0">
                <a:latin typeface="Lato"/>
              </a:rPr>
              <a:t>To view the full proposals and give you feedback, please visit:</a:t>
            </a:r>
          </a:p>
          <a:p>
            <a:pPr marL="0" indent="0">
              <a:spcBef>
                <a:spcPts val="600"/>
              </a:spcBef>
              <a:buNone/>
            </a:pPr>
            <a:r>
              <a:rPr lang="en-GB" sz="1800" dirty="0">
                <a:latin typeface="Lato"/>
                <a:hlinkClick r:id="rId4"/>
              </a:rPr>
              <a:t>https://www.slough.citizenspace.com/transport/travel-assistance-policy</a:t>
            </a:r>
            <a:r>
              <a:rPr lang="en-GB" sz="1800" dirty="0">
                <a:latin typeface="Lato"/>
              </a:rPr>
              <a:t> </a:t>
            </a:r>
          </a:p>
          <a:p>
            <a:pPr marL="0" indent="0">
              <a:spcBef>
                <a:spcPts val="600"/>
              </a:spcBef>
              <a:buNone/>
            </a:pPr>
            <a:endParaRPr lang="en-GB" sz="1800" dirty="0">
              <a:latin typeface="Lato"/>
            </a:endParaRPr>
          </a:p>
          <a:p>
            <a:pPr marL="0" indent="0">
              <a:spcBef>
                <a:spcPts val="600"/>
              </a:spcBef>
              <a:buNone/>
            </a:pPr>
            <a:r>
              <a:rPr lang="en-GB" sz="1800" dirty="0">
                <a:latin typeface="Lato"/>
              </a:rPr>
              <a:t>Your feedback will be used to inform the Council’s decision in September 2022 on a new Home to School/College Travel and Transport Policy. </a:t>
            </a:r>
          </a:p>
        </p:txBody>
      </p:sp>
    </p:spTree>
    <p:extLst>
      <p:ext uri="{BB962C8B-B14F-4D97-AF65-F5344CB8AC3E}">
        <p14:creationId xmlns:p14="http://schemas.microsoft.com/office/powerpoint/2010/main" val="1036658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Public Engagement Events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grpSp>
        <p:nvGrpSpPr>
          <p:cNvPr id="10" name="Group 9">
            <a:extLst>
              <a:ext uri="{FF2B5EF4-FFF2-40B4-BE49-F238E27FC236}">
                <a16:creationId xmlns:a16="http://schemas.microsoft.com/office/drawing/2014/main" id="{8D15C1A5-3E03-9849-C179-65592C301215}"/>
              </a:ext>
            </a:extLst>
          </p:cNvPr>
          <p:cNvGrpSpPr/>
          <p:nvPr/>
        </p:nvGrpSpPr>
        <p:grpSpPr>
          <a:xfrm>
            <a:off x="766614" y="987289"/>
            <a:ext cx="9339023" cy="4883422"/>
            <a:chOff x="717417" y="1425898"/>
            <a:chExt cx="5915331" cy="757715"/>
          </a:xfrm>
        </p:grpSpPr>
        <p:sp>
          <p:nvSpPr>
            <p:cNvPr id="13" name="Arrow: Pentagon 6">
              <a:extLst>
                <a:ext uri="{FF2B5EF4-FFF2-40B4-BE49-F238E27FC236}">
                  <a16:creationId xmlns:a16="http://schemas.microsoft.com/office/drawing/2014/main" id="{4F0843E8-4869-5912-94E8-5E86EA28CF14}"/>
                </a:ext>
              </a:extLst>
            </p:cNvPr>
            <p:cNvSpPr/>
            <p:nvPr/>
          </p:nvSpPr>
          <p:spPr>
            <a:xfrm>
              <a:off x="800100" y="1427086"/>
              <a:ext cx="5832648" cy="756527"/>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Rectangle 13">
              <a:extLst>
                <a:ext uri="{FF2B5EF4-FFF2-40B4-BE49-F238E27FC236}">
                  <a16:creationId xmlns:a16="http://schemas.microsoft.com/office/drawing/2014/main" id="{5CD2FBDE-21F5-EA71-CD24-6A50CB442915}"/>
                </a:ext>
              </a:extLst>
            </p:cNvPr>
            <p:cNvSpPr/>
            <p:nvPr/>
          </p:nvSpPr>
          <p:spPr>
            <a:xfrm>
              <a:off x="717417" y="1425898"/>
              <a:ext cx="82683" cy="757708"/>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aphicFrame>
        <p:nvGraphicFramePr>
          <p:cNvPr id="15" name="Table 14">
            <a:extLst>
              <a:ext uri="{FF2B5EF4-FFF2-40B4-BE49-F238E27FC236}">
                <a16:creationId xmlns:a16="http://schemas.microsoft.com/office/drawing/2014/main" id="{350B051F-12E6-3743-0F3C-D6C2F084AFDB}"/>
              </a:ext>
            </a:extLst>
          </p:cNvPr>
          <p:cNvGraphicFramePr>
            <a:graphicFrameLocks noGrp="1"/>
          </p:cNvGraphicFramePr>
          <p:nvPr>
            <p:extLst>
              <p:ext uri="{D42A27DB-BD31-4B8C-83A1-F6EECF244321}">
                <p14:modId xmlns:p14="http://schemas.microsoft.com/office/powerpoint/2010/main" val="2213810538"/>
              </p:ext>
            </p:extLst>
          </p:nvPr>
        </p:nvGraphicFramePr>
        <p:xfrm>
          <a:off x="1198662" y="1206596"/>
          <a:ext cx="8127999" cy="4485640"/>
        </p:xfrm>
        <a:graphic>
          <a:graphicData uri="http://schemas.openxmlformats.org/drawingml/2006/table">
            <a:tbl>
              <a:tblPr firstRow="1" bandRow="1">
                <a:tableStyleId>{EB344D84-9AFB-497E-A393-DC336BA19D2E}</a:tableStyleId>
              </a:tblPr>
              <a:tblGrid>
                <a:gridCol w="1738816">
                  <a:extLst>
                    <a:ext uri="{9D8B030D-6E8A-4147-A177-3AD203B41FA5}">
                      <a16:colId xmlns:a16="http://schemas.microsoft.com/office/drawing/2014/main" val="765463894"/>
                    </a:ext>
                  </a:extLst>
                </a:gridCol>
                <a:gridCol w="4824536">
                  <a:extLst>
                    <a:ext uri="{9D8B030D-6E8A-4147-A177-3AD203B41FA5}">
                      <a16:colId xmlns:a16="http://schemas.microsoft.com/office/drawing/2014/main" val="1007497714"/>
                    </a:ext>
                  </a:extLst>
                </a:gridCol>
                <a:gridCol w="1564647">
                  <a:extLst>
                    <a:ext uri="{9D8B030D-6E8A-4147-A177-3AD203B41FA5}">
                      <a16:colId xmlns:a16="http://schemas.microsoft.com/office/drawing/2014/main" val="3160115191"/>
                    </a:ext>
                  </a:extLst>
                </a:gridCol>
              </a:tblGrid>
              <a:tr h="370840">
                <a:tc>
                  <a:txBody>
                    <a:bodyPr/>
                    <a:lstStyle/>
                    <a:p>
                      <a:r>
                        <a:rPr lang="en-GB" dirty="0"/>
                        <a:t>Date</a:t>
                      </a:r>
                    </a:p>
                  </a:txBody>
                  <a:tcPr/>
                </a:tc>
                <a:tc>
                  <a:txBody>
                    <a:bodyPr/>
                    <a:lstStyle/>
                    <a:p>
                      <a:r>
                        <a:rPr lang="en-GB" dirty="0"/>
                        <a:t>Location</a:t>
                      </a:r>
                    </a:p>
                  </a:txBody>
                  <a:tcPr/>
                </a:tc>
                <a:tc>
                  <a:txBody>
                    <a:bodyPr/>
                    <a:lstStyle/>
                    <a:p>
                      <a:r>
                        <a:rPr lang="en-GB" dirty="0"/>
                        <a:t>Time</a:t>
                      </a:r>
                    </a:p>
                  </a:txBody>
                  <a:tcPr/>
                </a:tc>
                <a:extLst>
                  <a:ext uri="{0D108BD9-81ED-4DB2-BD59-A6C34878D82A}">
                    <a16:rowId xmlns:a16="http://schemas.microsoft.com/office/drawing/2014/main" val="573377251"/>
                  </a:ext>
                </a:extLst>
              </a:tr>
              <a:tr h="370840">
                <a:tc>
                  <a:txBody>
                    <a:bodyPr/>
                    <a:lstStyle/>
                    <a:p>
                      <a:r>
                        <a:rPr lang="en-GB" dirty="0"/>
                        <a:t>27th June</a:t>
                      </a:r>
                    </a:p>
                  </a:txBody>
                  <a:tcPr/>
                </a:tc>
                <a:tc>
                  <a:txBody>
                    <a:bodyPr/>
                    <a:lstStyle/>
                    <a:p>
                      <a:r>
                        <a:rPr lang="en-GB" dirty="0"/>
                        <a:t>The Curve, William Street, Slough SL1 1XY</a:t>
                      </a:r>
                    </a:p>
                  </a:txBody>
                  <a:tcPr/>
                </a:tc>
                <a:tc>
                  <a:txBody>
                    <a:bodyPr/>
                    <a:lstStyle/>
                    <a:p>
                      <a:r>
                        <a:rPr lang="en-GB" dirty="0"/>
                        <a:t>10:00am – 12:00pm</a:t>
                      </a:r>
                    </a:p>
                  </a:txBody>
                  <a:tcPr/>
                </a:tc>
                <a:extLst>
                  <a:ext uri="{0D108BD9-81ED-4DB2-BD59-A6C34878D82A}">
                    <a16:rowId xmlns:a16="http://schemas.microsoft.com/office/drawing/2014/main" val="2443491205"/>
                  </a:ext>
                </a:extLst>
              </a:tr>
              <a:tr h="370840">
                <a:tc>
                  <a:txBody>
                    <a:bodyPr/>
                    <a:lstStyle/>
                    <a:p>
                      <a:r>
                        <a:rPr lang="en-GB" dirty="0"/>
                        <a:t>27th June</a:t>
                      </a:r>
                    </a:p>
                  </a:txBody>
                  <a:tcPr/>
                </a:tc>
                <a:tc>
                  <a:txBody>
                    <a:bodyPr/>
                    <a:lstStyle/>
                    <a:p>
                      <a:r>
                        <a:rPr lang="en-GB" dirty="0"/>
                        <a:t>The Curve, William Street, Slough SL1 1XY</a:t>
                      </a:r>
                    </a:p>
                  </a:txBody>
                  <a:tcPr/>
                </a:tc>
                <a:tc>
                  <a:txBody>
                    <a:bodyPr/>
                    <a:lstStyle/>
                    <a:p>
                      <a:r>
                        <a:rPr lang="en-GB" dirty="0"/>
                        <a:t>12:30pm – 2:30pm</a:t>
                      </a:r>
                    </a:p>
                  </a:txBody>
                  <a:tcPr/>
                </a:tc>
                <a:extLst>
                  <a:ext uri="{0D108BD9-81ED-4DB2-BD59-A6C34878D82A}">
                    <a16:rowId xmlns:a16="http://schemas.microsoft.com/office/drawing/2014/main" val="1399410505"/>
                  </a:ext>
                </a:extLst>
              </a:tr>
              <a:tr h="370840">
                <a:tc>
                  <a:txBody>
                    <a:bodyPr/>
                    <a:lstStyle/>
                    <a:p>
                      <a:r>
                        <a:rPr lang="en-GB" dirty="0"/>
                        <a:t>4th July</a:t>
                      </a:r>
                    </a:p>
                  </a:txBody>
                  <a:tcPr/>
                </a:tc>
                <a:tc>
                  <a:txBody>
                    <a:bodyPr/>
                    <a:lstStyle/>
                    <a:p>
                      <a:r>
                        <a:rPr lang="en-GB" dirty="0"/>
                        <a:t>Romsey Close Children/s Centre, Marish Primary School, Romsey Close, Langley </a:t>
                      </a:r>
                    </a:p>
                    <a:p>
                      <a:r>
                        <a:rPr lang="en-GB" dirty="0"/>
                        <a:t>SL3 8PE</a:t>
                      </a:r>
                    </a:p>
                  </a:txBody>
                  <a:tcPr/>
                </a:tc>
                <a:tc>
                  <a:txBody>
                    <a:bodyPr/>
                    <a:lstStyle/>
                    <a:p>
                      <a:r>
                        <a:rPr lang="en-GB" dirty="0"/>
                        <a:t>12:30pm – 2:30pm</a:t>
                      </a:r>
                    </a:p>
                  </a:txBody>
                  <a:tcPr/>
                </a:tc>
                <a:extLst>
                  <a:ext uri="{0D108BD9-81ED-4DB2-BD59-A6C34878D82A}">
                    <a16:rowId xmlns:a16="http://schemas.microsoft.com/office/drawing/2014/main" val="2424349612"/>
                  </a:ext>
                </a:extLst>
              </a:tr>
              <a:tr h="370840">
                <a:tc>
                  <a:txBody>
                    <a:bodyPr/>
                    <a:lstStyle/>
                    <a:p>
                      <a:r>
                        <a:rPr lang="en-GB" dirty="0"/>
                        <a:t>7th July</a:t>
                      </a:r>
                    </a:p>
                  </a:txBody>
                  <a:tcPr/>
                </a:tc>
                <a:tc>
                  <a:txBody>
                    <a:bodyPr/>
                    <a:lstStyle/>
                    <a:p>
                      <a:r>
                        <a:rPr lang="en-GB" sz="1800" kern="1200" dirty="0" err="1">
                          <a:solidFill>
                            <a:schemeClr val="dk1"/>
                          </a:solidFill>
                          <a:effectLst/>
                          <a:latin typeface="+mn-lt"/>
                          <a:ea typeface="+mn-ea"/>
                          <a:cs typeface="+mn-cs"/>
                        </a:rPr>
                        <a:t>Chalvey</a:t>
                      </a:r>
                      <a:r>
                        <a:rPr lang="en-GB" sz="1800" kern="1200" dirty="0">
                          <a:solidFill>
                            <a:schemeClr val="dk1"/>
                          </a:solidFill>
                          <a:effectLst/>
                          <a:latin typeface="+mn-lt"/>
                          <a:ea typeface="+mn-ea"/>
                          <a:cs typeface="+mn-cs"/>
                        </a:rPr>
                        <a:t> Hub, Ladbroke Road, </a:t>
                      </a:r>
                      <a:r>
                        <a:rPr lang="en-GB" sz="1800" kern="1200" dirty="0" err="1">
                          <a:solidFill>
                            <a:schemeClr val="dk1"/>
                          </a:solidFill>
                          <a:effectLst/>
                          <a:latin typeface="+mn-lt"/>
                          <a:ea typeface="+mn-ea"/>
                          <a:cs typeface="+mn-cs"/>
                        </a:rPr>
                        <a:t>Chalvey</a:t>
                      </a:r>
                      <a:r>
                        <a:rPr lang="en-GB" sz="1800" kern="1200" dirty="0">
                          <a:solidFill>
                            <a:schemeClr val="dk1"/>
                          </a:solidFill>
                          <a:effectLst/>
                          <a:latin typeface="+mn-lt"/>
                          <a:ea typeface="+mn-ea"/>
                          <a:cs typeface="+mn-cs"/>
                        </a:rPr>
                        <a:t>, SL1 2SP</a:t>
                      </a:r>
                      <a:r>
                        <a:rPr lang="en-GB" dirty="0">
                          <a:effectLst/>
                        </a:rPr>
                        <a:t> </a:t>
                      </a:r>
                      <a:endParaRPr lang="en-GB" dirty="0"/>
                    </a:p>
                  </a:txBody>
                  <a:tcPr/>
                </a:tc>
                <a:tc>
                  <a:txBody>
                    <a:bodyPr/>
                    <a:lstStyle/>
                    <a:p>
                      <a:r>
                        <a:rPr lang="en-GB" dirty="0"/>
                        <a:t>11:00am -1:00pm</a:t>
                      </a:r>
                    </a:p>
                  </a:txBody>
                  <a:tcPr/>
                </a:tc>
                <a:extLst>
                  <a:ext uri="{0D108BD9-81ED-4DB2-BD59-A6C34878D82A}">
                    <a16:rowId xmlns:a16="http://schemas.microsoft.com/office/drawing/2014/main" val="2625356016"/>
                  </a:ext>
                </a:extLst>
              </a:tr>
              <a:tr h="370840">
                <a:tc>
                  <a:txBody>
                    <a:bodyPr/>
                    <a:lstStyle/>
                    <a:p>
                      <a:r>
                        <a:rPr lang="en-GB" dirty="0"/>
                        <a:t>7th July</a:t>
                      </a:r>
                    </a:p>
                  </a:txBody>
                  <a:tcPr/>
                </a:tc>
                <a:tc>
                  <a:txBody>
                    <a:bodyPr/>
                    <a:lstStyle/>
                    <a:p>
                      <a:r>
                        <a:rPr lang="en-GB" sz="1800" kern="1200" dirty="0" err="1">
                          <a:solidFill>
                            <a:schemeClr val="dk1"/>
                          </a:solidFill>
                          <a:effectLst/>
                          <a:latin typeface="+mn-lt"/>
                          <a:ea typeface="+mn-ea"/>
                          <a:cs typeface="+mn-cs"/>
                        </a:rPr>
                        <a:t>Chalvey</a:t>
                      </a:r>
                      <a:r>
                        <a:rPr lang="en-GB" sz="1800" kern="1200" dirty="0">
                          <a:solidFill>
                            <a:schemeClr val="dk1"/>
                          </a:solidFill>
                          <a:effectLst/>
                          <a:latin typeface="+mn-lt"/>
                          <a:ea typeface="+mn-ea"/>
                          <a:cs typeface="+mn-cs"/>
                        </a:rPr>
                        <a:t> Hub, Ladbroke Road, </a:t>
                      </a:r>
                      <a:r>
                        <a:rPr lang="en-GB" sz="1800" kern="1200" dirty="0" err="1">
                          <a:solidFill>
                            <a:schemeClr val="dk1"/>
                          </a:solidFill>
                          <a:effectLst/>
                          <a:latin typeface="+mn-lt"/>
                          <a:ea typeface="+mn-ea"/>
                          <a:cs typeface="+mn-cs"/>
                        </a:rPr>
                        <a:t>Chalvey</a:t>
                      </a:r>
                      <a:r>
                        <a:rPr lang="en-GB" sz="1800" kern="1200" dirty="0">
                          <a:solidFill>
                            <a:schemeClr val="dk1"/>
                          </a:solidFill>
                          <a:effectLst/>
                          <a:latin typeface="+mn-lt"/>
                          <a:ea typeface="+mn-ea"/>
                          <a:cs typeface="+mn-cs"/>
                        </a:rPr>
                        <a:t>, SL1 2SP</a:t>
                      </a:r>
                      <a:r>
                        <a:rPr lang="en-GB" dirty="0">
                          <a:effectLst/>
                        </a:rPr>
                        <a:t> </a:t>
                      </a:r>
                      <a:endParaRPr lang="en-GB" dirty="0"/>
                    </a:p>
                  </a:txBody>
                  <a:tcPr/>
                </a:tc>
                <a:tc>
                  <a:txBody>
                    <a:bodyPr/>
                    <a:lstStyle/>
                    <a:p>
                      <a:r>
                        <a:rPr lang="en-GB" dirty="0"/>
                        <a:t>7pm-9pm</a:t>
                      </a:r>
                    </a:p>
                  </a:txBody>
                  <a:tcPr/>
                </a:tc>
                <a:extLst>
                  <a:ext uri="{0D108BD9-81ED-4DB2-BD59-A6C34878D82A}">
                    <a16:rowId xmlns:a16="http://schemas.microsoft.com/office/drawing/2014/main" val="2238923639"/>
                  </a:ext>
                </a:extLst>
              </a:tr>
              <a:tr h="370840">
                <a:tc>
                  <a:txBody>
                    <a:bodyPr/>
                    <a:lstStyle/>
                    <a:p>
                      <a:r>
                        <a:rPr lang="en-GB" dirty="0"/>
                        <a:t>8th July</a:t>
                      </a:r>
                    </a:p>
                  </a:txBody>
                  <a:tcPr/>
                </a:tc>
                <a:tc>
                  <a:txBody>
                    <a:bodyPr/>
                    <a:lstStyle/>
                    <a:p>
                      <a:r>
                        <a:rPr lang="en-GB" dirty="0"/>
                        <a:t>Consultation Pre-Record Presentation Release</a:t>
                      </a:r>
                    </a:p>
                  </a:txBody>
                  <a:tcPr/>
                </a:tc>
                <a:tc>
                  <a:txBody>
                    <a:bodyPr/>
                    <a:lstStyle/>
                    <a:p>
                      <a:endParaRPr lang="en-GB" dirty="0"/>
                    </a:p>
                  </a:txBody>
                  <a:tcPr/>
                </a:tc>
                <a:extLst>
                  <a:ext uri="{0D108BD9-81ED-4DB2-BD59-A6C34878D82A}">
                    <a16:rowId xmlns:a16="http://schemas.microsoft.com/office/drawing/2014/main" val="2945880006"/>
                  </a:ext>
                </a:extLst>
              </a:tr>
            </a:tbl>
          </a:graphicData>
        </a:graphic>
      </p:graphicFrame>
    </p:spTree>
    <p:extLst>
      <p:ext uri="{BB962C8B-B14F-4D97-AF65-F5344CB8AC3E}">
        <p14:creationId xmlns:p14="http://schemas.microsoft.com/office/powerpoint/2010/main" val="103172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Consultation Process/Timescales?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grpSp>
        <p:nvGrpSpPr>
          <p:cNvPr id="14" name="Group 13">
            <a:extLst>
              <a:ext uri="{FF2B5EF4-FFF2-40B4-BE49-F238E27FC236}">
                <a16:creationId xmlns:a16="http://schemas.microsoft.com/office/drawing/2014/main" id="{437E2022-8D4B-FFD2-5128-0E92B9E6029D}"/>
              </a:ext>
            </a:extLst>
          </p:cNvPr>
          <p:cNvGrpSpPr/>
          <p:nvPr/>
        </p:nvGrpSpPr>
        <p:grpSpPr>
          <a:xfrm>
            <a:off x="478582" y="1029937"/>
            <a:ext cx="11233247" cy="4798125"/>
            <a:chOff x="717417" y="1425898"/>
            <a:chExt cx="5915331" cy="757715"/>
          </a:xfrm>
        </p:grpSpPr>
        <p:sp>
          <p:nvSpPr>
            <p:cNvPr id="15" name="Arrow: Pentagon 6">
              <a:extLst>
                <a:ext uri="{FF2B5EF4-FFF2-40B4-BE49-F238E27FC236}">
                  <a16:creationId xmlns:a16="http://schemas.microsoft.com/office/drawing/2014/main" id="{92954B1A-F68E-363A-3BA6-DFC240854A30}"/>
                </a:ext>
              </a:extLst>
            </p:cNvPr>
            <p:cNvSpPr/>
            <p:nvPr/>
          </p:nvSpPr>
          <p:spPr>
            <a:xfrm>
              <a:off x="800100" y="1427086"/>
              <a:ext cx="5832648" cy="756527"/>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Rectangle 15">
              <a:extLst>
                <a:ext uri="{FF2B5EF4-FFF2-40B4-BE49-F238E27FC236}">
                  <a16:creationId xmlns:a16="http://schemas.microsoft.com/office/drawing/2014/main" id="{67B7CAA5-A63A-0200-0BB1-5DA3607536FE}"/>
                </a:ext>
              </a:extLst>
            </p:cNvPr>
            <p:cNvSpPr/>
            <p:nvPr/>
          </p:nvSpPr>
          <p:spPr>
            <a:xfrm>
              <a:off x="717417" y="1425898"/>
              <a:ext cx="82683" cy="757708"/>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aphicFrame>
        <p:nvGraphicFramePr>
          <p:cNvPr id="17" name="Table 16">
            <a:extLst>
              <a:ext uri="{FF2B5EF4-FFF2-40B4-BE49-F238E27FC236}">
                <a16:creationId xmlns:a16="http://schemas.microsoft.com/office/drawing/2014/main" id="{1A8DFF0B-8F4F-37EB-7295-89DE320F731B}"/>
              </a:ext>
            </a:extLst>
          </p:cNvPr>
          <p:cNvGraphicFramePr>
            <a:graphicFrameLocks noGrp="1"/>
          </p:cNvGraphicFramePr>
          <p:nvPr>
            <p:extLst>
              <p:ext uri="{D42A27DB-BD31-4B8C-83A1-F6EECF244321}">
                <p14:modId xmlns:p14="http://schemas.microsoft.com/office/powerpoint/2010/main" val="3280655269"/>
              </p:ext>
            </p:extLst>
          </p:nvPr>
        </p:nvGraphicFramePr>
        <p:xfrm>
          <a:off x="894956" y="1272579"/>
          <a:ext cx="10557513" cy="4308562"/>
        </p:xfrm>
        <a:graphic>
          <a:graphicData uri="http://schemas.openxmlformats.org/drawingml/2006/table">
            <a:tbl>
              <a:tblPr firstRow="1" bandRow="1">
                <a:tableStyleId>{073A0DAA-6AF3-43AB-8588-CEC1D06C72B9}</a:tableStyleId>
              </a:tblPr>
              <a:tblGrid>
                <a:gridCol w="1630186">
                  <a:extLst>
                    <a:ext uri="{9D8B030D-6E8A-4147-A177-3AD203B41FA5}">
                      <a16:colId xmlns:a16="http://schemas.microsoft.com/office/drawing/2014/main" val="20000"/>
                    </a:ext>
                  </a:extLst>
                </a:gridCol>
                <a:gridCol w="8927327">
                  <a:extLst>
                    <a:ext uri="{9D8B030D-6E8A-4147-A177-3AD203B41FA5}">
                      <a16:colId xmlns:a16="http://schemas.microsoft.com/office/drawing/2014/main" val="20001"/>
                    </a:ext>
                  </a:extLst>
                </a:gridCol>
              </a:tblGrid>
              <a:tr h="345029">
                <a:tc>
                  <a:txBody>
                    <a:bodyPr/>
                    <a:lstStyle/>
                    <a:p>
                      <a:r>
                        <a:rPr lang="en-GB" dirty="0"/>
                        <a:t>Date</a:t>
                      </a:r>
                      <a:endParaRPr lang="en-GB" dirty="0">
                        <a:latin typeface="Lato"/>
                      </a:endParaRPr>
                    </a:p>
                  </a:txBody>
                  <a:tcPr/>
                </a:tc>
                <a:tc>
                  <a:txBody>
                    <a:bodyPr/>
                    <a:lstStyle/>
                    <a:p>
                      <a:r>
                        <a:rPr lang="en-GB" dirty="0"/>
                        <a:t>Action</a:t>
                      </a:r>
                      <a:endParaRPr lang="en-GB" dirty="0">
                        <a:latin typeface="Lato"/>
                      </a:endParaRPr>
                    </a:p>
                  </a:txBody>
                  <a:tcPr/>
                </a:tc>
                <a:extLst>
                  <a:ext uri="{0D108BD9-81ED-4DB2-BD59-A6C34878D82A}">
                    <a16:rowId xmlns:a16="http://schemas.microsoft.com/office/drawing/2014/main" val="10000"/>
                  </a:ext>
                </a:extLst>
              </a:tr>
              <a:tr h="334265">
                <a:tc>
                  <a:txBody>
                    <a:bodyPr/>
                    <a:lstStyle/>
                    <a:p>
                      <a:r>
                        <a:rPr lang="en-GB" sz="1600" b="1" dirty="0">
                          <a:latin typeface="+mn-lt"/>
                        </a:rPr>
                        <a:t>23 June</a:t>
                      </a:r>
                      <a:r>
                        <a:rPr lang="en-GB" sz="1600" b="1" baseline="0" dirty="0">
                          <a:latin typeface="+mn-lt"/>
                        </a:rPr>
                        <a:t> </a:t>
                      </a:r>
                      <a:r>
                        <a:rPr lang="en-GB" sz="1600" b="1" dirty="0">
                          <a:latin typeface="+mn-lt"/>
                        </a:rPr>
                        <a:t> 2022</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Consultation</a:t>
                      </a:r>
                      <a:r>
                        <a:rPr lang="en-GB" sz="1600" baseline="0" dirty="0"/>
                        <a:t> opens </a:t>
                      </a:r>
                      <a:r>
                        <a:rPr lang="en-GB" sz="1600" kern="1200" dirty="0">
                          <a:effectLst/>
                        </a:rPr>
                        <a:t>  </a:t>
                      </a:r>
                    </a:p>
                  </a:txBody>
                  <a:tcPr>
                    <a:solidFill>
                      <a:schemeClr val="bg1"/>
                    </a:solidFill>
                  </a:tcPr>
                </a:tc>
                <a:extLst>
                  <a:ext uri="{0D108BD9-81ED-4DB2-BD59-A6C34878D82A}">
                    <a16:rowId xmlns:a16="http://schemas.microsoft.com/office/drawing/2014/main" val="10001"/>
                  </a:ext>
                </a:extLst>
              </a:tr>
              <a:tr h="615914">
                <a:tc>
                  <a:txBody>
                    <a:bodyPr/>
                    <a:lstStyle/>
                    <a:p>
                      <a:r>
                        <a:rPr lang="en-GB" sz="1600" b="1" dirty="0">
                          <a:latin typeface="+mn-lt"/>
                        </a:rPr>
                        <a:t>June/July 2</a:t>
                      </a:r>
                      <a:r>
                        <a:rPr lang="en-GB" sz="1600" b="1" baseline="0" dirty="0">
                          <a:latin typeface="+mn-lt"/>
                        </a:rPr>
                        <a:t>022</a:t>
                      </a:r>
                      <a:endParaRPr lang="en-GB" sz="1600" b="1" dirty="0">
                        <a:latin typeface="+mn-lt"/>
                      </a:endParaRPr>
                    </a:p>
                  </a:txBody>
                  <a:tcPr/>
                </a:tc>
                <a:tc>
                  <a:txBody>
                    <a:bodyPr/>
                    <a:lstStyle/>
                    <a:p>
                      <a:r>
                        <a:rPr lang="en-GB" sz="1600" dirty="0"/>
                        <a:t>Engagement</a:t>
                      </a:r>
                      <a:r>
                        <a:rPr lang="en-GB" sz="1600" baseline="0" dirty="0"/>
                        <a:t> events – public meetings, focus groups with young people, discussions with school Headteachers, meetings with parent groups</a:t>
                      </a:r>
                      <a:endParaRPr lang="en-GB" sz="1600" dirty="0">
                        <a:latin typeface="Lato"/>
                      </a:endParaRPr>
                    </a:p>
                  </a:txBody>
                  <a:tcPr>
                    <a:solidFill>
                      <a:srgbClr val="E7E7E7"/>
                    </a:solidFill>
                  </a:tcPr>
                </a:tc>
                <a:extLst>
                  <a:ext uri="{0D108BD9-81ED-4DB2-BD59-A6C34878D82A}">
                    <a16:rowId xmlns:a16="http://schemas.microsoft.com/office/drawing/2014/main" val="10002"/>
                  </a:ext>
                </a:extLst>
              </a:tr>
              <a:tr h="466619">
                <a:tc>
                  <a:txBody>
                    <a:bodyPr/>
                    <a:lstStyle/>
                    <a:p>
                      <a:r>
                        <a:rPr lang="en-GB" sz="1600" b="1" dirty="0">
                          <a:latin typeface="+mn-lt"/>
                        </a:rPr>
                        <a:t>21 July 2022</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latin typeface="+mn-lt"/>
                          <a:ea typeface="+mn-ea"/>
                          <a:cs typeface="+mn-cs"/>
                        </a:rPr>
                        <a:t>Consultation closes – analysis of public feedback </a:t>
                      </a:r>
                      <a:r>
                        <a:rPr lang="en-GB" sz="1600" baseline="0" dirty="0">
                          <a:latin typeface="Lato"/>
                        </a:rPr>
                        <a:t> </a:t>
                      </a:r>
                      <a:endParaRPr lang="en-GB" sz="1600" dirty="0">
                        <a:latin typeface="Lato"/>
                      </a:endParaRPr>
                    </a:p>
                  </a:txBody>
                  <a:tcPr>
                    <a:solidFill>
                      <a:schemeClr val="bg1"/>
                    </a:solidFill>
                  </a:tcPr>
                </a:tc>
                <a:extLst>
                  <a:ext uri="{0D108BD9-81ED-4DB2-BD59-A6C34878D82A}">
                    <a16:rowId xmlns:a16="http://schemas.microsoft.com/office/drawing/2014/main" val="10007"/>
                  </a:ext>
                </a:extLst>
              </a:tr>
              <a:tr h="466619">
                <a:tc>
                  <a:txBody>
                    <a:bodyPr/>
                    <a:lstStyle/>
                    <a:p>
                      <a:r>
                        <a:rPr lang="en-GB" sz="1600" b="1" kern="1200" dirty="0">
                          <a:solidFill>
                            <a:schemeClr val="dk1"/>
                          </a:solidFill>
                          <a:latin typeface="+mn-lt"/>
                          <a:ea typeface="+mn-ea"/>
                          <a:cs typeface="+mn-cs"/>
                        </a:rPr>
                        <a:t>12 Sept 2022</a:t>
                      </a:r>
                    </a:p>
                  </a:txBody>
                  <a:tcPr>
                    <a:solidFill>
                      <a:srgbClr val="DDDDDD"/>
                    </a:solidFill>
                  </a:tcPr>
                </a:tc>
                <a:tc>
                  <a:txBody>
                    <a:bodyPr/>
                    <a:lstStyle/>
                    <a:p>
                      <a:r>
                        <a:rPr lang="en-GB" sz="1600" dirty="0">
                          <a:latin typeface="Lato"/>
                        </a:rPr>
                        <a:t>Council Scrutiny Panel</a:t>
                      </a:r>
                      <a:r>
                        <a:rPr lang="en-GB" sz="1600" baseline="0" dirty="0">
                          <a:latin typeface="Lato"/>
                        </a:rPr>
                        <a:t> considers consultation proposals</a:t>
                      </a:r>
                      <a:endParaRPr lang="en-GB" sz="1600" kern="1200" dirty="0">
                        <a:solidFill>
                          <a:schemeClr val="dk1"/>
                        </a:solidFill>
                        <a:latin typeface="+mn-lt"/>
                        <a:ea typeface="+mn-ea"/>
                        <a:cs typeface="+mn-cs"/>
                      </a:endParaRPr>
                    </a:p>
                  </a:txBody>
                  <a:tcPr>
                    <a:solidFill>
                      <a:srgbClr val="DDDDDD"/>
                    </a:solidFill>
                  </a:tcPr>
                </a:tc>
                <a:extLst>
                  <a:ext uri="{0D108BD9-81ED-4DB2-BD59-A6C34878D82A}">
                    <a16:rowId xmlns:a16="http://schemas.microsoft.com/office/drawing/2014/main" val="10003"/>
                  </a:ext>
                </a:extLst>
              </a:tr>
              <a:tr h="1236355">
                <a:tc>
                  <a:txBody>
                    <a:bodyPr/>
                    <a:lstStyle/>
                    <a:p>
                      <a:r>
                        <a:rPr lang="en-GB" sz="1600" b="1" dirty="0">
                          <a:latin typeface="+mn-lt"/>
                        </a:rPr>
                        <a:t>19 Sept 2022</a:t>
                      </a:r>
                    </a:p>
                  </a:txBody>
                  <a:tcPr>
                    <a:noFill/>
                  </a:tcPr>
                </a:tc>
                <a:tc>
                  <a:txBody>
                    <a:bodyPr/>
                    <a:lstStyle/>
                    <a:p>
                      <a:r>
                        <a:rPr lang="en-GB" sz="1600" dirty="0"/>
                        <a:t>Slough Council Cabinet</a:t>
                      </a:r>
                    </a:p>
                    <a:p>
                      <a:pPr marL="285750" indent="-285750">
                        <a:buFont typeface="Arial" panose="020B0604020202020204" pitchFamily="34" charset="0"/>
                        <a:buChar char="•"/>
                      </a:pPr>
                      <a:r>
                        <a:rPr lang="en-GB" sz="1600" baseline="0" dirty="0"/>
                        <a:t>considers results of consultation and equality impact assessment; </a:t>
                      </a:r>
                    </a:p>
                    <a:p>
                      <a:pPr marL="285750" indent="-285750">
                        <a:buFont typeface="Arial" panose="020B0604020202020204" pitchFamily="34" charset="0"/>
                        <a:buChar char="•"/>
                      </a:pPr>
                      <a:r>
                        <a:rPr lang="en-GB" sz="1600" baseline="0" dirty="0"/>
                        <a:t>reviews public feedback;</a:t>
                      </a:r>
                    </a:p>
                    <a:p>
                      <a:pPr marL="285750" indent="-285750">
                        <a:buFont typeface="Arial" panose="020B0604020202020204" pitchFamily="34" charset="0"/>
                        <a:buChar char="•"/>
                      </a:pPr>
                      <a:r>
                        <a:rPr lang="en-GB" sz="1600" baseline="0" dirty="0"/>
                        <a:t>agrees changes to policy in light of consultation and equality impact;</a:t>
                      </a:r>
                    </a:p>
                    <a:p>
                      <a:pPr marL="285750" indent="-285750">
                        <a:buFont typeface="Arial" panose="020B0604020202020204" pitchFamily="34" charset="0"/>
                        <a:buChar char="•"/>
                      </a:pPr>
                      <a:r>
                        <a:rPr lang="en-GB" sz="1600" baseline="0" dirty="0"/>
                        <a:t>considers proposed home to school/college travel and transport policy for agreement.</a:t>
                      </a:r>
                      <a:endParaRPr lang="en-GB" sz="1600" dirty="0">
                        <a:latin typeface="Lato"/>
                      </a:endParaRPr>
                    </a:p>
                  </a:txBody>
                  <a:tcPr>
                    <a:noFill/>
                  </a:tcPr>
                </a:tc>
                <a:extLst>
                  <a:ext uri="{0D108BD9-81ED-4DB2-BD59-A6C34878D82A}">
                    <a16:rowId xmlns:a16="http://schemas.microsoft.com/office/drawing/2014/main" val="10004"/>
                  </a:ext>
                </a:extLst>
              </a:tr>
              <a:tr h="404397">
                <a:tc>
                  <a:txBody>
                    <a:bodyPr/>
                    <a:lstStyle/>
                    <a:p>
                      <a:r>
                        <a:rPr lang="en-GB" sz="1600" b="1" dirty="0">
                          <a:latin typeface="+mn-lt"/>
                        </a:rPr>
                        <a:t>01 Oct 2022</a:t>
                      </a:r>
                    </a:p>
                  </a:txBody>
                  <a:tcPr>
                    <a:solidFill>
                      <a:schemeClr val="bg1"/>
                    </a:solidFill>
                  </a:tcPr>
                </a:tc>
                <a:tc>
                  <a:txBody>
                    <a:bodyPr/>
                    <a:lstStyle/>
                    <a:p>
                      <a:r>
                        <a:rPr lang="en-GB" sz="1600" baseline="0" dirty="0"/>
                        <a:t>If agreed, new policy published and implementation of some operational changes begins</a:t>
                      </a:r>
                      <a:endParaRPr lang="en-GB" sz="1600" dirty="0">
                        <a:latin typeface="Lato"/>
                      </a:endParaRPr>
                    </a:p>
                  </a:txBody>
                  <a:tcPr>
                    <a:solidFill>
                      <a:schemeClr val="bg1"/>
                    </a:solidFill>
                  </a:tcPr>
                </a:tc>
                <a:extLst>
                  <a:ext uri="{0D108BD9-81ED-4DB2-BD59-A6C34878D82A}">
                    <a16:rowId xmlns:a16="http://schemas.microsoft.com/office/drawing/2014/main" val="10005"/>
                  </a:ext>
                </a:extLst>
              </a:tr>
              <a:tr h="343333">
                <a:tc>
                  <a:txBody>
                    <a:bodyPr/>
                    <a:lstStyle/>
                    <a:p>
                      <a:r>
                        <a:rPr lang="en-GB" sz="1600" b="1" dirty="0">
                          <a:latin typeface="+mn-lt"/>
                        </a:rPr>
                        <a:t>Sept</a:t>
                      </a:r>
                      <a:r>
                        <a:rPr lang="en-GB" sz="1600" b="1" baseline="0" dirty="0">
                          <a:latin typeface="+mn-lt"/>
                        </a:rPr>
                        <a:t> 2023</a:t>
                      </a:r>
                      <a:endParaRPr lang="en-GB" sz="1600" b="1" dirty="0">
                        <a:latin typeface="+mn-lt"/>
                      </a:endParaRPr>
                    </a:p>
                  </a:txBody>
                  <a:tcPr/>
                </a:tc>
                <a:tc>
                  <a:txBody>
                    <a:bodyPr/>
                    <a:lstStyle/>
                    <a:p>
                      <a:r>
                        <a:rPr lang="en-GB" sz="1600" dirty="0"/>
                        <a:t>If agreed, eligibility policy changes start to take</a:t>
                      </a:r>
                      <a:r>
                        <a:rPr lang="en-GB" sz="1600" baseline="0" dirty="0"/>
                        <a:t> effect</a:t>
                      </a:r>
                      <a:endParaRPr lang="en-GB" sz="1600" dirty="0">
                        <a:latin typeface="Lato"/>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752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What are our statutory duties?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grpSp>
        <p:nvGrpSpPr>
          <p:cNvPr id="10" name="Group 9">
            <a:extLst>
              <a:ext uri="{FF2B5EF4-FFF2-40B4-BE49-F238E27FC236}">
                <a16:creationId xmlns:a16="http://schemas.microsoft.com/office/drawing/2014/main" id="{2BB1C174-DFC8-621D-87BD-53A624E2F245}"/>
              </a:ext>
            </a:extLst>
          </p:cNvPr>
          <p:cNvGrpSpPr/>
          <p:nvPr/>
        </p:nvGrpSpPr>
        <p:grpSpPr>
          <a:xfrm>
            <a:off x="694606" y="1218045"/>
            <a:ext cx="8114887" cy="4421910"/>
            <a:chOff x="717417" y="1425898"/>
            <a:chExt cx="5915331" cy="757715"/>
          </a:xfrm>
        </p:grpSpPr>
        <p:sp>
          <p:nvSpPr>
            <p:cNvPr id="11" name="Arrow: Pentagon 6">
              <a:extLst>
                <a:ext uri="{FF2B5EF4-FFF2-40B4-BE49-F238E27FC236}">
                  <a16:creationId xmlns:a16="http://schemas.microsoft.com/office/drawing/2014/main" id="{D40E5024-1911-4958-8AE3-7445F0B58B7E}"/>
                </a:ext>
              </a:extLst>
            </p:cNvPr>
            <p:cNvSpPr/>
            <p:nvPr/>
          </p:nvSpPr>
          <p:spPr>
            <a:xfrm>
              <a:off x="800100" y="1427086"/>
              <a:ext cx="5832648" cy="756527"/>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Rectangle 11">
              <a:extLst>
                <a:ext uri="{FF2B5EF4-FFF2-40B4-BE49-F238E27FC236}">
                  <a16:creationId xmlns:a16="http://schemas.microsoft.com/office/drawing/2014/main" id="{7497187D-0854-2ADB-E14D-A3DD41F18628}"/>
                </a:ext>
              </a:extLst>
            </p:cNvPr>
            <p:cNvSpPr/>
            <p:nvPr/>
          </p:nvSpPr>
          <p:spPr>
            <a:xfrm>
              <a:off x="717417" y="1425898"/>
              <a:ext cx="82683" cy="757708"/>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13" name="Content Placeholder 4">
            <a:extLst>
              <a:ext uri="{FF2B5EF4-FFF2-40B4-BE49-F238E27FC236}">
                <a16:creationId xmlns:a16="http://schemas.microsoft.com/office/drawing/2014/main" id="{D8D980FD-4194-73DC-A63A-DDA62FFFC186}"/>
              </a:ext>
            </a:extLst>
          </p:cNvPr>
          <p:cNvSpPr>
            <a:spLocks noGrp="1"/>
          </p:cNvSpPr>
          <p:nvPr>
            <p:ph idx="1"/>
          </p:nvPr>
        </p:nvSpPr>
        <p:spPr>
          <a:xfrm>
            <a:off x="921462" y="1398416"/>
            <a:ext cx="7057471" cy="4248472"/>
          </a:xfrm>
        </p:spPr>
        <p:txBody>
          <a:bodyPr>
            <a:normAutofit fontScale="92500" lnSpcReduction="20000"/>
          </a:bodyPr>
          <a:lstStyle/>
          <a:p>
            <a:pPr marL="0" indent="0">
              <a:spcBef>
                <a:spcPts val="600"/>
              </a:spcBef>
              <a:buNone/>
            </a:pPr>
            <a:r>
              <a:rPr lang="en-GB" sz="1800" dirty="0">
                <a:latin typeface="Lato"/>
              </a:rPr>
              <a:t>Parents have a legal duty to ensure that their statutory school-aged children (5-16) attend school regularly and to make any necessary arrangements to ensure that they attend school.</a:t>
            </a:r>
          </a:p>
          <a:p>
            <a:pPr marL="0" indent="0">
              <a:spcBef>
                <a:spcPts val="600"/>
              </a:spcBef>
              <a:buNone/>
            </a:pPr>
            <a:endParaRPr lang="en-GB" sz="1800" dirty="0">
              <a:latin typeface="Lato"/>
            </a:endParaRPr>
          </a:p>
          <a:p>
            <a:pPr marL="0" indent="0">
              <a:spcBef>
                <a:spcPts val="600"/>
              </a:spcBef>
              <a:buNone/>
            </a:pPr>
            <a:r>
              <a:rPr lang="en-GB" sz="1800" dirty="0">
                <a:latin typeface="Lato"/>
              </a:rPr>
              <a:t>Local authorities have a statutory duty to make suitable arrangements to provide free home to school transport for children of compulsory school age (aged 5-16)  to the nearest suitable school for their home address who meet the qualifying distance criteria which are:</a:t>
            </a:r>
            <a:br>
              <a:rPr lang="en-GB" sz="1800" dirty="0">
                <a:latin typeface="Lato"/>
              </a:rPr>
            </a:br>
            <a:endParaRPr lang="en-GB" sz="1800" dirty="0">
              <a:latin typeface="Lato"/>
            </a:endParaRPr>
          </a:p>
          <a:p>
            <a:pPr>
              <a:spcBef>
                <a:spcPts val="600"/>
              </a:spcBef>
            </a:pPr>
            <a:r>
              <a:rPr lang="en-GB" sz="1800" dirty="0">
                <a:latin typeface="Lato"/>
              </a:rPr>
              <a:t>2 miles or more for children below the age of eight</a:t>
            </a:r>
          </a:p>
          <a:p>
            <a:pPr>
              <a:spcBef>
                <a:spcPts val="600"/>
              </a:spcBef>
            </a:pPr>
            <a:r>
              <a:rPr lang="en-GB" sz="1800" dirty="0">
                <a:latin typeface="Lato"/>
              </a:rPr>
              <a:t>3 miles or more for children aged eight and above</a:t>
            </a:r>
          </a:p>
          <a:p>
            <a:pPr marL="0" indent="0">
              <a:spcBef>
                <a:spcPts val="600"/>
              </a:spcBef>
              <a:buNone/>
            </a:pPr>
            <a:endParaRPr lang="en-GB" sz="1800" dirty="0">
              <a:latin typeface="Lato"/>
            </a:endParaRPr>
          </a:p>
          <a:p>
            <a:pPr marL="0" indent="0">
              <a:spcBef>
                <a:spcPts val="600"/>
              </a:spcBef>
              <a:buNone/>
            </a:pPr>
            <a:r>
              <a:rPr lang="en-GB" sz="1800" dirty="0">
                <a:latin typeface="Lato"/>
              </a:rPr>
              <a:t>This duty applies to all children whether they have SEND or not.  However, for those children who cannot reasonably be expected to walk to school accompanied by an adult because of their special needs or disability, they are entitled to free school transport regardless of the distance they live from school.</a:t>
            </a:r>
          </a:p>
          <a:p>
            <a:pPr marL="0" indent="0">
              <a:spcBef>
                <a:spcPts val="600"/>
              </a:spcBef>
              <a:buNone/>
            </a:pPr>
            <a:endParaRPr lang="en-GB" sz="1800" dirty="0">
              <a:solidFill>
                <a:srgbClr val="00634A"/>
              </a:solidFill>
              <a:latin typeface="Lato"/>
            </a:endParaRPr>
          </a:p>
        </p:txBody>
      </p:sp>
    </p:spTree>
    <p:extLst>
      <p:ext uri="{BB962C8B-B14F-4D97-AF65-F5344CB8AC3E}">
        <p14:creationId xmlns:p14="http://schemas.microsoft.com/office/powerpoint/2010/main" val="4104868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How will the Council support Independence and flexible </a:t>
            </a:r>
          </a:p>
          <a:p>
            <a:pPr eaLnBrk="1" fontAlgn="base" hangingPunct="1">
              <a:spcBef>
                <a:spcPct val="0"/>
              </a:spcBef>
              <a:spcAft>
                <a:spcPct val="0"/>
              </a:spcAft>
              <a:buFontTx/>
              <a:buNone/>
            </a:pPr>
            <a:r>
              <a:rPr lang="en-US" altLang="en-US" sz="2800" b="1" dirty="0">
                <a:solidFill>
                  <a:srgbClr val="FFFFFF"/>
                </a:solidFill>
              </a:rPr>
              <a:t>	travel arrangements?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grpSp>
        <p:nvGrpSpPr>
          <p:cNvPr id="9" name="Group 8">
            <a:extLst>
              <a:ext uri="{FF2B5EF4-FFF2-40B4-BE49-F238E27FC236}">
                <a16:creationId xmlns:a16="http://schemas.microsoft.com/office/drawing/2014/main" id="{9E008036-D470-1D9F-7EB7-B39C5096FDD4}"/>
              </a:ext>
            </a:extLst>
          </p:cNvPr>
          <p:cNvGrpSpPr/>
          <p:nvPr/>
        </p:nvGrpSpPr>
        <p:grpSpPr>
          <a:xfrm>
            <a:off x="717417" y="1425898"/>
            <a:ext cx="8748651" cy="2147118"/>
            <a:chOff x="717417" y="1425898"/>
            <a:chExt cx="5915331" cy="757715"/>
          </a:xfrm>
        </p:grpSpPr>
        <p:sp>
          <p:nvSpPr>
            <p:cNvPr id="10" name="Arrow: Pentagon 6">
              <a:extLst>
                <a:ext uri="{FF2B5EF4-FFF2-40B4-BE49-F238E27FC236}">
                  <a16:creationId xmlns:a16="http://schemas.microsoft.com/office/drawing/2014/main" id="{89EE3305-35BF-915F-3DD0-CE67669AECD0}"/>
                </a:ext>
              </a:extLst>
            </p:cNvPr>
            <p:cNvSpPr/>
            <p:nvPr/>
          </p:nvSpPr>
          <p:spPr>
            <a:xfrm>
              <a:off x="800100" y="1427086"/>
              <a:ext cx="5832648" cy="756527"/>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Rectangle 10">
              <a:extLst>
                <a:ext uri="{FF2B5EF4-FFF2-40B4-BE49-F238E27FC236}">
                  <a16:creationId xmlns:a16="http://schemas.microsoft.com/office/drawing/2014/main" id="{AB1E2765-5F4E-85AE-3A50-29C85A5A0377}"/>
                </a:ext>
              </a:extLst>
            </p:cNvPr>
            <p:cNvSpPr/>
            <p:nvPr/>
          </p:nvSpPr>
          <p:spPr>
            <a:xfrm>
              <a:off x="717417" y="1425898"/>
              <a:ext cx="82683" cy="757708"/>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12" name="Content Placeholder 4">
            <a:extLst>
              <a:ext uri="{FF2B5EF4-FFF2-40B4-BE49-F238E27FC236}">
                <a16:creationId xmlns:a16="http://schemas.microsoft.com/office/drawing/2014/main" id="{EB4437F0-2ABC-59E3-96FA-63EBAEA00B50}"/>
              </a:ext>
            </a:extLst>
          </p:cNvPr>
          <p:cNvSpPr txBox="1">
            <a:spLocks/>
          </p:cNvSpPr>
          <p:nvPr/>
        </p:nvSpPr>
        <p:spPr>
          <a:xfrm>
            <a:off x="885327" y="1702788"/>
            <a:ext cx="8535115" cy="20629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Font typeface="Arial" pitchFamily="34" charset="0"/>
              <a:buNone/>
            </a:pPr>
            <a:r>
              <a:rPr lang="en-GB" sz="2800" b="1">
                <a:latin typeface="Lato"/>
              </a:rPr>
              <a:t>We are seeking feedback through the consultation on measures to enhance take up of independent and flexible travel arrangements where appropriate</a:t>
            </a:r>
          </a:p>
          <a:p>
            <a:pPr marL="0" indent="0">
              <a:spcBef>
                <a:spcPts val="600"/>
              </a:spcBef>
              <a:buFont typeface="Arial" pitchFamily="34" charset="0"/>
              <a:buNone/>
            </a:pPr>
            <a:endParaRPr lang="en-GB" sz="1800" dirty="0">
              <a:latin typeface="Lato"/>
            </a:endParaRPr>
          </a:p>
        </p:txBody>
      </p:sp>
      <p:grpSp>
        <p:nvGrpSpPr>
          <p:cNvPr id="13" name="Group 12">
            <a:extLst>
              <a:ext uri="{FF2B5EF4-FFF2-40B4-BE49-F238E27FC236}">
                <a16:creationId xmlns:a16="http://schemas.microsoft.com/office/drawing/2014/main" id="{A4FB6035-DA19-18C0-6A63-CFAEB63157D3}"/>
              </a:ext>
            </a:extLst>
          </p:cNvPr>
          <p:cNvGrpSpPr/>
          <p:nvPr/>
        </p:nvGrpSpPr>
        <p:grpSpPr>
          <a:xfrm>
            <a:off x="716176" y="3743067"/>
            <a:ext cx="8749892" cy="2096229"/>
            <a:chOff x="716176" y="3743069"/>
            <a:chExt cx="7697309" cy="1713488"/>
          </a:xfrm>
        </p:grpSpPr>
        <p:sp>
          <p:nvSpPr>
            <p:cNvPr id="18" name="Rectangle 17">
              <a:extLst>
                <a:ext uri="{FF2B5EF4-FFF2-40B4-BE49-F238E27FC236}">
                  <a16:creationId xmlns:a16="http://schemas.microsoft.com/office/drawing/2014/main" id="{2E8DE494-BC90-3227-B4F5-DA86E4D91B1D}"/>
                </a:ext>
              </a:extLst>
            </p:cNvPr>
            <p:cNvSpPr/>
            <p:nvPr/>
          </p:nvSpPr>
          <p:spPr>
            <a:xfrm>
              <a:off x="716176" y="3743069"/>
              <a:ext cx="2283480" cy="1685668"/>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pPr>
                <a:spcBef>
                  <a:spcPts val="600"/>
                </a:spcBef>
              </a:pPr>
              <a:r>
                <a:rPr lang="en-GB" b="1" dirty="0">
                  <a:latin typeface="Lato"/>
                </a:rPr>
                <a:t>Proposal 1: Independent Travel Training</a:t>
              </a:r>
            </a:p>
            <a:p>
              <a:pPr>
                <a:spcBef>
                  <a:spcPts val="600"/>
                </a:spcBef>
              </a:pPr>
              <a:r>
                <a:rPr lang="en-GB" sz="1400" dirty="0">
                  <a:latin typeface="Lato"/>
                </a:rPr>
                <a:t>Individually assessed travel training, suited to the needs of the child</a:t>
              </a:r>
            </a:p>
          </p:txBody>
        </p:sp>
        <p:sp>
          <p:nvSpPr>
            <p:cNvPr id="19" name="Rectangle 18">
              <a:extLst>
                <a:ext uri="{FF2B5EF4-FFF2-40B4-BE49-F238E27FC236}">
                  <a16:creationId xmlns:a16="http://schemas.microsoft.com/office/drawing/2014/main" id="{5185E3CC-1DC1-4C66-0124-B229EA01478B}"/>
                </a:ext>
              </a:extLst>
            </p:cNvPr>
            <p:cNvSpPr/>
            <p:nvPr/>
          </p:nvSpPr>
          <p:spPr>
            <a:xfrm>
              <a:off x="6130004" y="3770940"/>
              <a:ext cx="2283481" cy="1685617"/>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pPr>
                <a:spcBef>
                  <a:spcPts val="600"/>
                </a:spcBef>
              </a:pPr>
              <a:r>
                <a:rPr lang="en-GB" b="1" dirty="0">
                  <a:latin typeface="Lato"/>
                </a:rPr>
                <a:t>Proposal 3: Use of collection points</a:t>
              </a:r>
            </a:p>
            <a:p>
              <a:pPr>
                <a:spcBef>
                  <a:spcPts val="600"/>
                </a:spcBef>
              </a:pPr>
              <a:r>
                <a:rPr lang="en-GB" sz="1400" dirty="0">
                  <a:latin typeface="Lato"/>
                </a:rPr>
                <a:t>Can provide a controlled step toward independent travel</a:t>
              </a:r>
            </a:p>
          </p:txBody>
        </p:sp>
        <p:sp>
          <p:nvSpPr>
            <p:cNvPr id="20" name="Rectangle 19">
              <a:extLst>
                <a:ext uri="{FF2B5EF4-FFF2-40B4-BE49-F238E27FC236}">
                  <a16:creationId xmlns:a16="http://schemas.microsoft.com/office/drawing/2014/main" id="{FC50AF97-1CFD-7F21-99C8-739B71F47AF1}"/>
                </a:ext>
              </a:extLst>
            </p:cNvPr>
            <p:cNvSpPr/>
            <p:nvPr/>
          </p:nvSpPr>
          <p:spPr>
            <a:xfrm>
              <a:off x="3424687" y="3743120"/>
              <a:ext cx="2283480" cy="1685617"/>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pPr>
                <a:spcBef>
                  <a:spcPts val="600"/>
                </a:spcBef>
              </a:pPr>
              <a:r>
                <a:rPr lang="en-GB" b="1" dirty="0">
                  <a:latin typeface="Lato"/>
                </a:rPr>
                <a:t>Proposal 2: Travel assistance bursary </a:t>
              </a:r>
            </a:p>
            <a:p>
              <a:pPr>
                <a:spcBef>
                  <a:spcPts val="600"/>
                </a:spcBef>
              </a:pPr>
              <a:r>
                <a:rPr lang="en-GB" sz="1400" dirty="0">
                  <a:latin typeface="Lato"/>
                </a:rPr>
                <a:t>Potential for greater uptake of assistance for families to  make own travel arrangements, flexible to their requirements</a:t>
              </a:r>
            </a:p>
          </p:txBody>
        </p:sp>
      </p:grpSp>
    </p:spTree>
    <p:extLst>
      <p:ext uri="{BB962C8B-B14F-4D97-AF65-F5344CB8AC3E}">
        <p14:creationId xmlns:p14="http://schemas.microsoft.com/office/powerpoint/2010/main" val="576448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Proposal 1:</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sp>
        <p:nvSpPr>
          <p:cNvPr id="14" name="Rectangle 13">
            <a:extLst>
              <a:ext uri="{FF2B5EF4-FFF2-40B4-BE49-F238E27FC236}">
                <a16:creationId xmlns:a16="http://schemas.microsoft.com/office/drawing/2014/main" id="{D0C94DB6-96D9-7004-6CF7-B4A6F26358B9}"/>
              </a:ext>
            </a:extLst>
          </p:cNvPr>
          <p:cNvSpPr/>
          <p:nvPr/>
        </p:nvSpPr>
        <p:spPr>
          <a:xfrm>
            <a:off x="717416" y="1425898"/>
            <a:ext cx="3578383" cy="4421869"/>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r>
              <a:rPr lang="en-GB" sz="4000" b="1" dirty="0"/>
              <a:t>Award Independent Travel Training as a travel offer</a:t>
            </a:r>
          </a:p>
        </p:txBody>
      </p:sp>
      <p:sp>
        <p:nvSpPr>
          <p:cNvPr id="15" name="Arrow: Pentagon 6">
            <a:extLst>
              <a:ext uri="{FF2B5EF4-FFF2-40B4-BE49-F238E27FC236}">
                <a16:creationId xmlns:a16="http://schemas.microsoft.com/office/drawing/2014/main" id="{63E3D484-02E2-3B57-0A43-BA4303209FB8}"/>
              </a:ext>
            </a:extLst>
          </p:cNvPr>
          <p:cNvSpPr/>
          <p:nvPr/>
        </p:nvSpPr>
        <p:spPr>
          <a:xfrm>
            <a:off x="4439816" y="1425898"/>
            <a:ext cx="4752528" cy="4421869"/>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t"/>
          <a:lstStyle/>
          <a:p>
            <a:pPr>
              <a:spcBef>
                <a:spcPts val="600"/>
              </a:spcBef>
            </a:pPr>
            <a:r>
              <a:rPr lang="en-GB" sz="2800" b="1" dirty="0">
                <a:latin typeface="Lato"/>
              </a:rPr>
              <a:t>Change to available travel assistance option</a:t>
            </a:r>
          </a:p>
          <a:p>
            <a:pPr>
              <a:spcBef>
                <a:spcPts val="600"/>
              </a:spcBef>
            </a:pPr>
            <a:r>
              <a:rPr lang="en-GB" dirty="0">
                <a:latin typeface="Lato"/>
              </a:rPr>
              <a:t>The Council is proposing to make Independent Travel Training an active offer of travel assistance for children and young people with SEND who have potential to travel independently.</a:t>
            </a:r>
          </a:p>
          <a:p>
            <a:pPr>
              <a:spcBef>
                <a:spcPts val="600"/>
              </a:spcBef>
            </a:pPr>
            <a:endParaRPr lang="en-GB" dirty="0">
              <a:latin typeface="Lato"/>
            </a:endParaRPr>
          </a:p>
          <a:p>
            <a:pPr>
              <a:spcBef>
                <a:spcPts val="600"/>
              </a:spcBef>
            </a:pPr>
            <a:r>
              <a:rPr lang="en-GB" dirty="0">
                <a:latin typeface="Lato"/>
              </a:rPr>
              <a:t>Children and young people will be identified following a needs assessment. Those identified will be expected to participate in the available training.</a:t>
            </a:r>
          </a:p>
          <a:p>
            <a:pPr>
              <a:spcBef>
                <a:spcPts val="600"/>
              </a:spcBef>
            </a:pPr>
            <a:endParaRPr lang="en-GB" sz="2000" b="1" dirty="0">
              <a:solidFill>
                <a:srgbClr val="00634A"/>
              </a:solidFill>
              <a:latin typeface="Lato"/>
            </a:endParaRPr>
          </a:p>
          <a:p>
            <a:pPr algn="ctr"/>
            <a:endParaRPr lang="en-GB" dirty="0"/>
          </a:p>
        </p:txBody>
      </p:sp>
    </p:spTree>
    <p:extLst>
      <p:ext uri="{BB962C8B-B14F-4D97-AF65-F5344CB8AC3E}">
        <p14:creationId xmlns:p14="http://schemas.microsoft.com/office/powerpoint/2010/main" val="1827652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Proposal 2:</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sp>
        <p:nvSpPr>
          <p:cNvPr id="7" name="Rectangle 6">
            <a:extLst>
              <a:ext uri="{FF2B5EF4-FFF2-40B4-BE49-F238E27FC236}">
                <a16:creationId xmlns:a16="http://schemas.microsoft.com/office/drawing/2014/main" id="{489D7765-8C55-846C-3BED-27AD996ABE3E}"/>
              </a:ext>
            </a:extLst>
          </p:cNvPr>
          <p:cNvSpPr/>
          <p:nvPr/>
        </p:nvSpPr>
        <p:spPr>
          <a:xfrm>
            <a:off x="622598" y="1247545"/>
            <a:ext cx="3578383" cy="4421869"/>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r>
              <a:rPr lang="en-GB" sz="3600" b="1" dirty="0"/>
              <a:t>Introduction of a Travel Bursary as an travel assistance offer </a:t>
            </a:r>
          </a:p>
        </p:txBody>
      </p:sp>
      <p:sp>
        <p:nvSpPr>
          <p:cNvPr id="8" name="Arrow: Pentagon 6">
            <a:extLst>
              <a:ext uri="{FF2B5EF4-FFF2-40B4-BE49-F238E27FC236}">
                <a16:creationId xmlns:a16="http://schemas.microsoft.com/office/drawing/2014/main" id="{F696E881-5E52-A642-8C17-98956D2BA083}"/>
              </a:ext>
            </a:extLst>
          </p:cNvPr>
          <p:cNvSpPr/>
          <p:nvPr/>
        </p:nvSpPr>
        <p:spPr>
          <a:xfrm>
            <a:off x="4439022" y="1247545"/>
            <a:ext cx="5544616" cy="4421869"/>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t"/>
          <a:lstStyle/>
          <a:p>
            <a:pPr>
              <a:spcBef>
                <a:spcPts val="600"/>
              </a:spcBef>
            </a:pPr>
            <a:r>
              <a:rPr lang="en-GB" sz="2800" b="1" dirty="0">
                <a:latin typeface="Lato"/>
              </a:rPr>
              <a:t>Change to available travel assistance option</a:t>
            </a:r>
          </a:p>
          <a:p>
            <a:pPr>
              <a:spcBef>
                <a:spcPts val="600"/>
              </a:spcBef>
            </a:pPr>
            <a:r>
              <a:rPr lang="en-GB" dirty="0">
                <a:latin typeface="Lato"/>
              </a:rPr>
              <a:t>The Council will create a new travel option, a Travel Bursary. A Bursary payment will be made monthly (in advance) for the family/individual to make necessary arrangements to enable the family/individual to make their own travel arrangements to and from School/College.</a:t>
            </a:r>
          </a:p>
          <a:p>
            <a:pPr>
              <a:spcBef>
                <a:spcPts val="600"/>
              </a:spcBef>
            </a:pPr>
            <a:endParaRPr lang="en-GB" dirty="0">
              <a:latin typeface="Lato"/>
            </a:endParaRPr>
          </a:p>
          <a:p>
            <a:pPr>
              <a:spcBef>
                <a:spcPts val="600"/>
              </a:spcBef>
            </a:pPr>
            <a:r>
              <a:rPr lang="en-GB" dirty="0">
                <a:latin typeface="Lato"/>
              </a:rPr>
              <a:t>The Council is seeking feedback in relation to this proposal and how  it should be structured to benefit families the most</a:t>
            </a:r>
          </a:p>
          <a:p>
            <a:pPr algn="ctr"/>
            <a:endParaRPr lang="en-GB" dirty="0"/>
          </a:p>
        </p:txBody>
      </p:sp>
    </p:spTree>
    <p:extLst>
      <p:ext uri="{BB962C8B-B14F-4D97-AF65-F5344CB8AC3E}">
        <p14:creationId xmlns:p14="http://schemas.microsoft.com/office/powerpoint/2010/main" val="3503604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21288"/>
            <a:ext cx="12190413" cy="836713"/>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0" name="Rectangle 4"/>
          <p:cNvSpPr>
            <a:spLocks noChangeArrowheads="1"/>
          </p:cNvSpPr>
          <p:nvPr/>
        </p:nvSpPr>
        <p:spPr bwMode="auto">
          <a:xfrm>
            <a:off x="0" y="1"/>
            <a:ext cx="12190413" cy="835200"/>
          </a:xfrm>
          <a:prstGeom prst="rect">
            <a:avLst/>
          </a:prstGeom>
          <a:solidFill>
            <a:srgbClr val="9E66AA"/>
          </a:solidFill>
          <a:ln w="9525">
            <a:solidFill>
              <a:srgbClr val="9E66AA"/>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0"/>
              </a:spcBef>
              <a:spcAft>
                <a:spcPct val="0"/>
              </a:spcAft>
              <a:buFontTx/>
              <a:buNone/>
            </a:pPr>
            <a:r>
              <a:rPr lang="en-US" altLang="en-US" sz="1800" dirty="0">
                <a:solidFill>
                  <a:srgbClr val="FFFFFF"/>
                </a:solidFill>
              </a:rPr>
              <a:t>	</a:t>
            </a:r>
            <a:r>
              <a:rPr lang="en-US" altLang="en-US" sz="2800" b="1" dirty="0">
                <a:solidFill>
                  <a:srgbClr val="FFFFFF"/>
                </a:solidFill>
              </a:rPr>
              <a:t>Proposal 3:</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7694" y="6165304"/>
            <a:ext cx="1615443" cy="582169"/>
          </a:xfrm>
          <a:prstGeom prst="rect">
            <a:avLst/>
          </a:prstGeom>
        </p:spPr>
      </p:pic>
      <p:sp>
        <p:nvSpPr>
          <p:cNvPr id="9" name="Rectangle 8">
            <a:extLst>
              <a:ext uri="{FF2B5EF4-FFF2-40B4-BE49-F238E27FC236}">
                <a16:creationId xmlns:a16="http://schemas.microsoft.com/office/drawing/2014/main" id="{EAE4141C-B614-1D0F-A3D8-B69378C49BDA}"/>
              </a:ext>
            </a:extLst>
          </p:cNvPr>
          <p:cNvSpPr/>
          <p:nvPr/>
        </p:nvSpPr>
        <p:spPr>
          <a:xfrm>
            <a:off x="622598" y="1105171"/>
            <a:ext cx="3578383" cy="4646147"/>
          </a:xfrm>
          <a:prstGeom prst="rect">
            <a:avLst/>
          </a:prstGeom>
          <a:solidFill>
            <a:srgbClr val="FFCC00"/>
          </a:solidFill>
          <a:ln>
            <a:noFill/>
          </a:ln>
        </p:spPr>
        <p:style>
          <a:lnRef idx="1">
            <a:schemeClr val="accent1"/>
          </a:lnRef>
          <a:fillRef idx="0">
            <a:schemeClr val="accent1"/>
          </a:fillRef>
          <a:effectRef idx="0">
            <a:schemeClr val="accent1"/>
          </a:effectRef>
          <a:fontRef idx="minor">
            <a:schemeClr val="tx1"/>
          </a:fontRef>
        </p:style>
        <p:txBody>
          <a:bodyPr lIns="288000" rtlCol="0" anchor="t"/>
          <a:lstStyle/>
          <a:p>
            <a:r>
              <a:rPr lang="en-GB" sz="3600" b="1" dirty="0"/>
              <a:t>Begin use of pick-up and drop-off points</a:t>
            </a:r>
          </a:p>
        </p:txBody>
      </p:sp>
      <p:sp>
        <p:nvSpPr>
          <p:cNvPr id="10" name="Arrow: Pentagon 6">
            <a:extLst>
              <a:ext uri="{FF2B5EF4-FFF2-40B4-BE49-F238E27FC236}">
                <a16:creationId xmlns:a16="http://schemas.microsoft.com/office/drawing/2014/main" id="{4CA3E77E-03E3-0B31-D322-7970CB811693}"/>
              </a:ext>
            </a:extLst>
          </p:cNvPr>
          <p:cNvSpPr/>
          <p:nvPr/>
        </p:nvSpPr>
        <p:spPr>
          <a:xfrm>
            <a:off x="4321761" y="1105171"/>
            <a:ext cx="5029883" cy="4646147"/>
          </a:xfrm>
          <a:prstGeom prst="homePlate">
            <a:avLst>
              <a:gd name="adj" fmla="val 0"/>
            </a:avLst>
          </a:prstGeom>
          <a:solidFill>
            <a:schemeClr val="bg1">
              <a:lumMod val="95000"/>
            </a:schemeClr>
          </a:solidFill>
          <a:ln>
            <a:noFill/>
          </a:ln>
        </p:spPr>
        <p:style>
          <a:lnRef idx="1">
            <a:schemeClr val="accent1"/>
          </a:lnRef>
          <a:fillRef idx="0">
            <a:schemeClr val="accent1"/>
          </a:fillRef>
          <a:effectRef idx="0">
            <a:schemeClr val="accent1"/>
          </a:effectRef>
          <a:fontRef idx="minor">
            <a:schemeClr val="tx1"/>
          </a:fontRef>
        </p:style>
        <p:txBody>
          <a:bodyPr rtlCol="0" anchor="t"/>
          <a:lstStyle/>
          <a:p>
            <a:pPr>
              <a:spcBef>
                <a:spcPts val="600"/>
              </a:spcBef>
            </a:pPr>
            <a:r>
              <a:rPr lang="en-GB" sz="2800" b="1" dirty="0">
                <a:latin typeface="Lato"/>
              </a:rPr>
              <a:t>Change to available travel assistance option</a:t>
            </a:r>
            <a:endParaRPr lang="en-GB" sz="2000" b="1" dirty="0">
              <a:latin typeface="Lato"/>
            </a:endParaRPr>
          </a:p>
          <a:p>
            <a:pPr>
              <a:spcBef>
                <a:spcPts val="600"/>
              </a:spcBef>
            </a:pPr>
            <a:r>
              <a:rPr lang="en-GB" dirty="0">
                <a:latin typeface="Lato"/>
              </a:rPr>
              <a:t>Where a needs assessment identifies a child/young person could access travel arrangements away from their home address, the child/young person will be expected to do so. Accessing their travel arrangement from an agreed pick-up and drop-off point.</a:t>
            </a:r>
          </a:p>
          <a:p>
            <a:pPr>
              <a:spcBef>
                <a:spcPts val="600"/>
              </a:spcBef>
            </a:pPr>
            <a:endParaRPr lang="en-GB" dirty="0">
              <a:latin typeface="Lato"/>
            </a:endParaRPr>
          </a:p>
          <a:p>
            <a:pPr>
              <a:spcBef>
                <a:spcPts val="600"/>
              </a:spcBef>
            </a:pPr>
            <a:r>
              <a:rPr lang="en-GB" dirty="0">
                <a:latin typeface="Lato"/>
              </a:rPr>
              <a:t>Pick-up drop off points are not expected to be more than 1 mile from the home address. The average distance between home and a pick-up/drop-off point is likely to be nearer 300metres</a:t>
            </a:r>
          </a:p>
          <a:p>
            <a:pPr>
              <a:spcBef>
                <a:spcPts val="600"/>
              </a:spcBef>
            </a:pPr>
            <a:endParaRPr lang="en-GB" sz="2000" b="1" dirty="0">
              <a:solidFill>
                <a:srgbClr val="00634A"/>
              </a:solidFill>
              <a:latin typeface="Lato"/>
            </a:endParaRPr>
          </a:p>
          <a:p>
            <a:pPr algn="ctr"/>
            <a:endParaRPr lang="en-GB" dirty="0"/>
          </a:p>
        </p:txBody>
      </p:sp>
    </p:spTree>
    <p:extLst>
      <p:ext uri="{BB962C8B-B14F-4D97-AF65-F5344CB8AC3E}">
        <p14:creationId xmlns:p14="http://schemas.microsoft.com/office/powerpoint/2010/main" val="1072143682"/>
      </p:ext>
    </p:extLst>
  </p:cSld>
  <p:clrMapOvr>
    <a:masterClrMapping/>
  </p:clrMapOvr>
</p:sld>
</file>

<file path=ppt/theme/theme1.xml><?xml version="1.0" encoding="utf-8"?>
<a:theme xmlns:a="http://schemas.openxmlformats.org/drawingml/2006/main" name="3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10704</TotalTime>
  <Words>2275</Words>
  <Application>Microsoft Macintosh PowerPoint</Application>
  <PresentationFormat>Custom</PresentationFormat>
  <Paragraphs>194</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Lato</vt:lpstr>
      <vt:lpstr>Segoe UI</vt:lpstr>
      <vt:lpstr>3_Default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Slough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Little Anna</dc:creator>
  <cp:lastModifiedBy>Stephen Good</cp:lastModifiedBy>
  <cp:revision>19</cp:revision>
  <cp:lastPrinted>2022-06-27T06:10:59Z</cp:lastPrinted>
  <dcterms:created xsi:type="dcterms:W3CDTF">2016-10-24T14:33:03Z</dcterms:created>
  <dcterms:modified xsi:type="dcterms:W3CDTF">2022-07-03T19:42:31Z</dcterms:modified>
</cp:coreProperties>
</file>