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256" r:id="rId2"/>
    <p:sldId id="277" r:id="rId3"/>
    <p:sldId id="283" r:id="rId4"/>
    <p:sldId id="284" r:id="rId5"/>
    <p:sldId id="257" r:id="rId6"/>
    <p:sldId id="259" r:id="rId7"/>
    <p:sldId id="276" r:id="rId8"/>
    <p:sldId id="260" r:id="rId9"/>
    <p:sldId id="285" r:id="rId10"/>
    <p:sldId id="279" r:id="rId11"/>
    <p:sldId id="264" r:id="rId12"/>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B6BF32"/>
    <a:srgbClr val="910620"/>
    <a:srgbClr val="012E7B"/>
    <a:srgbClr val="A10F2E"/>
    <a:srgbClr val="2B7FAE"/>
    <a:srgbClr val="032958"/>
    <a:srgbClr val="CCFFFF"/>
    <a:srgbClr val="FFCC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7" autoAdjust="0"/>
    <p:restoredTop sz="89234" autoAdjust="0"/>
  </p:normalViewPr>
  <p:slideViewPr>
    <p:cSldViewPr snapToGrid="0">
      <p:cViewPr varScale="1">
        <p:scale>
          <a:sx n="65" d="100"/>
          <a:sy n="65" d="100"/>
        </p:scale>
        <p:origin x="8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F756BED7-15AB-419E-9814-85A93E5208BF}" type="datetimeFigureOut">
              <a:rPr lang="en-GB" smtClean="0"/>
              <a:t>06/12/2022</a:t>
            </a:fld>
            <a:endParaRPr lang="en-GB"/>
          </a:p>
        </p:txBody>
      </p:sp>
      <p:sp>
        <p:nvSpPr>
          <p:cNvPr id="4" name="Footer Placeholder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236234B9-2CB1-4002-84C6-BBF3EEBE742B}" type="slidenum">
              <a:rPr lang="en-GB" smtClean="0"/>
              <a:t>‹#›</a:t>
            </a:fld>
            <a:endParaRPr lang="en-GB"/>
          </a:p>
        </p:txBody>
      </p:sp>
    </p:spTree>
    <p:extLst>
      <p:ext uri="{BB962C8B-B14F-4D97-AF65-F5344CB8AC3E}">
        <p14:creationId xmlns:p14="http://schemas.microsoft.com/office/powerpoint/2010/main" val="296488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8FED21F8-56ED-4A8C-8A4F-09B09FEF1B2A}" type="datetimeFigureOut">
              <a:rPr lang="en-GB" smtClean="0"/>
              <a:t>06/12/2022</a:t>
            </a:fld>
            <a:endParaRPr lang="en-GB"/>
          </a:p>
        </p:txBody>
      </p:sp>
      <p:sp>
        <p:nvSpPr>
          <p:cNvPr id="4" name="Slide Image Placehold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CE2F8ACD-A0C9-4E04-A26A-3B350F2D5998}" type="slidenum">
              <a:rPr lang="en-GB" smtClean="0"/>
              <a:t>‹#›</a:t>
            </a:fld>
            <a:endParaRPr lang="en-GB"/>
          </a:p>
        </p:txBody>
      </p:sp>
    </p:spTree>
    <p:extLst>
      <p:ext uri="{BB962C8B-B14F-4D97-AF65-F5344CB8AC3E}">
        <p14:creationId xmlns:p14="http://schemas.microsoft.com/office/powerpoint/2010/main" val="3745793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2F8ACD-A0C9-4E04-A26A-3B350F2D5998}" type="slidenum">
              <a:rPr lang="en-GB" smtClean="0"/>
              <a:t>1</a:t>
            </a:fld>
            <a:endParaRPr lang="en-GB"/>
          </a:p>
        </p:txBody>
      </p:sp>
    </p:spTree>
    <p:extLst>
      <p:ext uri="{BB962C8B-B14F-4D97-AF65-F5344CB8AC3E}">
        <p14:creationId xmlns:p14="http://schemas.microsoft.com/office/powerpoint/2010/main" val="1220574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children that they do not have to share any personal experiences and should talk to</a:t>
            </a:r>
            <a:r>
              <a:rPr lang="en-GB" baseline="0" dirty="0" smtClean="0"/>
              <a:t> an adult after if any of the content affects them in any way.</a:t>
            </a:r>
            <a:endParaRPr lang="en-GB" dirty="0"/>
          </a:p>
        </p:txBody>
      </p:sp>
      <p:sp>
        <p:nvSpPr>
          <p:cNvPr id="4" name="Slide Number Placeholder 3"/>
          <p:cNvSpPr>
            <a:spLocks noGrp="1"/>
          </p:cNvSpPr>
          <p:nvPr>
            <p:ph type="sldNum" sz="quarter" idx="10"/>
          </p:nvPr>
        </p:nvSpPr>
        <p:spPr/>
        <p:txBody>
          <a:bodyPr/>
          <a:lstStyle/>
          <a:p>
            <a:fld id="{CE2F8ACD-A0C9-4E04-A26A-3B350F2D5998}" type="slidenum">
              <a:rPr lang="en-GB" smtClean="0"/>
              <a:t>2</a:t>
            </a:fld>
            <a:endParaRPr lang="en-GB"/>
          </a:p>
        </p:txBody>
      </p:sp>
    </p:spTree>
    <p:extLst>
      <p:ext uri="{BB962C8B-B14F-4D97-AF65-F5344CB8AC3E}">
        <p14:creationId xmlns:p14="http://schemas.microsoft.com/office/powerpoint/2010/main" val="355303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children to come up with ideas of what this means to them – it can be anything from whether they think this is illegal to if they have heard anything in the media. Explain that unfortunately some people do carry knives. Do u think knife arch tackle knife crime?</a:t>
            </a:r>
            <a:endParaRPr lang="en-GB" dirty="0"/>
          </a:p>
        </p:txBody>
      </p:sp>
      <p:sp>
        <p:nvSpPr>
          <p:cNvPr id="4" name="Slide Number Placeholder 3"/>
          <p:cNvSpPr>
            <a:spLocks noGrp="1"/>
          </p:cNvSpPr>
          <p:nvPr>
            <p:ph type="sldNum" sz="quarter" idx="10"/>
          </p:nvPr>
        </p:nvSpPr>
        <p:spPr/>
        <p:txBody>
          <a:bodyPr/>
          <a:lstStyle/>
          <a:p>
            <a:fld id="{CE2F8ACD-A0C9-4E04-A26A-3B350F2D5998}" type="slidenum">
              <a:rPr lang="en-GB" smtClean="0"/>
              <a:t>5</a:t>
            </a:fld>
            <a:endParaRPr lang="en-GB"/>
          </a:p>
        </p:txBody>
      </p:sp>
    </p:spTree>
    <p:extLst>
      <p:ext uri="{BB962C8B-B14F-4D97-AF65-F5344CB8AC3E}">
        <p14:creationId xmlns:p14="http://schemas.microsoft.com/office/powerpoint/2010/main" val="211786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F3D487-FCBF-4267-887D-DF249578975D}"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6FAADE-8D7E-40E9-B4D2-6E257869FA8E}" type="slidenum">
              <a:rPr lang="en-GB" smtClean="0"/>
              <a:t>‹#›</a:t>
            </a:fld>
            <a:endParaRPr lang="en-GB"/>
          </a:p>
        </p:txBody>
      </p:sp>
    </p:spTree>
    <p:extLst>
      <p:ext uri="{BB962C8B-B14F-4D97-AF65-F5344CB8AC3E}">
        <p14:creationId xmlns:p14="http://schemas.microsoft.com/office/powerpoint/2010/main" val="3148453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F3D487-FCBF-4267-887D-DF249578975D}"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6FAADE-8D7E-40E9-B4D2-6E257869FA8E}" type="slidenum">
              <a:rPr lang="en-GB" smtClean="0"/>
              <a:t>‹#›</a:t>
            </a:fld>
            <a:endParaRPr lang="en-GB"/>
          </a:p>
        </p:txBody>
      </p:sp>
    </p:spTree>
    <p:extLst>
      <p:ext uri="{BB962C8B-B14F-4D97-AF65-F5344CB8AC3E}">
        <p14:creationId xmlns:p14="http://schemas.microsoft.com/office/powerpoint/2010/main" val="346666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F3D487-FCBF-4267-887D-DF249578975D}"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6FAADE-8D7E-40E9-B4D2-6E257869FA8E}" type="slidenum">
              <a:rPr lang="en-GB" smtClean="0"/>
              <a:t>‹#›</a:t>
            </a:fld>
            <a:endParaRPr lang="en-GB"/>
          </a:p>
        </p:txBody>
      </p:sp>
    </p:spTree>
    <p:extLst>
      <p:ext uri="{BB962C8B-B14F-4D97-AF65-F5344CB8AC3E}">
        <p14:creationId xmlns:p14="http://schemas.microsoft.com/office/powerpoint/2010/main" val="2154359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F3D487-FCBF-4267-887D-DF249578975D}"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6FAADE-8D7E-40E9-B4D2-6E257869FA8E}" type="slidenum">
              <a:rPr lang="en-GB" smtClean="0"/>
              <a:t>‹#›</a:t>
            </a:fld>
            <a:endParaRPr lang="en-GB"/>
          </a:p>
        </p:txBody>
      </p:sp>
    </p:spTree>
    <p:extLst>
      <p:ext uri="{BB962C8B-B14F-4D97-AF65-F5344CB8AC3E}">
        <p14:creationId xmlns:p14="http://schemas.microsoft.com/office/powerpoint/2010/main" val="490396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3D487-FCBF-4267-887D-DF249578975D}"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6FAADE-8D7E-40E9-B4D2-6E257869FA8E}" type="slidenum">
              <a:rPr lang="en-GB" smtClean="0"/>
              <a:t>‹#›</a:t>
            </a:fld>
            <a:endParaRPr lang="en-GB"/>
          </a:p>
        </p:txBody>
      </p:sp>
    </p:spTree>
    <p:extLst>
      <p:ext uri="{BB962C8B-B14F-4D97-AF65-F5344CB8AC3E}">
        <p14:creationId xmlns:p14="http://schemas.microsoft.com/office/powerpoint/2010/main" val="136383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F3D487-FCBF-4267-887D-DF249578975D}" type="datetimeFigureOut">
              <a:rPr lang="en-GB" smtClean="0"/>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6FAADE-8D7E-40E9-B4D2-6E257869FA8E}" type="slidenum">
              <a:rPr lang="en-GB" smtClean="0"/>
              <a:t>‹#›</a:t>
            </a:fld>
            <a:endParaRPr lang="en-GB"/>
          </a:p>
        </p:txBody>
      </p:sp>
    </p:spTree>
    <p:extLst>
      <p:ext uri="{BB962C8B-B14F-4D97-AF65-F5344CB8AC3E}">
        <p14:creationId xmlns:p14="http://schemas.microsoft.com/office/powerpoint/2010/main" val="349092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F3D487-FCBF-4267-887D-DF249578975D}" type="datetimeFigureOut">
              <a:rPr lang="en-GB" smtClean="0"/>
              <a:t>06/12/2022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6FAADE-8D7E-40E9-B4D2-6E257869FA8E}" type="slidenum">
              <a:rPr lang="en-GB" smtClean="0"/>
              <a:t>‹#›</a:t>
            </a:fld>
            <a:endParaRPr lang="en-GB"/>
          </a:p>
        </p:txBody>
      </p:sp>
    </p:spTree>
    <p:extLst>
      <p:ext uri="{BB962C8B-B14F-4D97-AF65-F5344CB8AC3E}">
        <p14:creationId xmlns:p14="http://schemas.microsoft.com/office/powerpoint/2010/main" val="72505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F3D487-FCBF-4267-887D-DF249578975D}" type="datetimeFigureOut">
              <a:rPr lang="en-GB" smtClean="0"/>
              <a:t>06/12/2022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6FAADE-8D7E-40E9-B4D2-6E257869FA8E}" type="slidenum">
              <a:rPr lang="en-GB" smtClean="0"/>
              <a:t>‹#›</a:t>
            </a:fld>
            <a:endParaRPr lang="en-GB"/>
          </a:p>
        </p:txBody>
      </p:sp>
    </p:spTree>
    <p:extLst>
      <p:ext uri="{BB962C8B-B14F-4D97-AF65-F5344CB8AC3E}">
        <p14:creationId xmlns:p14="http://schemas.microsoft.com/office/powerpoint/2010/main" val="33716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D487-FCBF-4267-887D-DF249578975D}" type="datetimeFigureOut">
              <a:rPr lang="en-GB" smtClean="0"/>
              <a:t>06/12/2022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6FAADE-8D7E-40E9-B4D2-6E257869FA8E}" type="slidenum">
              <a:rPr lang="en-GB" smtClean="0"/>
              <a:t>‹#›</a:t>
            </a:fld>
            <a:endParaRPr lang="en-GB"/>
          </a:p>
        </p:txBody>
      </p:sp>
    </p:spTree>
    <p:extLst>
      <p:ext uri="{BB962C8B-B14F-4D97-AF65-F5344CB8AC3E}">
        <p14:creationId xmlns:p14="http://schemas.microsoft.com/office/powerpoint/2010/main" val="2829033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3D487-FCBF-4267-887D-DF249578975D}" type="datetimeFigureOut">
              <a:rPr lang="en-GB" smtClean="0"/>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6FAADE-8D7E-40E9-B4D2-6E257869FA8E}" type="slidenum">
              <a:rPr lang="en-GB" smtClean="0"/>
              <a:t>‹#›</a:t>
            </a:fld>
            <a:endParaRPr lang="en-GB"/>
          </a:p>
        </p:txBody>
      </p:sp>
    </p:spTree>
    <p:extLst>
      <p:ext uri="{BB962C8B-B14F-4D97-AF65-F5344CB8AC3E}">
        <p14:creationId xmlns:p14="http://schemas.microsoft.com/office/powerpoint/2010/main" val="78270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3D487-FCBF-4267-887D-DF249578975D}" type="datetimeFigureOut">
              <a:rPr lang="en-GB" smtClean="0"/>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6FAADE-8D7E-40E9-B4D2-6E257869FA8E}" type="slidenum">
              <a:rPr lang="en-GB" smtClean="0"/>
              <a:t>‹#›</a:t>
            </a:fld>
            <a:endParaRPr lang="en-GB"/>
          </a:p>
        </p:txBody>
      </p:sp>
    </p:spTree>
    <p:extLst>
      <p:ext uri="{BB962C8B-B14F-4D97-AF65-F5344CB8AC3E}">
        <p14:creationId xmlns:p14="http://schemas.microsoft.com/office/powerpoint/2010/main" val="15147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3D487-FCBF-4267-887D-DF249578975D}" type="datetimeFigureOut">
              <a:rPr lang="en-GB" smtClean="0"/>
              <a:t>06/12/2022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FAADE-8D7E-40E9-B4D2-6E257869FA8E}" type="slidenum">
              <a:rPr lang="en-GB" smtClean="0"/>
              <a:t>‹#›</a:t>
            </a:fld>
            <a:endParaRPr lang="en-GB"/>
          </a:p>
        </p:txBody>
      </p:sp>
    </p:spTree>
    <p:extLst>
      <p:ext uri="{BB962C8B-B14F-4D97-AF65-F5344CB8AC3E}">
        <p14:creationId xmlns:p14="http://schemas.microsoft.com/office/powerpoint/2010/main" val="28594417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thamesvalley.police.uk" TargetMode="External"/><Relationship Id="rId13" Type="http://schemas.openxmlformats.org/officeDocument/2006/relationships/hyperlink" Target="http://www.fearless.org/" TargetMode="External"/><Relationship Id="rId18" Type="http://schemas.openxmlformats.org/officeDocument/2006/relationships/image" Target="../media/image19.png"/><Relationship Id="rId3" Type="http://schemas.openxmlformats.org/officeDocument/2006/relationships/image" Target="../media/image11.jpg"/><Relationship Id="rId7" Type="http://schemas.openxmlformats.org/officeDocument/2006/relationships/image" Target="../media/image13.jpg"/><Relationship Id="rId12" Type="http://schemas.openxmlformats.org/officeDocument/2006/relationships/image" Target="../media/image16.jpeg"/><Relationship Id="rId17" Type="http://schemas.openxmlformats.org/officeDocument/2006/relationships/hyperlink" Target="http://www.crimestoppers-uk.org/" TargetMode="External"/><Relationship Id="rId2" Type="http://schemas.openxmlformats.org/officeDocument/2006/relationships/hyperlink" Target="https://www.childline.org.uk/" TargetMode="External"/><Relationship Id="rId16"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hyperlink" Target="https://www.nspcc.org.uk/" TargetMode="External"/><Relationship Id="rId11" Type="http://schemas.openxmlformats.org/officeDocument/2006/relationships/hyperlink" Target="https://www.kooth.com/" TargetMode="External"/><Relationship Id="rId5" Type="http://schemas.openxmlformats.org/officeDocument/2006/relationships/image" Target="../media/image12.png"/><Relationship Id="rId15" Type="http://schemas.openxmlformats.org/officeDocument/2006/relationships/hyperlink" Target="https://www.barnardos.org.uk/" TargetMode="External"/><Relationship Id="rId10" Type="http://schemas.openxmlformats.org/officeDocument/2006/relationships/image" Target="../media/image15.jpg"/><Relationship Id="rId4" Type="http://schemas.openxmlformats.org/officeDocument/2006/relationships/hyperlink" Target="https://www.ceop.police.uk/safety-centre/" TargetMode="External"/><Relationship Id="rId9" Type="http://schemas.openxmlformats.org/officeDocument/2006/relationships/image" Target="../media/image14.jpe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5274C6A8-A742-3544-869F-E1E0D4B80955}"/>
              </a:ext>
            </a:extLst>
          </p:cNvPr>
          <p:cNvPicPr>
            <a:picLocks noChangeAspect="1"/>
          </p:cNvPicPr>
          <p:nvPr/>
        </p:nvPicPr>
        <p:blipFill>
          <a:blip r:embed="rId3"/>
          <a:stretch>
            <a:fillRect/>
          </a:stretch>
        </p:blipFill>
        <p:spPr>
          <a:xfrm>
            <a:off x="-580033" y="9903"/>
            <a:ext cx="12772033" cy="7184269"/>
          </a:xfrm>
          <a:prstGeom prst="rect">
            <a:avLst/>
          </a:prstGeom>
        </p:spPr>
      </p:pic>
      <p:sp>
        <p:nvSpPr>
          <p:cNvPr id="2" name="Title 1"/>
          <p:cNvSpPr>
            <a:spLocks noGrp="1"/>
          </p:cNvSpPr>
          <p:nvPr>
            <p:ph type="ctrTitle"/>
          </p:nvPr>
        </p:nvSpPr>
        <p:spPr>
          <a:xfrm>
            <a:off x="-580032" y="324465"/>
            <a:ext cx="7069322" cy="2821691"/>
          </a:xfrm>
        </p:spPr>
        <p:txBody>
          <a:bodyPr>
            <a:normAutofit/>
          </a:bodyPr>
          <a:lstStyle/>
          <a:p>
            <a:r>
              <a:rPr lang="en-GB" sz="4800" b="1" dirty="0" smtClean="0">
                <a:solidFill>
                  <a:srgbClr val="2B7FAE"/>
                </a:solidFill>
                <a:latin typeface="Britannic Bold" panose="020B0903060703020204" pitchFamily="34" charset="0"/>
                <a:cs typeface="Arial" panose="020B0604020202020204" pitchFamily="34" charset="0"/>
              </a:rPr>
              <a:t>MONUMENT AGAINST VIOLENCE AND AGGRESSION</a:t>
            </a:r>
            <a:r>
              <a:rPr lang="en-GB" sz="4800" b="1" dirty="0" smtClean="0">
                <a:solidFill>
                  <a:srgbClr val="2B7FAE"/>
                </a:solidFill>
                <a:latin typeface="Britannic Bold" panose="020B0903060703020204" pitchFamily="34" charset="0"/>
                <a:cs typeface="Arial" panose="020B0604020202020204" pitchFamily="34" charset="0"/>
              </a:rPr>
              <a:t/>
            </a:r>
            <a:br>
              <a:rPr lang="en-GB" sz="4800" b="1" dirty="0" smtClean="0">
                <a:solidFill>
                  <a:srgbClr val="2B7FAE"/>
                </a:solidFill>
                <a:latin typeface="Britannic Bold" panose="020B0903060703020204" pitchFamily="34" charset="0"/>
                <a:cs typeface="Arial" panose="020B0604020202020204" pitchFamily="34" charset="0"/>
              </a:rPr>
            </a:br>
            <a:r>
              <a:rPr lang="en-GB" sz="4800" b="1" dirty="0" smtClean="0">
                <a:solidFill>
                  <a:srgbClr val="2B7FAE"/>
                </a:solidFill>
                <a:latin typeface="Britannic Bold" panose="020B0903060703020204" pitchFamily="34" charset="0"/>
                <a:cs typeface="Arial" panose="020B0604020202020204" pitchFamily="34" charset="0"/>
              </a:rPr>
              <a:t>JANUARY 2023</a:t>
            </a:r>
            <a:endParaRPr lang="en-GB" sz="4800" b="1" dirty="0">
              <a:solidFill>
                <a:srgbClr val="2B7FAE"/>
              </a:solidFill>
              <a:latin typeface="Britannic Bold" panose="020B0903060703020204" pitchFamily="34" charset="0"/>
              <a:cs typeface="Arial" panose="020B0604020202020204" pitchFamily="34" charset="0"/>
            </a:endParaRPr>
          </a:p>
        </p:txBody>
      </p:sp>
      <p:sp>
        <p:nvSpPr>
          <p:cNvPr id="11" name="Rectangle 10"/>
          <p:cNvSpPr/>
          <p:nvPr/>
        </p:nvSpPr>
        <p:spPr>
          <a:xfrm>
            <a:off x="127764" y="5904854"/>
            <a:ext cx="7173119" cy="1289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clrChange>
              <a:clrFrom>
                <a:srgbClr val="FEFEFE"/>
              </a:clrFrom>
              <a:clrTo>
                <a:srgbClr val="FEFEFE">
                  <a:alpha val="0"/>
                </a:srgbClr>
              </a:clrTo>
            </a:clrChange>
          </a:blip>
          <a:stretch>
            <a:fillRect/>
          </a:stretch>
        </p:blipFill>
        <p:spPr>
          <a:xfrm>
            <a:off x="-819063" y="4305132"/>
            <a:ext cx="2712205" cy="2845593"/>
          </a:xfrm>
          <a:prstGeom prst="rect">
            <a:avLst/>
          </a:prstGeom>
        </p:spPr>
      </p:pic>
      <p:sp>
        <p:nvSpPr>
          <p:cNvPr id="15" name="Oval 14"/>
          <p:cNvSpPr/>
          <p:nvPr/>
        </p:nvSpPr>
        <p:spPr>
          <a:xfrm>
            <a:off x="6843985" y="722671"/>
            <a:ext cx="5348016" cy="5182183"/>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Freeform 15"/>
          <p:cNvSpPr>
            <a:spLocks noEditPoints="1"/>
          </p:cNvSpPr>
          <p:nvPr/>
        </p:nvSpPr>
        <p:spPr bwMode="auto">
          <a:xfrm flipH="1">
            <a:off x="6489290" y="337438"/>
            <a:ext cx="6163336" cy="5930627"/>
          </a:xfrm>
          <a:custGeom>
            <a:avLst/>
            <a:gdLst>
              <a:gd name="T0" fmla="*/ 1235 w 1241"/>
              <a:gd name="T1" fmla="*/ 635 h 1245"/>
              <a:gd name="T2" fmla="*/ 1225 w 1241"/>
              <a:gd name="T3" fmla="*/ 694 h 1245"/>
              <a:gd name="T4" fmla="*/ 1203 w 1241"/>
              <a:gd name="T5" fmla="*/ 781 h 1245"/>
              <a:gd name="T6" fmla="*/ 1204 w 1241"/>
              <a:gd name="T7" fmla="*/ 704 h 1245"/>
              <a:gd name="T8" fmla="*/ 1207 w 1241"/>
              <a:gd name="T9" fmla="*/ 527 h 1245"/>
              <a:gd name="T10" fmla="*/ 1142 w 1241"/>
              <a:gd name="T11" fmla="*/ 331 h 1245"/>
              <a:gd name="T12" fmla="*/ 954 w 1241"/>
              <a:gd name="T13" fmla="*/ 123 h 1245"/>
              <a:gd name="T14" fmla="*/ 803 w 1241"/>
              <a:gd name="T15" fmla="*/ 49 h 1245"/>
              <a:gd name="T16" fmla="*/ 647 w 1241"/>
              <a:gd name="T17" fmla="*/ 20 h 1245"/>
              <a:gd name="T18" fmla="*/ 645 w 1241"/>
              <a:gd name="T19" fmla="*/ 14 h 1245"/>
              <a:gd name="T20" fmla="*/ 646 w 1241"/>
              <a:gd name="T21" fmla="*/ 10 h 1245"/>
              <a:gd name="T22" fmla="*/ 633 w 1241"/>
              <a:gd name="T23" fmla="*/ 6 h 1245"/>
              <a:gd name="T24" fmla="*/ 604 w 1241"/>
              <a:gd name="T25" fmla="*/ 0 h 1245"/>
              <a:gd name="T26" fmla="*/ 403 w 1241"/>
              <a:gd name="T27" fmla="*/ 37 h 1245"/>
              <a:gd name="T28" fmla="*/ 205 w 1241"/>
              <a:gd name="T29" fmla="*/ 157 h 1245"/>
              <a:gd name="T30" fmla="*/ 18 w 1241"/>
              <a:gd name="T31" fmla="*/ 462 h 1245"/>
              <a:gd name="T32" fmla="*/ 6 w 1241"/>
              <a:gd name="T33" fmla="*/ 709 h 1245"/>
              <a:gd name="T34" fmla="*/ 88 w 1241"/>
              <a:gd name="T35" fmla="*/ 940 h 1245"/>
              <a:gd name="T36" fmla="*/ 189 w 1241"/>
              <a:gd name="T37" fmla="*/ 1068 h 1245"/>
              <a:gd name="T38" fmla="*/ 502 w 1241"/>
              <a:gd name="T39" fmla="*/ 1232 h 1245"/>
              <a:gd name="T40" fmla="*/ 816 w 1241"/>
              <a:gd name="T41" fmla="*/ 1215 h 1245"/>
              <a:gd name="T42" fmla="*/ 996 w 1241"/>
              <a:gd name="T43" fmla="*/ 1122 h 1245"/>
              <a:gd name="T44" fmla="*/ 1132 w 1241"/>
              <a:gd name="T45" fmla="*/ 981 h 1245"/>
              <a:gd name="T46" fmla="*/ 1233 w 1241"/>
              <a:gd name="T47" fmla="*/ 743 h 1245"/>
              <a:gd name="T48" fmla="*/ 1240 w 1241"/>
              <a:gd name="T49" fmla="*/ 616 h 1245"/>
              <a:gd name="T50" fmla="*/ 174 w 1241"/>
              <a:gd name="T51" fmla="*/ 287 h 1245"/>
              <a:gd name="T52" fmla="*/ 110 w 1241"/>
              <a:gd name="T53" fmla="*/ 397 h 1245"/>
              <a:gd name="T54" fmla="*/ 1179 w 1241"/>
              <a:gd name="T55" fmla="*/ 739 h 1245"/>
              <a:gd name="T56" fmla="*/ 1122 w 1241"/>
              <a:gd name="T57" fmla="*/ 882 h 1245"/>
              <a:gd name="T58" fmla="*/ 944 w 1241"/>
              <a:gd name="T59" fmla="*/ 1077 h 1245"/>
              <a:gd name="T60" fmla="*/ 929 w 1241"/>
              <a:gd name="T61" fmla="*/ 1073 h 1245"/>
              <a:gd name="T62" fmla="*/ 701 w 1241"/>
              <a:gd name="T63" fmla="*/ 1140 h 1245"/>
              <a:gd name="T64" fmla="*/ 577 w 1241"/>
              <a:gd name="T65" fmla="*/ 1140 h 1245"/>
              <a:gd name="T66" fmla="*/ 379 w 1241"/>
              <a:gd name="T67" fmla="*/ 1082 h 1245"/>
              <a:gd name="T68" fmla="*/ 202 w 1241"/>
              <a:gd name="T69" fmla="*/ 930 h 1245"/>
              <a:gd name="T70" fmla="*/ 154 w 1241"/>
              <a:gd name="T71" fmla="*/ 851 h 1245"/>
              <a:gd name="T72" fmla="*/ 100 w 1241"/>
              <a:gd name="T73" fmla="*/ 577 h 1245"/>
              <a:gd name="T74" fmla="*/ 201 w 1241"/>
              <a:gd name="T75" fmla="*/ 302 h 1245"/>
              <a:gd name="T76" fmla="*/ 441 w 1241"/>
              <a:gd name="T77" fmla="*/ 124 h 1245"/>
              <a:gd name="T78" fmla="*/ 780 w 1241"/>
              <a:gd name="T79" fmla="*/ 113 h 1245"/>
              <a:gd name="T80" fmla="*/ 1026 w 1241"/>
              <a:gd name="T81" fmla="*/ 266 h 1245"/>
              <a:gd name="T82" fmla="*/ 1081 w 1241"/>
              <a:gd name="T83" fmla="*/ 338 h 1245"/>
              <a:gd name="T84" fmla="*/ 1059 w 1241"/>
              <a:gd name="T85" fmla="*/ 291 h 1245"/>
              <a:gd name="T86" fmla="*/ 1026 w 1241"/>
              <a:gd name="T87" fmla="*/ 244 h 1245"/>
              <a:gd name="T88" fmla="*/ 1001 w 1241"/>
              <a:gd name="T89" fmla="*/ 215 h 1245"/>
              <a:gd name="T90" fmla="*/ 855 w 1241"/>
              <a:gd name="T91" fmla="*/ 113 h 1245"/>
              <a:gd name="T92" fmla="*/ 710 w 1241"/>
              <a:gd name="T93" fmla="*/ 68 h 1245"/>
              <a:gd name="T94" fmla="*/ 619 w 1241"/>
              <a:gd name="T95" fmla="*/ 61 h 1245"/>
              <a:gd name="T96" fmla="*/ 486 w 1241"/>
              <a:gd name="T97" fmla="*/ 78 h 1245"/>
              <a:gd name="T98" fmla="*/ 351 w 1241"/>
              <a:gd name="T99" fmla="*/ 133 h 1245"/>
              <a:gd name="T100" fmla="*/ 195 w 1241"/>
              <a:gd name="T101" fmla="*/ 257 h 1245"/>
              <a:gd name="T102" fmla="*/ 367 w 1241"/>
              <a:gd name="T103" fmla="*/ 119 h 1245"/>
              <a:gd name="T104" fmla="*/ 541 w 1241"/>
              <a:gd name="T105" fmla="*/ 64 h 1245"/>
              <a:gd name="T106" fmla="*/ 765 w 1241"/>
              <a:gd name="T107" fmla="*/ 76 h 1245"/>
              <a:gd name="T108" fmla="*/ 957 w 1241"/>
              <a:gd name="T109" fmla="*/ 168 h 1245"/>
              <a:gd name="T110" fmla="*/ 1121 w 1241"/>
              <a:gd name="T111" fmla="*/ 363 h 1245"/>
              <a:gd name="T112" fmla="*/ 1186 w 1241"/>
              <a:gd name="T113" fmla="*/ 594 h 1245"/>
              <a:gd name="T114" fmla="*/ 1186 w 1241"/>
              <a:gd name="T115" fmla="*/ 707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1" h="1245">
                <a:moveTo>
                  <a:pt x="1240" y="616"/>
                </a:moveTo>
                <a:lnTo>
                  <a:pt x="1240" y="616"/>
                </a:lnTo>
                <a:lnTo>
                  <a:pt x="1240" y="644"/>
                </a:lnTo>
                <a:lnTo>
                  <a:pt x="1240" y="644"/>
                </a:lnTo>
                <a:lnTo>
                  <a:pt x="1238" y="661"/>
                </a:lnTo>
                <a:lnTo>
                  <a:pt x="1238" y="661"/>
                </a:lnTo>
                <a:lnTo>
                  <a:pt x="1237" y="644"/>
                </a:lnTo>
                <a:lnTo>
                  <a:pt x="1237" y="639"/>
                </a:lnTo>
                <a:lnTo>
                  <a:pt x="1235" y="635"/>
                </a:lnTo>
                <a:lnTo>
                  <a:pt x="1235" y="635"/>
                </a:lnTo>
                <a:lnTo>
                  <a:pt x="1234" y="647"/>
                </a:lnTo>
                <a:lnTo>
                  <a:pt x="1234" y="647"/>
                </a:lnTo>
                <a:lnTo>
                  <a:pt x="1233" y="660"/>
                </a:lnTo>
                <a:lnTo>
                  <a:pt x="1233" y="660"/>
                </a:lnTo>
                <a:lnTo>
                  <a:pt x="1230" y="683"/>
                </a:lnTo>
                <a:lnTo>
                  <a:pt x="1230" y="683"/>
                </a:lnTo>
                <a:lnTo>
                  <a:pt x="1230" y="675"/>
                </a:lnTo>
                <a:lnTo>
                  <a:pt x="1228" y="680"/>
                </a:lnTo>
                <a:lnTo>
                  <a:pt x="1228" y="680"/>
                </a:lnTo>
                <a:lnTo>
                  <a:pt x="1225" y="694"/>
                </a:lnTo>
                <a:lnTo>
                  <a:pt x="1225" y="694"/>
                </a:lnTo>
                <a:lnTo>
                  <a:pt x="1227" y="680"/>
                </a:lnTo>
                <a:lnTo>
                  <a:pt x="1227" y="680"/>
                </a:lnTo>
                <a:lnTo>
                  <a:pt x="1227" y="671"/>
                </a:lnTo>
                <a:lnTo>
                  <a:pt x="1227" y="671"/>
                </a:lnTo>
                <a:lnTo>
                  <a:pt x="1223" y="701"/>
                </a:lnTo>
                <a:lnTo>
                  <a:pt x="1217" y="731"/>
                </a:lnTo>
                <a:lnTo>
                  <a:pt x="1210" y="757"/>
                </a:lnTo>
                <a:lnTo>
                  <a:pt x="1203" y="781"/>
                </a:lnTo>
                <a:lnTo>
                  <a:pt x="1203" y="781"/>
                </a:lnTo>
                <a:lnTo>
                  <a:pt x="1208" y="756"/>
                </a:lnTo>
                <a:lnTo>
                  <a:pt x="1213" y="732"/>
                </a:lnTo>
                <a:lnTo>
                  <a:pt x="1214" y="712"/>
                </a:lnTo>
                <a:lnTo>
                  <a:pt x="1214" y="705"/>
                </a:lnTo>
                <a:lnTo>
                  <a:pt x="1213" y="700"/>
                </a:lnTo>
                <a:lnTo>
                  <a:pt x="1213" y="700"/>
                </a:lnTo>
                <a:lnTo>
                  <a:pt x="1207" y="704"/>
                </a:lnTo>
                <a:lnTo>
                  <a:pt x="1206" y="705"/>
                </a:lnTo>
                <a:lnTo>
                  <a:pt x="1204" y="704"/>
                </a:lnTo>
                <a:lnTo>
                  <a:pt x="1204" y="704"/>
                </a:lnTo>
                <a:lnTo>
                  <a:pt x="1208" y="660"/>
                </a:lnTo>
                <a:lnTo>
                  <a:pt x="1210" y="616"/>
                </a:lnTo>
                <a:lnTo>
                  <a:pt x="1210" y="616"/>
                </a:lnTo>
                <a:lnTo>
                  <a:pt x="1210" y="594"/>
                </a:lnTo>
                <a:lnTo>
                  <a:pt x="1208" y="570"/>
                </a:lnTo>
                <a:lnTo>
                  <a:pt x="1208" y="570"/>
                </a:lnTo>
                <a:lnTo>
                  <a:pt x="1208" y="568"/>
                </a:lnTo>
                <a:lnTo>
                  <a:pt x="1208" y="568"/>
                </a:lnTo>
                <a:lnTo>
                  <a:pt x="1208" y="551"/>
                </a:lnTo>
                <a:lnTo>
                  <a:pt x="1207" y="527"/>
                </a:lnTo>
                <a:lnTo>
                  <a:pt x="1207" y="527"/>
                </a:lnTo>
                <a:lnTo>
                  <a:pt x="1201" y="497"/>
                </a:lnTo>
                <a:lnTo>
                  <a:pt x="1201" y="497"/>
                </a:lnTo>
                <a:lnTo>
                  <a:pt x="1194" y="464"/>
                </a:lnTo>
                <a:lnTo>
                  <a:pt x="1194" y="464"/>
                </a:lnTo>
                <a:lnTo>
                  <a:pt x="1184" y="428"/>
                </a:lnTo>
                <a:lnTo>
                  <a:pt x="1172" y="393"/>
                </a:lnTo>
                <a:lnTo>
                  <a:pt x="1158" y="360"/>
                </a:lnTo>
                <a:lnTo>
                  <a:pt x="1142" y="331"/>
                </a:lnTo>
                <a:lnTo>
                  <a:pt x="1142" y="331"/>
                </a:lnTo>
                <a:lnTo>
                  <a:pt x="1132" y="312"/>
                </a:lnTo>
                <a:lnTo>
                  <a:pt x="1121" y="294"/>
                </a:lnTo>
                <a:lnTo>
                  <a:pt x="1097" y="260"/>
                </a:lnTo>
                <a:lnTo>
                  <a:pt x="1097" y="260"/>
                </a:lnTo>
                <a:lnTo>
                  <a:pt x="1071" y="229"/>
                </a:lnTo>
                <a:lnTo>
                  <a:pt x="1045" y="199"/>
                </a:lnTo>
                <a:lnTo>
                  <a:pt x="1045" y="199"/>
                </a:lnTo>
                <a:lnTo>
                  <a:pt x="1015" y="171"/>
                </a:lnTo>
                <a:lnTo>
                  <a:pt x="985" y="147"/>
                </a:lnTo>
                <a:lnTo>
                  <a:pt x="954" y="123"/>
                </a:lnTo>
                <a:lnTo>
                  <a:pt x="922" y="103"/>
                </a:lnTo>
                <a:lnTo>
                  <a:pt x="922" y="103"/>
                </a:lnTo>
                <a:lnTo>
                  <a:pt x="888" y="85"/>
                </a:lnTo>
                <a:lnTo>
                  <a:pt x="854" y="69"/>
                </a:lnTo>
                <a:lnTo>
                  <a:pt x="854" y="69"/>
                </a:lnTo>
                <a:lnTo>
                  <a:pt x="837" y="62"/>
                </a:lnTo>
                <a:lnTo>
                  <a:pt x="820" y="55"/>
                </a:lnTo>
                <a:lnTo>
                  <a:pt x="820" y="55"/>
                </a:lnTo>
                <a:lnTo>
                  <a:pt x="803" y="49"/>
                </a:lnTo>
                <a:lnTo>
                  <a:pt x="803" y="49"/>
                </a:lnTo>
                <a:lnTo>
                  <a:pt x="786" y="44"/>
                </a:lnTo>
                <a:lnTo>
                  <a:pt x="786" y="44"/>
                </a:lnTo>
                <a:lnTo>
                  <a:pt x="751" y="35"/>
                </a:lnTo>
                <a:lnTo>
                  <a:pt x="717" y="28"/>
                </a:lnTo>
                <a:lnTo>
                  <a:pt x="717" y="28"/>
                </a:lnTo>
                <a:lnTo>
                  <a:pt x="683" y="23"/>
                </a:lnTo>
                <a:lnTo>
                  <a:pt x="683" y="23"/>
                </a:lnTo>
                <a:lnTo>
                  <a:pt x="666" y="21"/>
                </a:lnTo>
                <a:lnTo>
                  <a:pt x="666" y="21"/>
                </a:lnTo>
                <a:lnTo>
                  <a:pt x="647" y="20"/>
                </a:lnTo>
                <a:lnTo>
                  <a:pt x="647" y="20"/>
                </a:lnTo>
                <a:lnTo>
                  <a:pt x="649" y="20"/>
                </a:lnTo>
                <a:lnTo>
                  <a:pt x="649" y="18"/>
                </a:lnTo>
                <a:lnTo>
                  <a:pt x="653" y="17"/>
                </a:lnTo>
                <a:lnTo>
                  <a:pt x="657" y="17"/>
                </a:lnTo>
                <a:lnTo>
                  <a:pt x="659" y="16"/>
                </a:lnTo>
                <a:lnTo>
                  <a:pt x="659" y="16"/>
                </a:lnTo>
                <a:lnTo>
                  <a:pt x="659" y="16"/>
                </a:lnTo>
                <a:lnTo>
                  <a:pt x="652" y="14"/>
                </a:lnTo>
                <a:lnTo>
                  <a:pt x="645" y="14"/>
                </a:lnTo>
                <a:lnTo>
                  <a:pt x="645" y="14"/>
                </a:lnTo>
                <a:lnTo>
                  <a:pt x="653" y="13"/>
                </a:lnTo>
                <a:lnTo>
                  <a:pt x="656" y="13"/>
                </a:lnTo>
                <a:lnTo>
                  <a:pt x="656" y="13"/>
                </a:lnTo>
                <a:lnTo>
                  <a:pt x="656" y="13"/>
                </a:lnTo>
                <a:lnTo>
                  <a:pt x="656" y="13"/>
                </a:lnTo>
                <a:lnTo>
                  <a:pt x="646" y="11"/>
                </a:lnTo>
                <a:lnTo>
                  <a:pt x="645" y="11"/>
                </a:lnTo>
                <a:lnTo>
                  <a:pt x="645" y="11"/>
                </a:lnTo>
                <a:lnTo>
                  <a:pt x="646" y="10"/>
                </a:lnTo>
                <a:lnTo>
                  <a:pt x="646" y="10"/>
                </a:lnTo>
                <a:lnTo>
                  <a:pt x="645" y="8"/>
                </a:lnTo>
                <a:lnTo>
                  <a:pt x="645" y="8"/>
                </a:lnTo>
                <a:lnTo>
                  <a:pt x="628" y="7"/>
                </a:lnTo>
                <a:lnTo>
                  <a:pt x="628" y="7"/>
                </a:lnTo>
                <a:lnTo>
                  <a:pt x="621" y="6"/>
                </a:lnTo>
                <a:lnTo>
                  <a:pt x="621" y="6"/>
                </a:lnTo>
                <a:lnTo>
                  <a:pt x="623" y="4"/>
                </a:lnTo>
                <a:lnTo>
                  <a:pt x="623" y="4"/>
                </a:lnTo>
                <a:lnTo>
                  <a:pt x="633" y="6"/>
                </a:lnTo>
                <a:lnTo>
                  <a:pt x="633" y="6"/>
                </a:lnTo>
                <a:lnTo>
                  <a:pt x="629" y="4"/>
                </a:lnTo>
                <a:lnTo>
                  <a:pt x="621" y="4"/>
                </a:lnTo>
                <a:lnTo>
                  <a:pt x="621" y="4"/>
                </a:lnTo>
                <a:lnTo>
                  <a:pt x="611" y="4"/>
                </a:lnTo>
                <a:lnTo>
                  <a:pt x="605" y="3"/>
                </a:lnTo>
                <a:lnTo>
                  <a:pt x="605" y="3"/>
                </a:lnTo>
                <a:lnTo>
                  <a:pt x="606" y="1"/>
                </a:lnTo>
                <a:lnTo>
                  <a:pt x="606" y="1"/>
                </a:lnTo>
                <a:lnTo>
                  <a:pt x="604" y="0"/>
                </a:lnTo>
                <a:lnTo>
                  <a:pt x="604" y="0"/>
                </a:lnTo>
                <a:lnTo>
                  <a:pt x="582" y="0"/>
                </a:lnTo>
                <a:lnTo>
                  <a:pt x="558" y="1"/>
                </a:lnTo>
                <a:lnTo>
                  <a:pt x="534" y="4"/>
                </a:lnTo>
                <a:lnTo>
                  <a:pt x="509" y="7"/>
                </a:lnTo>
                <a:lnTo>
                  <a:pt x="483" y="13"/>
                </a:lnTo>
                <a:lnTo>
                  <a:pt x="457" y="20"/>
                </a:lnTo>
                <a:lnTo>
                  <a:pt x="430" y="27"/>
                </a:lnTo>
                <a:lnTo>
                  <a:pt x="403" y="37"/>
                </a:lnTo>
                <a:lnTo>
                  <a:pt x="403" y="37"/>
                </a:lnTo>
                <a:lnTo>
                  <a:pt x="376" y="47"/>
                </a:lnTo>
                <a:lnTo>
                  <a:pt x="349" y="59"/>
                </a:lnTo>
                <a:lnTo>
                  <a:pt x="324" y="73"/>
                </a:lnTo>
                <a:lnTo>
                  <a:pt x="298" y="88"/>
                </a:lnTo>
                <a:lnTo>
                  <a:pt x="298" y="88"/>
                </a:lnTo>
                <a:lnTo>
                  <a:pt x="274" y="103"/>
                </a:lnTo>
                <a:lnTo>
                  <a:pt x="250" y="120"/>
                </a:lnTo>
                <a:lnTo>
                  <a:pt x="226" y="138"/>
                </a:lnTo>
                <a:lnTo>
                  <a:pt x="205" y="157"/>
                </a:lnTo>
                <a:lnTo>
                  <a:pt x="205" y="157"/>
                </a:lnTo>
                <a:lnTo>
                  <a:pt x="191" y="170"/>
                </a:lnTo>
                <a:lnTo>
                  <a:pt x="191" y="170"/>
                </a:lnTo>
                <a:lnTo>
                  <a:pt x="160" y="201"/>
                </a:lnTo>
                <a:lnTo>
                  <a:pt x="131" y="235"/>
                </a:lnTo>
                <a:lnTo>
                  <a:pt x="106" y="270"/>
                </a:lnTo>
                <a:lnTo>
                  <a:pt x="83" y="307"/>
                </a:lnTo>
                <a:lnTo>
                  <a:pt x="64" y="343"/>
                </a:lnTo>
                <a:lnTo>
                  <a:pt x="45" y="383"/>
                </a:lnTo>
                <a:lnTo>
                  <a:pt x="31" y="423"/>
                </a:lnTo>
                <a:lnTo>
                  <a:pt x="18" y="462"/>
                </a:lnTo>
                <a:lnTo>
                  <a:pt x="18" y="462"/>
                </a:lnTo>
                <a:lnTo>
                  <a:pt x="10" y="503"/>
                </a:lnTo>
                <a:lnTo>
                  <a:pt x="4" y="545"/>
                </a:lnTo>
                <a:lnTo>
                  <a:pt x="0" y="586"/>
                </a:lnTo>
                <a:lnTo>
                  <a:pt x="0" y="627"/>
                </a:lnTo>
                <a:lnTo>
                  <a:pt x="0" y="649"/>
                </a:lnTo>
                <a:lnTo>
                  <a:pt x="1" y="668"/>
                </a:lnTo>
                <a:lnTo>
                  <a:pt x="1" y="668"/>
                </a:lnTo>
                <a:lnTo>
                  <a:pt x="3" y="690"/>
                </a:lnTo>
                <a:lnTo>
                  <a:pt x="6" y="709"/>
                </a:lnTo>
                <a:lnTo>
                  <a:pt x="6" y="709"/>
                </a:lnTo>
                <a:lnTo>
                  <a:pt x="13" y="750"/>
                </a:lnTo>
                <a:lnTo>
                  <a:pt x="18" y="770"/>
                </a:lnTo>
                <a:lnTo>
                  <a:pt x="23" y="790"/>
                </a:lnTo>
                <a:lnTo>
                  <a:pt x="23" y="790"/>
                </a:lnTo>
                <a:lnTo>
                  <a:pt x="35" y="828"/>
                </a:lnTo>
                <a:lnTo>
                  <a:pt x="51" y="866"/>
                </a:lnTo>
                <a:lnTo>
                  <a:pt x="68" y="904"/>
                </a:lnTo>
                <a:lnTo>
                  <a:pt x="88" y="940"/>
                </a:lnTo>
                <a:lnTo>
                  <a:pt x="88" y="940"/>
                </a:lnTo>
                <a:lnTo>
                  <a:pt x="110" y="974"/>
                </a:lnTo>
                <a:lnTo>
                  <a:pt x="122" y="991"/>
                </a:lnTo>
                <a:lnTo>
                  <a:pt x="134" y="1006"/>
                </a:lnTo>
                <a:lnTo>
                  <a:pt x="134" y="1006"/>
                </a:lnTo>
                <a:lnTo>
                  <a:pt x="147" y="1023"/>
                </a:lnTo>
                <a:lnTo>
                  <a:pt x="161" y="1039"/>
                </a:lnTo>
                <a:lnTo>
                  <a:pt x="175" y="1053"/>
                </a:lnTo>
                <a:lnTo>
                  <a:pt x="182" y="1060"/>
                </a:lnTo>
                <a:lnTo>
                  <a:pt x="189" y="1068"/>
                </a:lnTo>
                <a:lnTo>
                  <a:pt x="189" y="1068"/>
                </a:lnTo>
                <a:lnTo>
                  <a:pt x="220" y="1095"/>
                </a:lnTo>
                <a:lnTo>
                  <a:pt x="253" y="1121"/>
                </a:lnTo>
                <a:lnTo>
                  <a:pt x="287" y="1145"/>
                </a:lnTo>
                <a:lnTo>
                  <a:pt x="322" y="1166"/>
                </a:lnTo>
                <a:lnTo>
                  <a:pt x="360" y="1186"/>
                </a:lnTo>
                <a:lnTo>
                  <a:pt x="399" y="1203"/>
                </a:lnTo>
                <a:lnTo>
                  <a:pt x="438" y="1215"/>
                </a:lnTo>
                <a:lnTo>
                  <a:pt x="479" y="1227"/>
                </a:lnTo>
                <a:lnTo>
                  <a:pt x="479" y="1227"/>
                </a:lnTo>
                <a:lnTo>
                  <a:pt x="502" y="1232"/>
                </a:lnTo>
                <a:lnTo>
                  <a:pt x="523" y="1237"/>
                </a:lnTo>
                <a:lnTo>
                  <a:pt x="568" y="1242"/>
                </a:lnTo>
                <a:lnTo>
                  <a:pt x="613" y="1245"/>
                </a:lnTo>
                <a:lnTo>
                  <a:pt x="659" y="1244"/>
                </a:lnTo>
                <a:lnTo>
                  <a:pt x="659" y="1244"/>
                </a:lnTo>
                <a:lnTo>
                  <a:pt x="704" y="1239"/>
                </a:lnTo>
                <a:lnTo>
                  <a:pt x="749" y="1232"/>
                </a:lnTo>
                <a:lnTo>
                  <a:pt x="749" y="1232"/>
                </a:lnTo>
                <a:lnTo>
                  <a:pt x="793" y="1221"/>
                </a:lnTo>
                <a:lnTo>
                  <a:pt x="816" y="1215"/>
                </a:lnTo>
                <a:lnTo>
                  <a:pt x="837" y="1208"/>
                </a:lnTo>
                <a:lnTo>
                  <a:pt x="837" y="1208"/>
                </a:lnTo>
                <a:lnTo>
                  <a:pt x="879" y="1191"/>
                </a:lnTo>
                <a:lnTo>
                  <a:pt x="900" y="1181"/>
                </a:lnTo>
                <a:lnTo>
                  <a:pt x="920" y="1170"/>
                </a:lnTo>
                <a:lnTo>
                  <a:pt x="920" y="1170"/>
                </a:lnTo>
                <a:lnTo>
                  <a:pt x="960" y="1147"/>
                </a:lnTo>
                <a:lnTo>
                  <a:pt x="978" y="1135"/>
                </a:lnTo>
                <a:lnTo>
                  <a:pt x="996" y="1122"/>
                </a:lnTo>
                <a:lnTo>
                  <a:pt x="996" y="1122"/>
                </a:lnTo>
                <a:lnTo>
                  <a:pt x="1032" y="1094"/>
                </a:lnTo>
                <a:lnTo>
                  <a:pt x="1049" y="1080"/>
                </a:lnTo>
                <a:lnTo>
                  <a:pt x="1064" y="1064"/>
                </a:lnTo>
                <a:lnTo>
                  <a:pt x="1064" y="1064"/>
                </a:lnTo>
                <a:lnTo>
                  <a:pt x="1095" y="1032"/>
                </a:lnTo>
                <a:lnTo>
                  <a:pt x="1110" y="1015"/>
                </a:lnTo>
                <a:lnTo>
                  <a:pt x="1122" y="996"/>
                </a:lnTo>
                <a:lnTo>
                  <a:pt x="1122" y="996"/>
                </a:lnTo>
                <a:lnTo>
                  <a:pt x="1128" y="988"/>
                </a:lnTo>
                <a:lnTo>
                  <a:pt x="1132" y="981"/>
                </a:lnTo>
                <a:lnTo>
                  <a:pt x="1132" y="981"/>
                </a:lnTo>
                <a:lnTo>
                  <a:pt x="1156" y="945"/>
                </a:lnTo>
                <a:lnTo>
                  <a:pt x="1177" y="909"/>
                </a:lnTo>
                <a:lnTo>
                  <a:pt x="1196" y="868"/>
                </a:lnTo>
                <a:lnTo>
                  <a:pt x="1204" y="848"/>
                </a:lnTo>
                <a:lnTo>
                  <a:pt x="1211" y="827"/>
                </a:lnTo>
                <a:lnTo>
                  <a:pt x="1211" y="827"/>
                </a:lnTo>
                <a:lnTo>
                  <a:pt x="1218" y="806"/>
                </a:lnTo>
                <a:lnTo>
                  <a:pt x="1224" y="784"/>
                </a:lnTo>
                <a:lnTo>
                  <a:pt x="1233" y="743"/>
                </a:lnTo>
                <a:lnTo>
                  <a:pt x="1233" y="743"/>
                </a:lnTo>
                <a:lnTo>
                  <a:pt x="1238" y="704"/>
                </a:lnTo>
                <a:lnTo>
                  <a:pt x="1241" y="668"/>
                </a:lnTo>
                <a:lnTo>
                  <a:pt x="1241" y="668"/>
                </a:lnTo>
                <a:lnTo>
                  <a:pt x="1240" y="685"/>
                </a:lnTo>
                <a:lnTo>
                  <a:pt x="1237" y="698"/>
                </a:lnTo>
                <a:lnTo>
                  <a:pt x="1237" y="698"/>
                </a:lnTo>
                <a:lnTo>
                  <a:pt x="1240" y="674"/>
                </a:lnTo>
                <a:lnTo>
                  <a:pt x="1241" y="654"/>
                </a:lnTo>
                <a:lnTo>
                  <a:pt x="1240" y="616"/>
                </a:lnTo>
                <a:lnTo>
                  <a:pt x="1240" y="616"/>
                </a:lnTo>
                <a:close/>
                <a:moveTo>
                  <a:pt x="174" y="287"/>
                </a:moveTo>
                <a:lnTo>
                  <a:pt x="174" y="287"/>
                </a:lnTo>
                <a:lnTo>
                  <a:pt x="167" y="297"/>
                </a:lnTo>
                <a:lnTo>
                  <a:pt x="160" y="305"/>
                </a:lnTo>
                <a:lnTo>
                  <a:pt x="160" y="305"/>
                </a:lnTo>
                <a:lnTo>
                  <a:pt x="161" y="301"/>
                </a:lnTo>
                <a:lnTo>
                  <a:pt x="167" y="294"/>
                </a:lnTo>
                <a:lnTo>
                  <a:pt x="171" y="288"/>
                </a:lnTo>
                <a:lnTo>
                  <a:pt x="174" y="287"/>
                </a:lnTo>
                <a:lnTo>
                  <a:pt x="174" y="287"/>
                </a:lnTo>
                <a:close/>
                <a:moveTo>
                  <a:pt x="157" y="308"/>
                </a:moveTo>
                <a:lnTo>
                  <a:pt x="157" y="308"/>
                </a:lnTo>
                <a:lnTo>
                  <a:pt x="144" y="331"/>
                </a:lnTo>
                <a:lnTo>
                  <a:pt x="130" y="358"/>
                </a:lnTo>
                <a:lnTo>
                  <a:pt x="130" y="358"/>
                </a:lnTo>
                <a:lnTo>
                  <a:pt x="116" y="384"/>
                </a:lnTo>
                <a:lnTo>
                  <a:pt x="116" y="384"/>
                </a:lnTo>
                <a:lnTo>
                  <a:pt x="110" y="397"/>
                </a:lnTo>
                <a:lnTo>
                  <a:pt x="110" y="397"/>
                </a:lnTo>
                <a:lnTo>
                  <a:pt x="103" y="410"/>
                </a:lnTo>
                <a:lnTo>
                  <a:pt x="103" y="410"/>
                </a:lnTo>
                <a:lnTo>
                  <a:pt x="114" y="384"/>
                </a:lnTo>
                <a:lnTo>
                  <a:pt x="127" y="359"/>
                </a:lnTo>
                <a:lnTo>
                  <a:pt x="141" y="334"/>
                </a:lnTo>
                <a:lnTo>
                  <a:pt x="157" y="308"/>
                </a:lnTo>
                <a:lnTo>
                  <a:pt x="157" y="308"/>
                </a:lnTo>
                <a:close/>
                <a:moveTo>
                  <a:pt x="1182" y="735"/>
                </a:moveTo>
                <a:lnTo>
                  <a:pt x="1182" y="735"/>
                </a:lnTo>
                <a:lnTo>
                  <a:pt x="1179" y="739"/>
                </a:lnTo>
                <a:lnTo>
                  <a:pt x="1179" y="739"/>
                </a:lnTo>
                <a:lnTo>
                  <a:pt x="1169" y="769"/>
                </a:lnTo>
                <a:lnTo>
                  <a:pt x="1169" y="769"/>
                </a:lnTo>
                <a:lnTo>
                  <a:pt x="1163" y="787"/>
                </a:lnTo>
                <a:lnTo>
                  <a:pt x="1163" y="787"/>
                </a:lnTo>
                <a:lnTo>
                  <a:pt x="1156" y="806"/>
                </a:lnTo>
                <a:lnTo>
                  <a:pt x="1156" y="806"/>
                </a:lnTo>
                <a:lnTo>
                  <a:pt x="1141" y="844"/>
                </a:lnTo>
                <a:lnTo>
                  <a:pt x="1132" y="863"/>
                </a:lnTo>
                <a:lnTo>
                  <a:pt x="1122" y="882"/>
                </a:lnTo>
                <a:lnTo>
                  <a:pt x="1122" y="882"/>
                </a:lnTo>
                <a:lnTo>
                  <a:pt x="1104" y="913"/>
                </a:lnTo>
                <a:lnTo>
                  <a:pt x="1084" y="943"/>
                </a:lnTo>
                <a:lnTo>
                  <a:pt x="1061" y="969"/>
                </a:lnTo>
                <a:lnTo>
                  <a:pt x="1039" y="995"/>
                </a:lnTo>
                <a:lnTo>
                  <a:pt x="1039" y="995"/>
                </a:lnTo>
                <a:lnTo>
                  <a:pt x="1016" y="1019"/>
                </a:lnTo>
                <a:lnTo>
                  <a:pt x="992" y="1040"/>
                </a:lnTo>
                <a:lnTo>
                  <a:pt x="968" y="1060"/>
                </a:lnTo>
                <a:lnTo>
                  <a:pt x="944" y="1077"/>
                </a:lnTo>
                <a:lnTo>
                  <a:pt x="944" y="1077"/>
                </a:lnTo>
                <a:lnTo>
                  <a:pt x="950" y="1073"/>
                </a:lnTo>
                <a:lnTo>
                  <a:pt x="951" y="1070"/>
                </a:lnTo>
                <a:lnTo>
                  <a:pt x="951" y="1070"/>
                </a:lnTo>
                <a:lnTo>
                  <a:pt x="950" y="1070"/>
                </a:lnTo>
                <a:lnTo>
                  <a:pt x="950" y="1070"/>
                </a:lnTo>
                <a:lnTo>
                  <a:pt x="946" y="1070"/>
                </a:lnTo>
                <a:lnTo>
                  <a:pt x="940" y="1070"/>
                </a:lnTo>
                <a:lnTo>
                  <a:pt x="929" y="1073"/>
                </a:lnTo>
                <a:lnTo>
                  <a:pt x="929" y="1073"/>
                </a:lnTo>
                <a:lnTo>
                  <a:pt x="917" y="1078"/>
                </a:lnTo>
                <a:lnTo>
                  <a:pt x="909" y="1081"/>
                </a:lnTo>
                <a:lnTo>
                  <a:pt x="893" y="1085"/>
                </a:lnTo>
                <a:lnTo>
                  <a:pt x="893" y="1085"/>
                </a:lnTo>
                <a:lnTo>
                  <a:pt x="840" y="1107"/>
                </a:lnTo>
                <a:lnTo>
                  <a:pt x="808" y="1116"/>
                </a:lnTo>
                <a:lnTo>
                  <a:pt x="773" y="1126"/>
                </a:lnTo>
                <a:lnTo>
                  <a:pt x="773" y="1126"/>
                </a:lnTo>
                <a:lnTo>
                  <a:pt x="738" y="1135"/>
                </a:lnTo>
                <a:lnTo>
                  <a:pt x="701" y="1140"/>
                </a:lnTo>
                <a:lnTo>
                  <a:pt x="701" y="1140"/>
                </a:lnTo>
                <a:lnTo>
                  <a:pt x="683" y="1142"/>
                </a:lnTo>
                <a:lnTo>
                  <a:pt x="683" y="1142"/>
                </a:lnTo>
                <a:lnTo>
                  <a:pt x="664" y="1143"/>
                </a:lnTo>
                <a:lnTo>
                  <a:pt x="664" y="1143"/>
                </a:lnTo>
                <a:lnTo>
                  <a:pt x="646" y="1145"/>
                </a:lnTo>
                <a:lnTo>
                  <a:pt x="629" y="1145"/>
                </a:lnTo>
                <a:lnTo>
                  <a:pt x="629" y="1145"/>
                </a:lnTo>
                <a:lnTo>
                  <a:pt x="604" y="1143"/>
                </a:lnTo>
                <a:lnTo>
                  <a:pt x="577" y="1140"/>
                </a:lnTo>
                <a:lnTo>
                  <a:pt x="577" y="1140"/>
                </a:lnTo>
                <a:lnTo>
                  <a:pt x="547" y="1138"/>
                </a:lnTo>
                <a:lnTo>
                  <a:pt x="547" y="1138"/>
                </a:lnTo>
                <a:lnTo>
                  <a:pt x="519" y="1133"/>
                </a:lnTo>
                <a:lnTo>
                  <a:pt x="519" y="1133"/>
                </a:lnTo>
                <a:lnTo>
                  <a:pt x="483" y="1123"/>
                </a:lnTo>
                <a:lnTo>
                  <a:pt x="447" y="1112"/>
                </a:lnTo>
                <a:lnTo>
                  <a:pt x="447" y="1112"/>
                </a:lnTo>
                <a:lnTo>
                  <a:pt x="411" y="1098"/>
                </a:lnTo>
                <a:lnTo>
                  <a:pt x="379" y="1082"/>
                </a:lnTo>
                <a:lnTo>
                  <a:pt x="379" y="1082"/>
                </a:lnTo>
                <a:lnTo>
                  <a:pt x="349" y="1064"/>
                </a:lnTo>
                <a:lnTo>
                  <a:pt x="321" y="1046"/>
                </a:lnTo>
                <a:lnTo>
                  <a:pt x="321" y="1046"/>
                </a:lnTo>
                <a:lnTo>
                  <a:pt x="294" y="1026"/>
                </a:lnTo>
                <a:lnTo>
                  <a:pt x="267" y="1003"/>
                </a:lnTo>
                <a:lnTo>
                  <a:pt x="267" y="1003"/>
                </a:lnTo>
                <a:lnTo>
                  <a:pt x="245" y="979"/>
                </a:lnTo>
                <a:lnTo>
                  <a:pt x="223" y="955"/>
                </a:lnTo>
                <a:lnTo>
                  <a:pt x="202" y="930"/>
                </a:lnTo>
                <a:lnTo>
                  <a:pt x="194" y="916"/>
                </a:lnTo>
                <a:lnTo>
                  <a:pt x="185" y="903"/>
                </a:lnTo>
                <a:lnTo>
                  <a:pt x="185" y="903"/>
                </a:lnTo>
                <a:lnTo>
                  <a:pt x="178" y="895"/>
                </a:lnTo>
                <a:lnTo>
                  <a:pt x="171" y="882"/>
                </a:lnTo>
                <a:lnTo>
                  <a:pt x="171" y="882"/>
                </a:lnTo>
                <a:lnTo>
                  <a:pt x="163" y="866"/>
                </a:lnTo>
                <a:lnTo>
                  <a:pt x="163" y="866"/>
                </a:lnTo>
                <a:lnTo>
                  <a:pt x="154" y="851"/>
                </a:lnTo>
                <a:lnTo>
                  <a:pt x="154" y="851"/>
                </a:lnTo>
                <a:lnTo>
                  <a:pt x="139" y="817"/>
                </a:lnTo>
                <a:lnTo>
                  <a:pt x="124" y="780"/>
                </a:lnTo>
                <a:lnTo>
                  <a:pt x="114" y="743"/>
                </a:lnTo>
                <a:lnTo>
                  <a:pt x="106" y="708"/>
                </a:lnTo>
                <a:lnTo>
                  <a:pt x="106" y="708"/>
                </a:lnTo>
                <a:lnTo>
                  <a:pt x="100" y="673"/>
                </a:lnTo>
                <a:lnTo>
                  <a:pt x="99" y="637"/>
                </a:lnTo>
                <a:lnTo>
                  <a:pt x="98" y="606"/>
                </a:lnTo>
                <a:lnTo>
                  <a:pt x="100" y="577"/>
                </a:lnTo>
                <a:lnTo>
                  <a:pt x="100" y="577"/>
                </a:lnTo>
                <a:lnTo>
                  <a:pt x="103" y="540"/>
                </a:lnTo>
                <a:lnTo>
                  <a:pt x="110" y="505"/>
                </a:lnTo>
                <a:lnTo>
                  <a:pt x="119" y="469"/>
                </a:lnTo>
                <a:lnTo>
                  <a:pt x="130" y="434"/>
                </a:lnTo>
                <a:lnTo>
                  <a:pt x="130" y="434"/>
                </a:lnTo>
                <a:lnTo>
                  <a:pt x="144" y="400"/>
                </a:lnTo>
                <a:lnTo>
                  <a:pt x="161" y="366"/>
                </a:lnTo>
                <a:lnTo>
                  <a:pt x="161" y="366"/>
                </a:lnTo>
                <a:lnTo>
                  <a:pt x="180" y="334"/>
                </a:lnTo>
                <a:lnTo>
                  <a:pt x="201" y="302"/>
                </a:lnTo>
                <a:lnTo>
                  <a:pt x="201" y="302"/>
                </a:lnTo>
                <a:lnTo>
                  <a:pt x="225" y="274"/>
                </a:lnTo>
                <a:lnTo>
                  <a:pt x="250" y="246"/>
                </a:lnTo>
                <a:lnTo>
                  <a:pt x="278" y="220"/>
                </a:lnTo>
                <a:lnTo>
                  <a:pt x="308" y="196"/>
                </a:lnTo>
                <a:lnTo>
                  <a:pt x="339" y="175"/>
                </a:lnTo>
                <a:lnTo>
                  <a:pt x="372" y="155"/>
                </a:lnTo>
                <a:lnTo>
                  <a:pt x="406" y="138"/>
                </a:lnTo>
                <a:lnTo>
                  <a:pt x="441" y="124"/>
                </a:lnTo>
                <a:lnTo>
                  <a:pt x="441" y="124"/>
                </a:lnTo>
                <a:lnTo>
                  <a:pt x="476" y="112"/>
                </a:lnTo>
                <a:lnTo>
                  <a:pt x="514" y="102"/>
                </a:lnTo>
                <a:lnTo>
                  <a:pt x="551" y="96"/>
                </a:lnTo>
                <a:lnTo>
                  <a:pt x="589" y="92"/>
                </a:lnTo>
                <a:lnTo>
                  <a:pt x="629" y="90"/>
                </a:lnTo>
                <a:lnTo>
                  <a:pt x="667" y="92"/>
                </a:lnTo>
                <a:lnTo>
                  <a:pt x="705" y="96"/>
                </a:lnTo>
                <a:lnTo>
                  <a:pt x="743" y="103"/>
                </a:lnTo>
                <a:lnTo>
                  <a:pt x="743" y="103"/>
                </a:lnTo>
                <a:lnTo>
                  <a:pt x="780" y="113"/>
                </a:lnTo>
                <a:lnTo>
                  <a:pt x="817" y="126"/>
                </a:lnTo>
                <a:lnTo>
                  <a:pt x="852" y="141"/>
                </a:lnTo>
                <a:lnTo>
                  <a:pt x="886" y="158"/>
                </a:lnTo>
                <a:lnTo>
                  <a:pt x="920" y="178"/>
                </a:lnTo>
                <a:lnTo>
                  <a:pt x="951" y="201"/>
                </a:lnTo>
                <a:lnTo>
                  <a:pt x="981" y="225"/>
                </a:lnTo>
                <a:lnTo>
                  <a:pt x="1009" y="252"/>
                </a:lnTo>
                <a:lnTo>
                  <a:pt x="1009" y="252"/>
                </a:lnTo>
                <a:lnTo>
                  <a:pt x="1016" y="257"/>
                </a:lnTo>
                <a:lnTo>
                  <a:pt x="1026" y="266"/>
                </a:lnTo>
                <a:lnTo>
                  <a:pt x="1026" y="266"/>
                </a:lnTo>
                <a:lnTo>
                  <a:pt x="1035" y="277"/>
                </a:lnTo>
                <a:lnTo>
                  <a:pt x="1035" y="277"/>
                </a:lnTo>
                <a:lnTo>
                  <a:pt x="1045" y="290"/>
                </a:lnTo>
                <a:lnTo>
                  <a:pt x="1045" y="290"/>
                </a:lnTo>
                <a:lnTo>
                  <a:pt x="1064" y="315"/>
                </a:lnTo>
                <a:lnTo>
                  <a:pt x="1064" y="315"/>
                </a:lnTo>
                <a:lnTo>
                  <a:pt x="1073" y="328"/>
                </a:lnTo>
                <a:lnTo>
                  <a:pt x="1081" y="338"/>
                </a:lnTo>
                <a:lnTo>
                  <a:pt x="1081" y="338"/>
                </a:lnTo>
                <a:lnTo>
                  <a:pt x="1080" y="334"/>
                </a:lnTo>
                <a:lnTo>
                  <a:pt x="1077" y="326"/>
                </a:lnTo>
                <a:lnTo>
                  <a:pt x="1069" y="312"/>
                </a:lnTo>
                <a:lnTo>
                  <a:pt x="1069" y="312"/>
                </a:lnTo>
                <a:lnTo>
                  <a:pt x="1076" y="322"/>
                </a:lnTo>
                <a:lnTo>
                  <a:pt x="1076" y="322"/>
                </a:lnTo>
                <a:lnTo>
                  <a:pt x="1071" y="314"/>
                </a:lnTo>
                <a:lnTo>
                  <a:pt x="1066" y="302"/>
                </a:lnTo>
                <a:lnTo>
                  <a:pt x="1066" y="302"/>
                </a:lnTo>
                <a:lnTo>
                  <a:pt x="1059" y="291"/>
                </a:lnTo>
                <a:lnTo>
                  <a:pt x="1059" y="291"/>
                </a:lnTo>
                <a:lnTo>
                  <a:pt x="1053" y="283"/>
                </a:lnTo>
                <a:lnTo>
                  <a:pt x="1053" y="283"/>
                </a:lnTo>
                <a:lnTo>
                  <a:pt x="1056" y="285"/>
                </a:lnTo>
                <a:lnTo>
                  <a:pt x="1059" y="287"/>
                </a:lnTo>
                <a:lnTo>
                  <a:pt x="1059" y="287"/>
                </a:lnTo>
                <a:lnTo>
                  <a:pt x="1059" y="287"/>
                </a:lnTo>
                <a:lnTo>
                  <a:pt x="1042" y="264"/>
                </a:lnTo>
                <a:lnTo>
                  <a:pt x="1026" y="244"/>
                </a:lnTo>
                <a:lnTo>
                  <a:pt x="1026" y="244"/>
                </a:lnTo>
                <a:lnTo>
                  <a:pt x="1009" y="228"/>
                </a:lnTo>
                <a:lnTo>
                  <a:pt x="1009" y="228"/>
                </a:lnTo>
                <a:lnTo>
                  <a:pt x="992" y="209"/>
                </a:lnTo>
                <a:lnTo>
                  <a:pt x="992" y="209"/>
                </a:lnTo>
                <a:lnTo>
                  <a:pt x="996" y="212"/>
                </a:lnTo>
                <a:lnTo>
                  <a:pt x="996" y="212"/>
                </a:lnTo>
                <a:lnTo>
                  <a:pt x="994" y="209"/>
                </a:lnTo>
                <a:lnTo>
                  <a:pt x="994" y="208"/>
                </a:lnTo>
                <a:lnTo>
                  <a:pt x="994" y="208"/>
                </a:lnTo>
                <a:lnTo>
                  <a:pt x="1001" y="215"/>
                </a:lnTo>
                <a:lnTo>
                  <a:pt x="1004" y="218"/>
                </a:lnTo>
                <a:lnTo>
                  <a:pt x="1006" y="219"/>
                </a:lnTo>
                <a:lnTo>
                  <a:pt x="1006" y="219"/>
                </a:lnTo>
                <a:lnTo>
                  <a:pt x="985" y="201"/>
                </a:lnTo>
                <a:lnTo>
                  <a:pt x="965" y="182"/>
                </a:lnTo>
                <a:lnTo>
                  <a:pt x="944" y="167"/>
                </a:lnTo>
                <a:lnTo>
                  <a:pt x="923" y="151"/>
                </a:lnTo>
                <a:lnTo>
                  <a:pt x="900" y="137"/>
                </a:lnTo>
                <a:lnTo>
                  <a:pt x="879" y="124"/>
                </a:lnTo>
                <a:lnTo>
                  <a:pt x="855" y="113"/>
                </a:lnTo>
                <a:lnTo>
                  <a:pt x="833" y="103"/>
                </a:lnTo>
                <a:lnTo>
                  <a:pt x="833" y="103"/>
                </a:lnTo>
                <a:lnTo>
                  <a:pt x="789" y="86"/>
                </a:lnTo>
                <a:lnTo>
                  <a:pt x="766" y="79"/>
                </a:lnTo>
                <a:lnTo>
                  <a:pt x="743" y="73"/>
                </a:lnTo>
                <a:lnTo>
                  <a:pt x="743" y="73"/>
                </a:lnTo>
                <a:lnTo>
                  <a:pt x="727" y="71"/>
                </a:lnTo>
                <a:lnTo>
                  <a:pt x="727" y="71"/>
                </a:lnTo>
                <a:lnTo>
                  <a:pt x="710" y="68"/>
                </a:lnTo>
                <a:lnTo>
                  <a:pt x="710" y="68"/>
                </a:lnTo>
                <a:lnTo>
                  <a:pt x="695" y="66"/>
                </a:lnTo>
                <a:lnTo>
                  <a:pt x="695" y="66"/>
                </a:lnTo>
                <a:lnTo>
                  <a:pt x="683" y="65"/>
                </a:lnTo>
                <a:lnTo>
                  <a:pt x="683" y="65"/>
                </a:lnTo>
                <a:lnTo>
                  <a:pt x="670" y="64"/>
                </a:lnTo>
                <a:lnTo>
                  <a:pt x="670" y="64"/>
                </a:lnTo>
                <a:lnTo>
                  <a:pt x="657" y="62"/>
                </a:lnTo>
                <a:lnTo>
                  <a:pt x="643" y="61"/>
                </a:lnTo>
                <a:lnTo>
                  <a:pt x="643" y="61"/>
                </a:lnTo>
                <a:lnTo>
                  <a:pt x="619" y="61"/>
                </a:lnTo>
                <a:lnTo>
                  <a:pt x="619" y="61"/>
                </a:lnTo>
                <a:lnTo>
                  <a:pt x="582" y="62"/>
                </a:lnTo>
                <a:lnTo>
                  <a:pt x="582" y="62"/>
                </a:lnTo>
                <a:lnTo>
                  <a:pt x="563" y="64"/>
                </a:lnTo>
                <a:lnTo>
                  <a:pt x="546" y="65"/>
                </a:lnTo>
                <a:lnTo>
                  <a:pt x="546" y="65"/>
                </a:lnTo>
                <a:lnTo>
                  <a:pt x="533" y="68"/>
                </a:lnTo>
                <a:lnTo>
                  <a:pt x="520" y="71"/>
                </a:lnTo>
                <a:lnTo>
                  <a:pt x="520" y="71"/>
                </a:lnTo>
                <a:lnTo>
                  <a:pt x="486" y="78"/>
                </a:lnTo>
                <a:lnTo>
                  <a:pt x="452" y="86"/>
                </a:lnTo>
                <a:lnTo>
                  <a:pt x="420" y="98"/>
                </a:lnTo>
                <a:lnTo>
                  <a:pt x="387" y="110"/>
                </a:lnTo>
                <a:lnTo>
                  <a:pt x="387" y="110"/>
                </a:lnTo>
                <a:lnTo>
                  <a:pt x="377" y="116"/>
                </a:lnTo>
                <a:lnTo>
                  <a:pt x="369" y="122"/>
                </a:lnTo>
                <a:lnTo>
                  <a:pt x="369" y="122"/>
                </a:lnTo>
                <a:lnTo>
                  <a:pt x="359" y="127"/>
                </a:lnTo>
                <a:lnTo>
                  <a:pt x="359" y="127"/>
                </a:lnTo>
                <a:lnTo>
                  <a:pt x="351" y="133"/>
                </a:lnTo>
                <a:lnTo>
                  <a:pt x="351" y="133"/>
                </a:lnTo>
                <a:lnTo>
                  <a:pt x="331" y="143"/>
                </a:lnTo>
                <a:lnTo>
                  <a:pt x="310" y="155"/>
                </a:lnTo>
                <a:lnTo>
                  <a:pt x="290" y="170"/>
                </a:lnTo>
                <a:lnTo>
                  <a:pt x="270" y="185"/>
                </a:lnTo>
                <a:lnTo>
                  <a:pt x="270" y="185"/>
                </a:lnTo>
                <a:lnTo>
                  <a:pt x="252" y="202"/>
                </a:lnTo>
                <a:lnTo>
                  <a:pt x="232" y="219"/>
                </a:lnTo>
                <a:lnTo>
                  <a:pt x="195" y="257"/>
                </a:lnTo>
                <a:lnTo>
                  <a:pt x="195" y="257"/>
                </a:lnTo>
                <a:lnTo>
                  <a:pt x="212" y="239"/>
                </a:lnTo>
                <a:lnTo>
                  <a:pt x="229" y="220"/>
                </a:lnTo>
                <a:lnTo>
                  <a:pt x="247" y="203"/>
                </a:lnTo>
                <a:lnTo>
                  <a:pt x="266" y="187"/>
                </a:lnTo>
                <a:lnTo>
                  <a:pt x="286" y="171"/>
                </a:lnTo>
                <a:lnTo>
                  <a:pt x="305" y="157"/>
                </a:lnTo>
                <a:lnTo>
                  <a:pt x="325" y="144"/>
                </a:lnTo>
                <a:lnTo>
                  <a:pt x="345" y="131"/>
                </a:lnTo>
                <a:lnTo>
                  <a:pt x="345" y="131"/>
                </a:lnTo>
                <a:lnTo>
                  <a:pt x="367" y="119"/>
                </a:lnTo>
                <a:lnTo>
                  <a:pt x="390" y="107"/>
                </a:lnTo>
                <a:lnTo>
                  <a:pt x="414" y="99"/>
                </a:lnTo>
                <a:lnTo>
                  <a:pt x="437" y="90"/>
                </a:lnTo>
                <a:lnTo>
                  <a:pt x="459" y="82"/>
                </a:lnTo>
                <a:lnTo>
                  <a:pt x="482" y="76"/>
                </a:lnTo>
                <a:lnTo>
                  <a:pt x="506" y="71"/>
                </a:lnTo>
                <a:lnTo>
                  <a:pt x="529" y="66"/>
                </a:lnTo>
                <a:lnTo>
                  <a:pt x="529" y="66"/>
                </a:lnTo>
                <a:lnTo>
                  <a:pt x="541" y="64"/>
                </a:lnTo>
                <a:lnTo>
                  <a:pt x="541" y="64"/>
                </a:lnTo>
                <a:lnTo>
                  <a:pt x="555" y="61"/>
                </a:lnTo>
                <a:lnTo>
                  <a:pt x="555" y="61"/>
                </a:lnTo>
                <a:lnTo>
                  <a:pt x="582" y="59"/>
                </a:lnTo>
                <a:lnTo>
                  <a:pt x="608" y="58"/>
                </a:lnTo>
                <a:lnTo>
                  <a:pt x="635" y="58"/>
                </a:lnTo>
                <a:lnTo>
                  <a:pt x="660" y="59"/>
                </a:lnTo>
                <a:lnTo>
                  <a:pt x="687" y="61"/>
                </a:lnTo>
                <a:lnTo>
                  <a:pt x="712" y="65"/>
                </a:lnTo>
                <a:lnTo>
                  <a:pt x="738" y="69"/>
                </a:lnTo>
                <a:lnTo>
                  <a:pt x="765" y="76"/>
                </a:lnTo>
                <a:lnTo>
                  <a:pt x="765" y="76"/>
                </a:lnTo>
                <a:lnTo>
                  <a:pt x="790" y="83"/>
                </a:lnTo>
                <a:lnTo>
                  <a:pt x="814" y="92"/>
                </a:lnTo>
                <a:lnTo>
                  <a:pt x="840" y="102"/>
                </a:lnTo>
                <a:lnTo>
                  <a:pt x="864" y="112"/>
                </a:lnTo>
                <a:lnTo>
                  <a:pt x="888" y="124"/>
                </a:lnTo>
                <a:lnTo>
                  <a:pt x="912" y="137"/>
                </a:lnTo>
                <a:lnTo>
                  <a:pt x="934" y="153"/>
                </a:lnTo>
                <a:lnTo>
                  <a:pt x="957" y="168"/>
                </a:lnTo>
                <a:lnTo>
                  <a:pt x="957" y="168"/>
                </a:lnTo>
                <a:lnTo>
                  <a:pt x="978" y="185"/>
                </a:lnTo>
                <a:lnTo>
                  <a:pt x="999" y="203"/>
                </a:lnTo>
                <a:lnTo>
                  <a:pt x="1019" y="223"/>
                </a:lnTo>
                <a:lnTo>
                  <a:pt x="1039" y="243"/>
                </a:lnTo>
                <a:lnTo>
                  <a:pt x="1057" y="264"/>
                </a:lnTo>
                <a:lnTo>
                  <a:pt x="1074" y="288"/>
                </a:lnTo>
                <a:lnTo>
                  <a:pt x="1091" y="312"/>
                </a:lnTo>
                <a:lnTo>
                  <a:pt x="1107" y="336"/>
                </a:lnTo>
                <a:lnTo>
                  <a:pt x="1107" y="336"/>
                </a:lnTo>
                <a:lnTo>
                  <a:pt x="1121" y="363"/>
                </a:lnTo>
                <a:lnTo>
                  <a:pt x="1134" y="390"/>
                </a:lnTo>
                <a:lnTo>
                  <a:pt x="1145" y="418"/>
                </a:lnTo>
                <a:lnTo>
                  <a:pt x="1155" y="447"/>
                </a:lnTo>
                <a:lnTo>
                  <a:pt x="1163" y="476"/>
                </a:lnTo>
                <a:lnTo>
                  <a:pt x="1170" y="507"/>
                </a:lnTo>
                <a:lnTo>
                  <a:pt x="1175" y="538"/>
                </a:lnTo>
                <a:lnTo>
                  <a:pt x="1177" y="571"/>
                </a:lnTo>
                <a:lnTo>
                  <a:pt x="1177" y="571"/>
                </a:lnTo>
                <a:lnTo>
                  <a:pt x="1186" y="594"/>
                </a:lnTo>
                <a:lnTo>
                  <a:pt x="1186" y="594"/>
                </a:lnTo>
                <a:lnTo>
                  <a:pt x="1192" y="613"/>
                </a:lnTo>
                <a:lnTo>
                  <a:pt x="1192" y="613"/>
                </a:lnTo>
                <a:lnTo>
                  <a:pt x="1193" y="613"/>
                </a:lnTo>
                <a:lnTo>
                  <a:pt x="1193" y="612"/>
                </a:lnTo>
                <a:lnTo>
                  <a:pt x="1193" y="612"/>
                </a:lnTo>
                <a:lnTo>
                  <a:pt x="1193" y="616"/>
                </a:lnTo>
                <a:lnTo>
                  <a:pt x="1193" y="616"/>
                </a:lnTo>
                <a:lnTo>
                  <a:pt x="1193" y="647"/>
                </a:lnTo>
                <a:lnTo>
                  <a:pt x="1190" y="677"/>
                </a:lnTo>
                <a:lnTo>
                  <a:pt x="1186" y="707"/>
                </a:lnTo>
                <a:lnTo>
                  <a:pt x="1182" y="735"/>
                </a:lnTo>
                <a:lnTo>
                  <a:pt x="1182" y="7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GB" sz="2400">
              <a:solidFill>
                <a:prstClr val="black"/>
              </a:solidFill>
              <a:latin typeface="Calibri"/>
            </a:endParaRPr>
          </a:p>
        </p:txBody>
      </p:sp>
    </p:spTree>
    <p:extLst>
      <p:ext uri="{BB962C8B-B14F-4D97-AF65-F5344CB8AC3E}">
        <p14:creationId xmlns:p14="http://schemas.microsoft.com/office/powerpoint/2010/main" val="1578384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15110" t="28964" r="15686" b="28609"/>
          <a:stretch/>
        </p:blipFill>
        <p:spPr>
          <a:xfrm>
            <a:off x="8498883" y="1892609"/>
            <a:ext cx="2857500" cy="990600"/>
          </a:xfrm>
          <a:prstGeom prst="rect">
            <a:avLst/>
          </a:prstGeom>
        </p:spPr>
      </p:pic>
      <p:pic>
        <p:nvPicPr>
          <p:cNvPr id="3" name="Picture 2">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5421" y="2420137"/>
            <a:ext cx="1220074" cy="1535757"/>
          </a:xfrm>
          <a:prstGeom prst="rect">
            <a:avLst/>
          </a:prstGeom>
        </p:spPr>
      </p:pic>
      <p:pic>
        <p:nvPicPr>
          <p:cNvPr id="4" name="Picture 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898" y="573391"/>
            <a:ext cx="3959352" cy="1115568"/>
          </a:xfrm>
          <a:prstGeom prst="rect">
            <a:avLst/>
          </a:prstGeom>
        </p:spPr>
      </p:pic>
      <p:pic>
        <p:nvPicPr>
          <p:cNvPr id="5" name="Picture 4">
            <a:hlinkClick r:id="rId8" action="ppaction://hlinkfile"/>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96783" y="2067634"/>
            <a:ext cx="2361168" cy="2240762"/>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69044" y="3247520"/>
            <a:ext cx="3917178" cy="2610060"/>
          </a:xfrm>
          <a:prstGeom prst="rect">
            <a:avLst/>
          </a:prstGeom>
        </p:spPr>
      </p:pic>
      <p:pic>
        <p:nvPicPr>
          <p:cNvPr id="8" name="Picture 7">
            <a:hlinkClick r:id="rId11"/>
          </p:cNvPr>
          <p:cNvPicPr>
            <a:picLocks noChangeAspect="1"/>
          </p:cNvPicPr>
          <p:nvPr/>
        </p:nvPicPr>
        <p:blipFill rotWithShape="1">
          <a:blip r:embed="rId12" cstate="print">
            <a:extLst>
              <a:ext uri="{28A0092B-C50C-407E-A947-70E740481C1C}">
                <a14:useLocalDpi xmlns:a14="http://schemas.microsoft.com/office/drawing/2010/main" val="0"/>
              </a:ext>
            </a:extLst>
          </a:blip>
          <a:srcRect b="20119"/>
          <a:stretch/>
        </p:blipFill>
        <p:spPr>
          <a:xfrm>
            <a:off x="4843266" y="4592210"/>
            <a:ext cx="2820001" cy="1212679"/>
          </a:xfrm>
          <a:prstGeom prst="rect">
            <a:avLst/>
          </a:prstGeom>
        </p:spPr>
      </p:pic>
      <p:pic>
        <p:nvPicPr>
          <p:cNvPr id="9" name="Picture 8">
            <a:hlinkClick r:id="rId13"/>
          </p:cNvPr>
          <p:cNvPicPr>
            <a:picLocks noChangeAspect="1"/>
          </p:cNvPicPr>
          <p:nvPr/>
        </p:nvPicPr>
        <p:blipFill rotWithShape="1">
          <a:blip r:embed="rId14"/>
          <a:srcRect l="5825" t="6456" r="79308" b="85808"/>
          <a:stretch/>
        </p:blipFill>
        <p:spPr>
          <a:xfrm>
            <a:off x="457199" y="4764604"/>
            <a:ext cx="3918295" cy="1040285"/>
          </a:xfrm>
          <a:prstGeom prst="rect">
            <a:avLst/>
          </a:prstGeom>
          <a:ln w="19050">
            <a:noFill/>
          </a:ln>
        </p:spPr>
      </p:pic>
      <p:pic>
        <p:nvPicPr>
          <p:cNvPr id="11" name="Picture 10">
            <a:hlinkClick r:id="rId15"/>
          </p:cNvPr>
          <p:cNvPicPr>
            <a:picLocks noChangeAspect="1"/>
          </p:cNvPicPr>
          <p:nvPr/>
        </p:nvPicPr>
        <p:blipFill rotWithShape="1">
          <a:blip r:embed="rId16" cstate="print">
            <a:extLst>
              <a:ext uri="{28A0092B-C50C-407E-A947-70E740481C1C}">
                <a14:useLocalDpi xmlns:a14="http://schemas.microsoft.com/office/drawing/2010/main" val="0"/>
              </a:ext>
            </a:extLst>
          </a:blip>
          <a:srcRect l="9503" t="10854" r="13974"/>
          <a:stretch/>
        </p:blipFill>
        <p:spPr>
          <a:xfrm>
            <a:off x="651898" y="2595939"/>
            <a:ext cx="2005774" cy="1112681"/>
          </a:xfrm>
          <a:prstGeom prst="rect">
            <a:avLst/>
          </a:prstGeom>
        </p:spPr>
      </p:pic>
      <p:pic>
        <p:nvPicPr>
          <p:cNvPr id="12" name="Picture 2" descr="Crimestoppers">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96783" y="345168"/>
            <a:ext cx="6695780" cy="1259586"/>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702935" y="6153698"/>
            <a:ext cx="6529137" cy="523220"/>
          </a:xfrm>
          <a:prstGeom prst="rect">
            <a:avLst/>
          </a:prstGeom>
          <a:noFill/>
        </p:spPr>
        <p:txBody>
          <a:bodyPr wrap="square" rtlCol="0">
            <a:spAutoFit/>
          </a:bodyPr>
          <a:lstStyle/>
          <a:p>
            <a:r>
              <a:rPr lang="en-GB" sz="2800" i="1" dirty="0" smtClean="0">
                <a:solidFill>
                  <a:schemeClr val="accent5">
                    <a:lumMod val="20000"/>
                    <a:lumOff val="80000"/>
                  </a:schemeClr>
                </a:solidFill>
                <a:latin typeface="Britannic Bold" panose="020B0903060703020204" pitchFamily="34" charset="0"/>
              </a:rPr>
              <a:t>WORKING TOGETHER IN PARTNERSHIP</a:t>
            </a:r>
            <a:endParaRPr lang="en-GB" sz="2800" i="1" dirty="0">
              <a:solidFill>
                <a:schemeClr val="accent5">
                  <a:lumMod val="20000"/>
                  <a:lumOff val="80000"/>
                </a:schemeClr>
              </a:solidFill>
              <a:latin typeface="Britannic Bold" panose="020B0903060703020204" pitchFamily="34" charset="0"/>
            </a:endParaRPr>
          </a:p>
        </p:txBody>
      </p:sp>
    </p:spTree>
    <p:extLst>
      <p:ext uri="{BB962C8B-B14F-4D97-AF65-F5344CB8AC3E}">
        <p14:creationId xmlns:p14="http://schemas.microsoft.com/office/powerpoint/2010/main" val="1947023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757" y="1764631"/>
            <a:ext cx="11726779" cy="2466315"/>
          </a:xfrm>
          <a:prstGeom prst="rect">
            <a:avLst/>
          </a:prstGeom>
          <a:noFill/>
        </p:spPr>
        <p:txBody>
          <a:bodyPr wrap="none" lIns="91440" tIns="45720" rIns="91440" bIns="45720">
            <a:prstTxWarp prst="textWave2">
              <a:avLst/>
            </a:prstTxWarp>
            <a:spAutoFit/>
          </a:bodyPr>
          <a:lstStyle/>
          <a:p>
            <a:pPr algn="ctr"/>
            <a:r>
              <a:rPr lang="en-US" sz="7200" b="1" cap="none" spc="0" dirty="0" smtClean="0">
                <a:ln w="22225">
                  <a:solidFill>
                    <a:schemeClr val="tx1"/>
                  </a:solidFill>
                  <a:prstDash val="solid"/>
                </a:ln>
                <a:effectLst/>
                <a:latin typeface="Britannic Bold" panose="020B0903060703020204" pitchFamily="34" charset="0"/>
              </a:rPr>
              <a:t>Any questions?</a:t>
            </a:r>
            <a:endParaRPr lang="en-US" sz="7200" b="1" cap="none" spc="0" dirty="0">
              <a:ln w="22225">
                <a:solidFill>
                  <a:schemeClr val="tx1"/>
                </a:solidFill>
                <a:prstDash val="solid"/>
              </a:ln>
              <a:effectLst/>
              <a:latin typeface="Britannic Bold" panose="020B0903060703020204" pitchFamily="34" charset="0"/>
            </a:endParaRPr>
          </a:p>
        </p:txBody>
      </p:sp>
      <p:sp>
        <p:nvSpPr>
          <p:cNvPr id="5" name="TextBox 4"/>
          <p:cNvSpPr txBox="1"/>
          <p:nvPr/>
        </p:nvSpPr>
        <p:spPr>
          <a:xfrm>
            <a:off x="2702935" y="6153698"/>
            <a:ext cx="6529137" cy="523220"/>
          </a:xfrm>
          <a:prstGeom prst="rect">
            <a:avLst/>
          </a:prstGeom>
          <a:noFill/>
        </p:spPr>
        <p:txBody>
          <a:bodyPr wrap="square" rtlCol="0">
            <a:spAutoFit/>
          </a:bodyPr>
          <a:lstStyle/>
          <a:p>
            <a:r>
              <a:rPr lang="en-GB" sz="2800" i="1" dirty="0" smtClean="0">
                <a:solidFill>
                  <a:schemeClr val="accent5">
                    <a:lumMod val="20000"/>
                    <a:lumOff val="80000"/>
                  </a:schemeClr>
                </a:solidFill>
                <a:latin typeface="Britannic Bold" panose="020B0903060703020204" pitchFamily="34" charset="0"/>
              </a:rPr>
              <a:t>WORKING TOGETHER IN PARTNERSHIP</a:t>
            </a:r>
            <a:endParaRPr lang="en-GB" sz="2800" i="1" dirty="0">
              <a:solidFill>
                <a:schemeClr val="accent5">
                  <a:lumMod val="20000"/>
                  <a:lumOff val="80000"/>
                </a:schemeClr>
              </a:solidFill>
              <a:latin typeface="Britannic Bold" panose="020B0903060703020204" pitchFamily="34" charset="0"/>
            </a:endParaRPr>
          </a:p>
        </p:txBody>
      </p:sp>
    </p:spTree>
    <p:extLst>
      <p:ext uri="{BB962C8B-B14F-4D97-AF65-F5344CB8AC3E}">
        <p14:creationId xmlns:p14="http://schemas.microsoft.com/office/powerpoint/2010/main" val="390341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66896"/>
            <a:ext cx="10515600" cy="1325563"/>
          </a:xfrm>
        </p:spPr>
        <p:txBody>
          <a:bodyPr>
            <a:normAutofit/>
          </a:bodyPr>
          <a:lstStyle/>
          <a:p>
            <a:pPr algn="ctr"/>
            <a:r>
              <a:rPr lang="en-GB" sz="6600" b="1" dirty="0" smtClean="0">
                <a:latin typeface="Britannic Bold" panose="020B0903060703020204" pitchFamily="34" charset="0"/>
              </a:rPr>
              <a:t>Aims</a:t>
            </a:r>
            <a:endParaRPr lang="en-GB" sz="6600" b="1" dirty="0">
              <a:latin typeface="Britannic Bold" panose="020B0903060703020204" pitchFamily="34" charset="0"/>
            </a:endParaRPr>
          </a:p>
        </p:txBody>
      </p:sp>
      <p:sp>
        <p:nvSpPr>
          <p:cNvPr id="3" name="Content Placeholder 2"/>
          <p:cNvSpPr>
            <a:spLocks noGrp="1"/>
          </p:cNvSpPr>
          <p:nvPr>
            <p:ph idx="1"/>
          </p:nvPr>
        </p:nvSpPr>
        <p:spPr>
          <a:xfrm>
            <a:off x="373421" y="932529"/>
            <a:ext cx="11445155" cy="4852220"/>
          </a:xfrm>
        </p:spPr>
        <p:txBody>
          <a:bodyPr>
            <a:noAutofit/>
          </a:bodyPr>
          <a:lstStyle/>
          <a:p>
            <a:pPr lvl="0"/>
            <a:r>
              <a:rPr lang="en-GB" sz="3200" dirty="0" smtClean="0"/>
              <a:t>To bring the community together to take a stand against Violence</a:t>
            </a:r>
            <a:endParaRPr lang="en-GB" sz="3200" dirty="0" smtClean="0"/>
          </a:p>
          <a:p>
            <a:pPr lvl="0"/>
            <a:r>
              <a:rPr lang="en-GB" sz="3200" dirty="0" smtClean="0"/>
              <a:t>Launch </a:t>
            </a:r>
            <a:r>
              <a:rPr lang="en-GB" sz="3200" dirty="0"/>
              <a:t>30-days of intensive anti-violence youth engagement, addressing anti-violence and </a:t>
            </a:r>
            <a:r>
              <a:rPr lang="en-GB" sz="3200" dirty="0" smtClean="0"/>
              <a:t>anti-aggression</a:t>
            </a:r>
            <a:endParaRPr lang="en-GB" sz="3200" dirty="0"/>
          </a:p>
          <a:p>
            <a:pPr lvl="0"/>
            <a:r>
              <a:rPr lang="en-GB" sz="3200" dirty="0" smtClean="0"/>
              <a:t>Complete a programme of events incorporating engagement, education and enforcement</a:t>
            </a:r>
            <a:endParaRPr lang="en-GB" sz="3200" dirty="0"/>
          </a:p>
          <a:p>
            <a:pPr lvl="0"/>
            <a:r>
              <a:rPr lang="en-GB" sz="3200" dirty="0" smtClean="0"/>
              <a:t>Spread the message of the Angel and encourage people to see the Monument</a:t>
            </a:r>
            <a:endParaRPr lang="en-GB" sz="3200" dirty="0" smtClean="0"/>
          </a:p>
          <a:p>
            <a:pPr marL="0" indent="0">
              <a:lnSpc>
                <a:spcPct val="160000"/>
              </a:lnSpc>
              <a:buNone/>
            </a:pPr>
            <a:endParaRPr lang="en-GB" sz="2300" dirty="0" smtClean="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4793009" y="3581675"/>
            <a:ext cx="2348987" cy="2348987"/>
          </a:xfrm>
          <a:prstGeom prst="rect">
            <a:avLst/>
          </a:prstGeom>
        </p:spPr>
      </p:pic>
      <p:sp>
        <p:nvSpPr>
          <p:cNvPr id="6" name="TextBox 5"/>
          <p:cNvSpPr txBox="1"/>
          <p:nvPr/>
        </p:nvSpPr>
        <p:spPr>
          <a:xfrm>
            <a:off x="2702935" y="6153698"/>
            <a:ext cx="6529137" cy="523220"/>
          </a:xfrm>
          <a:prstGeom prst="rect">
            <a:avLst/>
          </a:prstGeom>
          <a:noFill/>
        </p:spPr>
        <p:txBody>
          <a:bodyPr wrap="square" rtlCol="0">
            <a:spAutoFit/>
          </a:bodyPr>
          <a:lstStyle/>
          <a:p>
            <a:r>
              <a:rPr lang="en-GB" sz="2800" i="1" dirty="0" smtClean="0">
                <a:solidFill>
                  <a:schemeClr val="accent5">
                    <a:lumMod val="20000"/>
                    <a:lumOff val="80000"/>
                  </a:schemeClr>
                </a:solidFill>
                <a:latin typeface="Britannic Bold" panose="020B0903060703020204" pitchFamily="34" charset="0"/>
              </a:rPr>
              <a:t>WORKING TOGETHER IN PARTNERSHIP</a:t>
            </a:r>
            <a:endParaRPr lang="en-GB" sz="2800" i="1" dirty="0">
              <a:solidFill>
                <a:schemeClr val="accent5">
                  <a:lumMod val="20000"/>
                  <a:lumOff val="80000"/>
                </a:schemeClr>
              </a:solidFill>
              <a:latin typeface="Britannic Bold" panose="020B0903060703020204" pitchFamily="34" charset="0"/>
            </a:endParaRPr>
          </a:p>
        </p:txBody>
      </p:sp>
    </p:spTree>
    <p:extLst>
      <p:ext uri="{BB962C8B-B14F-4D97-AF65-F5344CB8AC3E}">
        <p14:creationId xmlns:p14="http://schemas.microsoft.com/office/powerpoint/2010/main" val="212668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6" y="1006569"/>
            <a:ext cx="11825207" cy="1325563"/>
          </a:xfrm>
        </p:spPr>
        <p:txBody>
          <a:bodyPr>
            <a:normAutofit fontScale="90000"/>
          </a:bodyPr>
          <a:lstStyle/>
          <a:p>
            <a:pPr algn="ctr"/>
            <a:r>
              <a:rPr lang="en-GB" sz="6700" dirty="0" smtClean="0">
                <a:solidFill>
                  <a:srgbClr val="B6BF32"/>
                </a:solidFill>
                <a:latin typeface="Britannic Bold" panose="020B0903060703020204" pitchFamily="34" charset="0"/>
              </a:rPr>
              <a:t>Knife Angel Visit Arbour Park</a:t>
            </a:r>
            <a:r>
              <a:rPr lang="en-GB" sz="6700" dirty="0">
                <a:latin typeface="Britannic Bold" panose="020B0903060703020204" pitchFamily="34" charset="0"/>
              </a:rPr>
              <a:t/>
            </a:r>
            <a:br>
              <a:rPr lang="en-GB" sz="6700" dirty="0">
                <a:latin typeface="Britannic Bold" panose="020B0903060703020204" pitchFamily="34" charset="0"/>
              </a:rPr>
            </a:br>
            <a:r>
              <a:rPr lang="en-GB" sz="6000" dirty="0" smtClean="0">
                <a:solidFill>
                  <a:schemeClr val="accent5">
                    <a:lumMod val="75000"/>
                  </a:schemeClr>
                </a:solidFill>
                <a:latin typeface="Britannic Bold" panose="020B0903060703020204" pitchFamily="34" charset="0"/>
              </a:rPr>
              <a:t>9</a:t>
            </a:r>
            <a:r>
              <a:rPr lang="en-GB" sz="6000" baseline="30000" dirty="0" smtClean="0">
                <a:solidFill>
                  <a:schemeClr val="accent5">
                    <a:lumMod val="75000"/>
                  </a:schemeClr>
                </a:solidFill>
                <a:latin typeface="Britannic Bold" panose="020B0903060703020204" pitchFamily="34" charset="0"/>
              </a:rPr>
              <a:t>th</a:t>
            </a:r>
            <a:r>
              <a:rPr lang="en-GB" sz="6000" dirty="0" smtClean="0">
                <a:solidFill>
                  <a:schemeClr val="accent5">
                    <a:lumMod val="75000"/>
                  </a:schemeClr>
                </a:solidFill>
                <a:latin typeface="Britannic Bold" panose="020B0903060703020204" pitchFamily="34" charset="0"/>
              </a:rPr>
              <a:t> January 2023-31</a:t>
            </a:r>
            <a:r>
              <a:rPr lang="en-GB" sz="6000" baseline="30000" dirty="0" smtClean="0">
                <a:solidFill>
                  <a:schemeClr val="accent5">
                    <a:lumMod val="75000"/>
                  </a:schemeClr>
                </a:solidFill>
                <a:latin typeface="Britannic Bold" panose="020B0903060703020204" pitchFamily="34" charset="0"/>
              </a:rPr>
              <a:t>st</a:t>
            </a:r>
            <a:r>
              <a:rPr lang="en-GB" sz="6000" dirty="0" smtClean="0">
                <a:solidFill>
                  <a:schemeClr val="accent5">
                    <a:lumMod val="75000"/>
                  </a:schemeClr>
                </a:solidFill>
                <a:latin typeface="Britannic Bold" panose="020B0903060703020204" pitchFamily="34" charset="0"/>
              </a:rPr>
              <a:t> January 2023</a:t>
            </a:r>
            <a:r>
              <a:rPr lang="en-GB" sz="6700" dirty="0" smtClean="0">
                <a:latin typeface="Britannic Bold" panose="020B0903060703020204" pitchFamily="34" charset="0"/>
              </a:rPr>
              <a:t/>
            </a:r>
            <a:br>
              <a:rPr lang="en-GB" sz="6700" dirty="0" smtClean="0">
                <a:latin typeface="Britannic Bold" panose="020B0903060703020204" pitchFamily="34" charset="0"/>
              </a:rPr>
            </a:br>
            <a:r>
              <a:rPr lang="en-GB" dirty="0" smtClean="0"/>
              <a:t/>
            </a:r>
            <a:br>
              <a:rPr lang="en-GB" dirty="0" smtClean="0"/>
            </a:br>
            <a:endParaRPr lang="en-GB" dirty="0"/>
          </a:p>
        </p:txBody>
      </p:sp>
      <p:sp>
        <p:nvSpPr>
          <p:cNvPr id="3" name="TextBox 2"/>
          <p:cNvSpPr txBox="1"/>
          <p:nvPr/>
        </p:nvSpPr>
        <p:spPr>
          <a:xfrm>
            <a:off x="216976" y="2227349"/>
            <a:ext cx="11555626" cy="3385542"/>
          </a:xfrm>
          <a:prstGeom prst="rect">
            <a:avLst/>
          </a:prstGeom>
          <a:noFill/>
        </p:spPr>
        <p:txBody>
          <a:bodyPr wrap="square" rtlCol="0">
            <a:spAutoFit/>
          </a:bodyPr>
          <a:lstStyle/>
          <a:p>
            <a:pPr algn="ctr"/>
            <a:r>
              <a:rPr lang="en-US" sz="2800" dirty="0" smtClean="0"/>
              <a:t>The Monument, also known as the Knife Angel, will see Police, Community Groups and clubs </a:t>
            </a:r>
            <a:r>
              <a:rPr lang="en-US" sz="2800" dirty="0" smtClean="0"/>
              <a:t>completing the </a:t>
            </a:r>
            <a:r>
              <a:rPr lang="en-US" sz="2800" dirty="0" smtClean="0"/>
              <a:t>following:</a:t>
            </a:r>
            <a:endParaRPr lang="en-US" sz="2800" dirty="0" smtClean="0"/>
          </a:p>
          <a:p>
            <a:endParaRPr lang="en-US" sz="2800" dirty="0" smtClean="0"/>
          </a:p>
          <a:p>
            <a:pPr marL="285750" indent="-285750">
              <a:buFont typeface="Arial" panose="020B0604020202020204" pitchFamily="34" charset="0"/>
              <a:buChar char="•"/>
            </a:pPr>
            <a:r>
              <a:rPr lang="en-US" sz="2600" dirty="0" smtClean="0"/>
              <a:t>School Visits and educational program at Primary/Secondary Schools</a:t>
            </a:r>
            <a:endParaRPr lang="en-US" sz="2600" dirty="0" smtClean="0"/>
          </a:p>
          <a:p>
            <a:pPr marL="285750" indent="-285750">
              <a:buFont typeface="Arial" panose="020B0604020202020204" pitchFamily="34" charset="0"/>
              <a:buChar char="•"/>
            </a:pPr>
            <a:r>
              <a:rPr lang="en-US" sz="2600" dirty="0" smtClean="0"/>
              <a:t>Licensing Operations</a:t>
            </a:r>
            <a:endParaRPr lang="en-US" sz="2600" dirty="0" smtClean="0"/>
          </a:p>
          <a:p>
            <a:pPr marL="285750" indent="-285750">
              <a:buFont typeface="Arial" panose="020B0604020202020204" pitchFamily="34" charset="0"/>
              <a:buChar char="•"/>
            </a:pPr>
            <a:r>
              <a:rPr lang="en-US" sz="2600" dirty="0" smtClean="0"/>
              <a:t>Music Competition by Love Music Hate Violence and Slough Music Services</a:t>
            </a:r>
            <a:endParaRPr lang="en-US" sz="2600" dirty="0" smtClean="0"/>
          </a:p>
          <a:p>
            <a:pPr marL="285750" indent="-285750">
              <a:buFont typeface="Arial" panose="020B0604020202020204" pitchFamily="34" charset="0"/>
              <a:buChar char="•"/>
            </a:pPr>
            <a:r>
              <a:rPr lang="en-US" sz="2600" dirty="0" smtClean="0"/>
              <a:t>Knife Surrender </a:t>
            </a:r>
            <a:r>
              <a:rPr lang="en-US" sz="2600" dirty="0" smtClean="0"/>
              <a:t>bins, to encourage the local community to prevent knife crime</a:t>
            </a:r>
          </a:p>
          <a:p>
            <a:pPr marL="285750" indent="-285750">
              <a:buFont typeface="Arial" panose="020B0604020202020204" pitchFamily="34" charset="0"/>
              <a:buChar char="•"/>
            </a:pPr>
            <a:r>
              <a:rPr lang="en-US" sz="2600" dirty="0" smtClean="0"/>
              <a:t>Knife arch’s in schools, train and bus stations.</a:t>
            </a:r>
            <a:endParaRPr lang="en-GB" sz="2600" dirty="0"/>
          </a:p>
        </p:txBody>
      </p:sp>
      <p:sp>
        <p:nvSpPr>
          <p:cNvPr id="6" name="TextBox 5"/>
          <p:cNvSpPr txBox="1"/>
          <p:nvPr/>
        </p:nvSpPr>
        <p:spPr>
          <a:xfrm>
            <a:off x="2702935" y="6153698"/>
            <a:ext cx="6529137" cy="523220"/>
          </a:xfrm>
          <a:prstGeom prst="rect">
            <a:avLst/>
          </a:prstGeom>
          <a:noFill/>
        </p:spPr>
        <p:txBody>
          <a:bodyPr wrap="square" rtlCol="0">
            <a:spAutoFit/>
          </a:bodyPr>
          <a:lstStyle/>
          <a:p>
            <a:r>
              <a:rPr lang="en-GB" sz="2800" i="1" dirty="0" smtClean="0">
                <a:solidFill>
                  <a:schemeClr val="accent5">
                    <a:lumMod val="20000"/>
                    <a:lumOff val="80000"/>
                  </a:schemeClr>
                </a:solidFill>
                <a:latin typeface="Britannic Bold" panose="020B0903060703020204" pitchFamily="34" charset="0"/>
              </a:rPr>
              <a:t>WORKING TOGETHER IN PARTNERSHIP</a:t>
            </a:r>
            <a:endParaRPr lang="en-GB" sz="2800" i="1" dirty="0">
              <a:solidFill>
                <a:schemeClr val="accent5">
                  <a:lumMod val="20000"/>
                  <a:lumOff val="80000"/>
                </a:schemeClr>
              </a:solidFill>
              <a:latin typeface="Britannic Bold" panose="020B0903060703020204" pitchFamily="34" charset="0"/>
            </a:endParaRPr>
          </a:p>
        </p:txBody>
      </p:sp>
    </p:spTree>
    <p:extLst>
      <p:ext uri="{BB962C8B-B14F-4D97-AF65-F5344CB8AC3E}">
        <p14:creationId xmlns:p14="http://schemas.microsoft.com/office/powerpoint/2010/main" val="1737402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87797"/>
            <a:ext cx="10515600" cy="858991"/>
          </a:xfrm>
          <a:prstGeom prst="roundRect">
            <a:avLst/>
          </a:prstGeom>
          <a:solidFill>
            <a:srgbClr val="012E7B"/>
          </a:solidFill>
        </p:spPr>
        <p:txBody>
          <a:bodyPr/>
          <a:lstStyle/>
          <a:p>
            <a:pPr algn="ctr"/>
            <a:r>
              <a:rPr lang="en-GB" dirty="0" smtClean="0">
                <a:ln>
                  <a:solidFill>
                    <a:schemeClr val="bg1"/>
                  </a:solidFill>
                </a:ln>
                <a:solidFill>
                  <a:schemeClr val="bg1"/>
                </a:solidFill>
                <a:latin typeface="Britannic Bold" panose="020B0903060703020204" pitchFamily="34" charset="0"/>
              </a:rPr>
              <a:t>WHY </a:t>
            </a:r>
            <a:r>
              <a:rPr lang="en-GB" dirty="0" smtClean="0">
                <a:ln>
                  <a:solidFill>
                    <a:schemeClr val="bg1"/>
                  </a:solidFill>
                </a:ln>
                <a:solidFill>
                  <a:schemeClr val="bg1"/>
                </a:solidFill>
                <a:latin typeface="Britannic Bold" panose="020B0903060703020204" pitchFamily="34" charset="0"/>
              </a:rPr>
              <a:t>NOW</a:t>
            </a:r>
            <a:endParaRPr lang="en-GB" dirty="0">
              <a:ln>
                <a:solidFill>
                  <a:schemeClr val="bg1"/>
                </a:solidFill>
              </a:ln>
              <a:solidFill>
                <a:schemeClr val="bg1"/>
              </a:solidFill>
              <a:latin typeface="Britannic Bold" panose="020B0903060703020204" pitchFamily="34" charset="0"/>
            </a:endParaRPr>
          </a:p>
        </p:txBody>
      </p:sp>
      <p:sp>
        <p:nvSpPr>
          <p:cNvPr id="3" name="TextBox 2"/>
          <p:cNvSpPr txBox="1"/>
          <p:nvPr/>
        </p:nvSpPr>
        <p:spPr>
          <a:xfrm rot="10800000" flipV="1">
            <a:off x="380998" y="1844337"/>
            <a:ext cx="8173067" cy="3507343"/>
          </a:xfrm>
          <a:prstGeom prst="roundRect">
            <a:avLst/>
          </a:prstGeom>
          <a:solidFill>
            <a:srgbClr val="910620"/>
          </a:solidFill>
        </p:spPr>
        <p:txBody>
          <a:bodyPr wrap="square" rtlCol="0">
            <a:spAutoFit/>
          </a:bodyPr>
          <a:lstStyle/>
          <a:p>
            <a:r>
              <a:rPr lang="en-GB" sz="2000" b="1" dirty="0">
                <a:solidFill>
                  <a:schemeClr val="bg1"/>
                </a:solidFill>
              </a:rPr>
              <a:t>Whilst serious violence in Slough has reduced over the last three years, we know that violence, particularly knife crime in recent months has become a particular concern for our community. </a:t>
            </a:r>
          </a:p>
          <a:p>
            <a:endParaRPr lang="en-GB" sz="2000" b="1" dirty="0">
              <a:solidFill>
                <a:schemeClr val="bg1"/>
              </a:solidFill>
            </a:endParaRPr>
          </a:p>
          <a:p>
            <a:r>
              <a:rPr lang="en-GB" sz="2000" b="1" dirty="0">
                <a:solidFill>
                  <a:schemeClr val="bg1"/>
                </a:solidFill>
              </a:rPr>
              <a:t>There is a clear desire in our town to work together to stamp out violence and a multi-agency and community response is required. </a:t>
            </a:r>
          </a:p>
          <a:p>
            <a:endParaRPr lang="en-GB" sz="2000" b="1" dirty="0">
              <a:solidFill>
                <a:schemeClr val="bg1"/>
              </a:solidFill>
            </a:endParaRPr>
          </a:p>
          <a:p>
            <a:r>
              <a:rPr lang="en-GB" sz="2000" b="1" dirty="0">
                <a:solidFill>
                  <a:schemeClr val="bg1"/>
                </a:solidFill>
              </a:rPr>
              <a:t>There is never a right or wrong time to talk about violence and aggression however, the New Year can act as a catalyst for encouraging conversation about violence and </a:t>
            </a:r>
            <a:r>
              <a:rPr lang="en-GB" sz="2000" b="1" dirty="0" smtClean="0">
                <a:solidFill>
                  <a:schemeClr val="bg1"/>
                </a:solidFill>
              </a:rPr>
              <a:t>aggression</a:t>
            </a:r>
            <a:endParaRPr lang="en-GB" sz="2000" b="1" dirty="0">
              <a:solidFill>
                <a:schemeClr val="bg1"/>
              </a:solidFill>
            </a:endParaRPr>
          </a:p>
        </p:txBody>
      </p:sp>
      <p:sp>
        <p:nvSpPr>
          <p:cNvPr id="4" name="TextBox 3"/>
          <p:cNvSpPr txBox="1"/>
          <p:nvPr/>
        </p:nvSpPr>
        <p:spPr>
          <a:xfrm>
            <a:off x="2702935" y="6153698"/>
            <a:ext cx="6529137" cy="523220"/>
          </a:xfrm>
          <a:prstGeom prst="rect">
            <a:avLst/>
          </a:prstGeom>
          <a:noFill/>
        </p:spPr>
        <p:txBody>
          <a:bodyPr wrap="square" rtlCol="0">
            <a:spAutoFit/>
          </a:bodyPr>
          <a:lstStyle/>
          <a:p>
            <a:r>
              <a:rPr lang="en-GB" sz="2800" i="1" dirty="0" smtClean="0">
                <a:solidFill>
                  <a:schemeClr val="accent5">
                    <a:lumMod val="20000"/>
                    <a:lumOff val="80000"/>
                  </a:schemeClr>
                </a:solidFill>
                <a:latin typeface="Britannic Bold" panose="020B0903060703020204" pitchFamily="34" charset="0"/>
              </a:rPr>
              <a:t>WORKING TOGETHER IN PARTNERSHIP</a:t>
            </a:r>
            <a:endParaRPr lang="en-GB" sz="2800" i="1" dirty="0">
              <a:solidFill>
                <a:schemeClr val="accent5">
                  <a:lumMod val="20000"/>
                  <a:lumOff val="80000"/>
                </a:schemeClr>
              </a:solidFill>
              <a:latin typeface="Britannic Bold" panose="020B0903060703020204" pitchFamily="34" charset="0"/>
            </a:endParaRPr>
          </a:p>
        </p:txBody>
      </p:sp>
      <p:pic>
        <p:nvPicPr>
          <p:cNvPr id="5" name="Picture 4"/>
          <p:cNvPicPr>
            <a:picLocks noChangeAspect="1"/>
          </p:cNvPicPr>
          <p:nvPr/>
        </p:nvPicPr>
        <p:blipFill>
          <a:blip r:embed="rId2"/>
          <a:stretch>
            <a:fillRect/>
          </a:stretch>
        </p:blipFill>
        <p:spPr>
          <a:xfrm>
            <a:off x="8790040" y="1844337"/>
            <a:ext cx="3218541" cy="3175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36244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5408908" y="187255"/>
            <a:ext cx="6664272" cy="2602440"/>
          </a:xfrm>
          <a:prstGeom prst="cloudCallout">
            <a:avLst>
              <a:gd name="adj1" fmla="val -50931"/>
              <a:gd name="adj2" fmla="val 54772"/>
            </a:avLst>
          </a:prstGeom>
          <a:solidFill>
            <a:srgbClr val="012E7B"/>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4000" dirty="0" smtClean="0">
                <a:latin typeface="Britannic Bold" panose="020B0903060703020204" pitchFamily="34" charset="0"/>
              </a:rPr>
              <a:t>What do you think Knife crime means?</a:t>
            </a:r>
            <a:endParaRPr lang="en-GB" sz="4000" dirty="0">
              <a:latin typeface="Britannic Bold" panose="020B0903060703020204" pitchFamily="34" charset="0"/>
            </a:endParaRPr>
          </a:p>
        </p:txBody>
      </p:sp>
      <p:pic>
        <p:nvPicPr>
          <p:cNvPr id="2" name="Picture 1"/>
          <p:cNvPicPr>
            <a:picLocks noChangeAspect="1"/>
          </p:cNvPicPr>
          <p:nvPr/>
        </p:nvPicPr>
        <p:blipFill>
          <a:blip r:embed="rId3"/>
          <a:stretch>
            <a:fillRect/>
          </a:stretch>
        </p:blipFill>
        <p:spPr>
          <a:xfrm>
            <a:off x="143123" y="187255"/>
            <a:ext cx="4821093" cy="5624609"/>
          </a:xfrm>
          <a:prstGeom prst="rect">
            <a:avLst/>
          </a:prstGeom>
        </p:spPr>
      </p:pic>
      <p:sp>
        <p:nvSpPr>
          <p:cNvPr id="3" name="Rounded Rectangle 2"/>
          <p:cNvSpPr/>
          <p:nvPr/>
        </p:nvSpPr>
        <p:spPr>
          <a:xfrm>
            <a:off x="5129939" y="3425125"/>
            <a:ext cx="6943241" cy="2386739"/>
          </a:xfrm>
          <a:prstGeom prst="roundRect">
            <a:avLst/>
          </a:prstGeom>
          <a:solidFill>
            <a:srgbClr val="910620"/>
          </a:solidFill>
          <a:ln>
            <a:solidFill>
              <a:srgbClr val="9106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Knife crime is any crime that involves a knife or sharp instrument. Offences with a knife can include threatening people, a robbery or burglary, a murder or assault. Simply carrying a knife – even if a young person hasn’t used it – is also considered a crime and can get them in trouble</a:t>
            </a:r>
            <a:r>
              <a:rPr lang="en-US" sz="2400" dirty="0" smtClean="0"/>
              <a:t>.</a:t>
            </a:r>
            <a:endParaRPr lang="en-US" sz="2400" dirty="0"/>
          </a:p>
        </p:txBody>
      </p:sp>
      <p:sp>
        <p:nvSpPr>
          <p:cNvPr id="7" name="TextBox 6"/>
          <p:cNvSpPr txBox="1"/>
          <p:nvPr/>
        </p:nvSpPr>
        <p:spPr>
          <a:xfrm>
            <a:off x="2702935" y="6153698"/>
            <a:ext cx="6529137" cy="523220"/>
          </a:xfrm>
          <a:prstGeom prst="rect">
            <a:avLst/>
          </a:prstGeom>
          <a:noFill/>
        </p:spPr>
        <p:txBody>
          <a:bodyPr wrap="square" rtlCol="0">
            <a:spAutoFit/>
          </a:bodyPr>
          <a:lstStyle/>
          <a:p>
            <a:r>
              <a:rPr lang="en-GB" sz="2800" i="1" dirty="0" smtClean="0">
                <a:solidFill>
                  <a:schemeClr val="accent5">
                    <a:lumMod val="20000"/>
                    <a:lumOff val="80000"/>
                  </a:schemeClr>
                </a:solidFill>
                <a:latin typeface="Britannic Bold" panose="020B0903060703020204" pitchFamily="34" charset="0"/>
              </a:rPr>
              <a:t>WORKING TOGETHER IN PARTNERSHIP</a:t>
            </a:r>
            <a:endParaRPr lang="en-GB" sz="2800" i="1" dirty="0">
              <a:solidFill>
                <a:schemeClr val="accent5">
                  <a:lumMod val="20000"/>
                  <a:lumOff val="80000"/>
                </a:schemeClr>
              </a:solidFill>
              <a:latin typeface="Britannic Bold" panose="020B0903060703020204" pitchFamily="34" charset="0"/>
            </a:endParaRPr>
          </a:p>
        </p:txBody>
      </p:sp>
    </p:spTree>
    <p:extLst>
      <p:ext uri="{BB962C8B-B14F-4D97-AF65-F5344CB8AC3E}">
        <p14:creationId xmlns:p14="http://schemas.microsoft.com/office/powerpoint/2010/main" val="293265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58" y="172622"/>
            <a:ext cx="11738810" cy="918242"/>
          </a:xfrm>
          <a:prstGeom prst="roundRect">
            <a:avLst/>
          </a:prstGeom>
          <a:solidFill>
            <a:srgbClr val="012E7B"/>
          </a:solidFill>
        </p:spPr>
        <p:txBody>
          <a:bodyPr/>
          <a:lstStyle/>
          <a:p>
            <a:pPr algn="ctr"/>
            <a:r>
              <a:rPr lang="en-GB" b="1" dirty="0">
                <a:solidFill>
                  <a:schemeClr val="bg1"/>
                </a:solidFill>
                <a:latin typeface="Britannic Bold" panose="020B0903060703020204" pitchFamily="34" charset="0"/>
              </a:rPr>
              <a:t>What can happen if you carry a knife?</a:t>
            </a:r>
          </a:p>
        </p:txBody>
      </p:sp>
      <p:sp>
        <p:nvSpPr>
          <p:cNvPr id="3" name="Content Placeholder 2"/>
          <p:cNvSpPr>
            <a:spLocks noGrp="1"/>
          </p:cNvSpPr>
          <p:nvPr>
            <p:ph idx="1"/>
          </p:nvPr>
        </p:nvSpPr>
        <p:spPr>
          <a:xfrm>
            <a:off x="212558" y="1552909"/>
            <a:ext cx="11738810" cy="4351338"/>
          </a:xfrm>
        </p:spPr>
        <p:txBody>
          <a:bodyPr>
            <a:normAutofit lnSpcReduction="10000"/>
          </a:bodyPr>
          <a:lstStyle/>
          <a:p>
            <a:r>
              <a:rPr lang="en-GB" sz="3600" dirty="0" smtClean="0"/>
              <a:t>Someone could get hurt. This could be you or someone else!</a:t>
            </a:r>
          </a:p>
          <a:p>
            <a:endParaRPr lang="en-GB" sz="3600" dirty="0"/>
          </a:p>
          <a:p>
            <a:r>
              <a:rPr lang="en-GB" sz="3600" dirty="0" smtClean="0"/>
              <a:t>Even if you </a:t>
            </a:r>
            <a:r>
              <a:rPr lang="en-GB" sz="3600" u="sng" dirty="0" smtClean="0">
                <a:solidFill>
                  <a:srgbClr val="910620"/>
                </a:solidFill>
              </a:rPr>
              <a:t>don’t use</a:t>
            </a:r>
            <a:r>
              <a:rPr lang="en-GB" sz="3600" dirty="0" smtClean="0">
                <a:solidFill>
                  <a:srgbClr val="910620"/>
                </a:solidFill>
              </a:rPr>
              <a:t> </a:t>
            </a:r>
            <a:r>
              <a:rPr lang="en-GB" sz="3600" dirty="0" smtClean="0"/>
              <a:t>the knife, you can still be stopped, searched, and arrested for committing an offence.</a:t>
            </a:r>
          </a:p>
          <a:p>
            <a:endParaRPr lang="en-GB" sz="3600" dirty="0"/>
          </a:p>
          <a:p>
            <a:r>
              <a:rPr lang="en-GB" sz="3600" dirty="0" smtClean="0"/>
              <a:t>This could lead to you having a criminal record for the rest of your life, affecting university offers, job opportunities and preventing entering certain countries when travelling.</a:t>
            </a:r>
          </a:p>
        </p:txBody>
      </p:sp>
      <p:sp>
        <p:nvSpPr>
          <p:cNvPr id="5" name="TextBox 4"/>
          <p:cNvSpPr txBox="1"/>
          <p:nvPr/>
        </p:nvSpPr>
        <p:spPr>
          <a:xfrm>
            <a:off x="2702935" y="6153698"/>
            <a:ext cx="6529137" cy="523220"/>
          </a:xfrm>
          <a:prstGeom prst="rect">
            <a:avLst/>
          </a:prstGeom>
          <a:noFill/>
        </p:spPr>
        <p:txBody>
          <a:bodyPr wrap="square" rtlCol="0">
            <a:spAutoFit/>
          </a:bodyPr>
          <a:lstStyle/>
          <a:p>
            <a:r>
              <a:rPr lang="en-GB" sz="2800" i="1" dirty="0" smtClean="0">
                <a:solidFill>
                  <a:schemeClr val="accent5">
                    <a:lumMod val="20000"/>
                    <a:lumOff val="80000"/>
                  </a:schemeClr>
                </a:solidFill>
                <a:latin typeface="Britannic Bold" panose="020B0903060703020204" pitchFamily="34" charset="0"/>
              </a:rPr>
              <a:t>WORKING TOGETHER IN PARTNERSHIP</a:t>
            </a:r>
            <a:endParaRPr lang="en-GB" sz="2800" i="1" dirty="0">
              <a:solidFill>
                <a:schemeClr val="accent5">
                  <a:lumMod val="20000"/>
                  <a:lumOff val="80000"/>
                </a:schemeClr>
              </a:solidFill>
              <a:latin typeface="Britannic Bold" panose="020B0903060703020204" pitchFamily="34" charset="0"/>
            </a:endParaRPr>
          </a:p>
        </p:txBody>
      </p:sp>
    </p:spTree>
    <p:extLst>
      <p:ext uri="{BB962C8B-B14F-4D97-AF65-F5344CB8AC3E}">
        <p14:creationId xmlns:p14="http://schemas.microsoft.com/office/powerpoint/2010/main" val="255098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21665" y="-69847"/>
            <a:ext cx="3219150" cy="1107996"/>
          </a:xfrm>
          <a:prstGeom prst="rect">
            <a:avLst/>
          </a:prstGeom>
          <a:noFill/>
        </p:spPr>
        <p:txBody>
          <a:bodyPr wrap="none" lIns="91440" tIns="45720" rIns="91440" bIns="45720">
            <a:spAutoFit/>
          </a:bodyPr>
          <a:lstStyle/>
          <a:p>
            <a:pPr algn="ctr"/>
            <a:r>
              <a:rPr lang="en-US" sz="6600" b="1" cap="none" spc="0" dirty="0" smtClean="0">
                <a:ln w="22225">
                  <a:solidFill>
                    <a:sysClr val="windowText" lastClr="000000"/>
                  </a:solidFill>
                  <a:prstDash val="solid"/>
                </a:ln>
                <a:effectLst/>
                <a:latin typeface="Britannic Bold" panose="020B0903060703020204" pitchFamily="34" charset="0"/>
              </a:rPr>
              <a:t>The Law</a:t>
            </a:r>
            <a:endParaRPr lang="en-US" sz="6600" b="1" cap="none" spc="0" dirty="0">
              <a:ln w="22225">
                <a:solidFill>
                  <a:sysClr val="windowText" lastClr="000000"/>
                </a:solidFill>
                <a:prstDash val="solid"/>
              </a:ln>
              <a:effectLst/>
              <a:latin typeface="Britannic Bold" panose="020B0903060703020204" pitchFamily="34" charset="0"/>
            </a:endParaRPr>
          </a:p>
        </p:txBody>
      </p:sp>
      <p:sp>
        <p:nvSpPr>
          <p:cNvPr id="2" name="Rectangle 1"/>
          <p:cNvSpPr/>
          <p:nvPr/>
        </p:nvSpPr>
        <p:spPr>
          <a:xfrm>
            <a:off x="380650" y="1342949"/>
            <a:ext cx="11506552" cy="4524315"/>
          </a:xfrm>
          <a:prstGeom prst="rect">
            <a:avLst/>
          </a:prstGeom>
        </p:spPr>
        <p:txBody>
          <a:bodyPr wrap="square">
            <a:spAutoFit/>
          </a:bodyPr>
          <a:lstStyle/>
          <a:p>
            <a:pPr marL="285750" indent="-285750">
              <a:lnSpc>
                <a:spcPct val="150000"/>
              </a:lnSpc>
              <a:buFont typeface="Arial" panose="020B0604020202020204" pitchFamily="34" charset="0"/>
              <a:buChar char="•"/>
            </a:pPr>
            <a:r>
              <a:rPr lang="en-GB" sz="3600" b="1" dirty="0">
                <a:solidFill>
                  <a:srgbClr val="012E7B"/>
                </a:solidFill>
              </a:rPr>
              <a:t>It is illegal to carry a knife in </a:t>
            </a:r>
            <a:r>
              <a:rPr lang="en-GB" sz="3600" b="1" dirty="0" smtClean="0">
                <a:solidFill>
                  <a:srgbClr val="012E7B"/>
                </a:solidFill>
              </a:rPr>
              <a:t>public</a:t>
            </a:r>
          </a:p>
          <a:p>
            <a:pPr marL="285750" indent="-285750">
              <a:lnSpc>
                <a:spcPct val="150000"/>
              </a:lnSpc>
              <a:buFont typeface="Arial" panose="020B0604020202020204" pitchFamily="34" charset="0"/>
              <a:buChar char="•"/>
            </a:pPr>
            <a:r>
              <a:rPr lang="en-GB" sz="3600" b="1" dirty="0">
                <a:solidFill>
                  <a:srgbClr val="910620"/>
                </a:solidFill>
              </a:rPr>
              <a:t>It is illegal to threaten someone with a knife in </a:t>
            </a:r>
            <a:r>
              <a:rPr lang="en-GB" sz="3600" b="1" dirty="0" smtClean="0">
                <a:solidFill>
                  <a:srgbClr val="910620"/>
                </a:solidFill>
              </a:rPr>
              <a:t>public</a:t>
            </a:r>
          </a:p>
          <a:p>
            <a:pPr marL="285750" indent="-285750">
              <a:lnSpc>
                <a:spcPct val="150000"/>
              </a:lnSpc>
              <a:buFont typeface="Arial" panose="020B0604020202020204" pitchFamily="34" charset="0"/>
              <a:buChar char="•"/>
            </a:pPr>
            <a:r>
              <a:rPr lang="en-GB" sz="3600" b="1" dirty="0">
                <a:solidFill>
                  <a:srgbClr val="012E7B"/>
                </a:solidFill>
              </a:rPr>
              <a:t>It is illegal to have a knife at </a:t>
            </a:r>
            <a:r>
              <a:rPr lang="en-GB" sz="3600" b="1" dirty="0" smtClean="0">
                <a:solidFill>
                  <a:srgbClr val="012E7B"/>
                </a:solidFill>
              </a:rPr>
              <a:t>school</a:t>
            </a:r>
          </a:p>
          <a:p>
            <a:pPr marL="285750" indent="-285750">
              <a:lnSpc>
                <a:spcPct val="150000"/>
              </a:lnSpc>
              <a:buFont typeface="Arial" panose="020B0604020202020204" pitchFamily="34" charset="0"/>
              <a:buChar char="•"/>
            </a:pPr>
            <a:r>
              <a:rPr lang="en-GB" sz="3600" b="1" dirty="0">
                <a:solidFill>
                  <a:srgbClr val="910620"/>
                </a:solidFill>
              </a:rPr>
              <a:t>It is illegal to use someone else to look after/hide/transport a knife for </a:t>
            </a:r>
            <a:r>
              <a:rPr lang="en-GB" sz="3600" b="1" dirty="0" smtClean="0">
                <a:solidFill>
                  <a:srgbClr val="910620"/>
                </a:solidFill>
              </a:rPr>
              <a:t>you</a:t>
            </a:r>
            <a:endParaRPr lang="en-GB" sz="2000" b="1" dirty="0" smtClean="0">
              <a:solidFill>
                <a:srgbClr val="910620"/>
              </a:solidFill>
            </a:endParaRPr>
          </a:p>
          <a:p>
            <a:endParaRPr lang="en-GB" sz="2000" b="1" dirty="0"/>
          </a:p>
        </p:txBody>
      </p:sp>
      <p:pic>
        <p:nvPicPr>
          <p:cNvPr id="3" name="Picture 2"/>
          <p:cNvPicPr>
            <a:picLocks noChangeAspect="1"/>
          </p:cNvPicPr>
          <p:nvPr/>
        </p:nvPicPr>
        <p:blipFill rotWithShape="1">
          <a:blip r:embed="rId2"/>
          <a:srcRect l="5451"/>
          <a:stretch/>
        </p:blipFill>
        <p:spPr>
          <a:xfrm>
            <a:off x="9435410" y="2951747"/>
            <a:ext cx="2756590" cy="2915517"/>
          </a:xfrm>
          <a:prstGeom prst="rect">
            <a:avLst/>
          </a:prstGeom>
        </p:spPr>
      </p:pic>
      <p:sp>
        <p:nvSpPr>
          <p:cNvPr id="8" name="TextBox 7"/>
          <p:cNvSpPr txBox="1"/>
          <p:nvPr/>
        </p:nvSpPr>
        <p:spPr>
          <a:xfrm>
            <a:off x="2702935" y="6153698"/>
            <a:ext cx="6529137" cy="523220"/>
          </a:xfrm>
          <a:prstGeom prst="rect">
            <a:avLst/>
          </a:prstGeom>
          <a:noFill/>
        </p:spPr>
        <p:txBody>
          <a:bodyPr wrap="square" rtlCol="0">
            <a:spAutoFit/>
          </a:bodyPr>
          <a:lstStyle/>
          <a:p>
            <a:r>
              <a:rPr lang="en-GB" sz="2800" i="1" dirty="0" smtClean="0">
                <a:solidFill>
                  <a:schemeClr val="accent5">
                    <a:lumMod val="20000"/>
                    <a:lumOff val="80000"/>
                  </a:schemeClr>
                </a:solidFill>
                <a:latin typeface="Britannic Bold" panose="020B0903060703020204" pitchFamily="34" charset="0"/>
              </a:rPr>
              <a:t>WORKING TOGETHER IN PARTNERSHIP</a:t>
            </a:r>
            <a:endParaRPr lang="en-GB" sz="2800" i="1" dirty="0">
              <a:solidFill>
                <a:schemeClr val="accent5">
                  <a:lumMod val="20000"/>
                  <a:lumOff val="80000"/>
                </a:schemeClr>
              </a:solidFill>
              <a:latin typeface="Britannic Bold" panose="020B0903060703020204" pitchFamily="34" charset="0"/>
            </a:endParaRPr>
          </a:p>
        </p:txBody>
      </p:sp>
    </p:spTree>
    <p:extLst>
      <p:ext uri="{BB962C8B-B14F-4D97-AF65-F5344CB8AC3E}">
        <p14:creationId xmlns:p14="http://schemas.microsoft.com/office/powerpoint/2010/main" val="2324959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5" y="204704"/>
            <a:ext cx="11742821" cy="1325563"/>
          </a:xfrm>
          <a:prstGeom prst="roundRect">
            <a:avLst/>
          </a:prstGeom>
          <a:solidFill>
            <a:srgbClr val="910620"/>
          </a:solidFill>
          <a:ln>
            <a:solidFill>
              <a:srgbClr val="910620"/>
            </a:solidFill>
          </a:ln>
        </p:spPr>
        <p:txBody>
          <a:bodyPr>
            <a:noAutofit/>
          </a:bodyPr>
          <a:lstStyle/>
          <a:p>
            <a:pPr algn="ctr"/>
            <a:r>
              <a:rPr lang="en-GB" b="1" dirty="0">
                <a:solidFill>
                  <a:schemeClr val="bg1"/>
                </a:solidFill>
                <a:latin typeface="Britannic Bold" panose="020B0903060703020204" pitchFamily="34" charset="0"/>
              </a:rPr>
              <a:t>What should you do if someone gets hurt?</a:t>
            </a:r>
          </a:p>
        </p:txBody>
      </p:sp>
      <p:pic>
        <p:nvPicPr>
          <p:cNvPr id="4" name="Picture 3"/>
          <p:cNvPicPr>
            <a:picLocks noChangeAspect="1"/>
          </p:cNvPicPr>
          <p:nvPr/>
        </p:nvPicPr>
        <p:blipFill>
          <a:blip r:embed="rId2"/>
          <a:stretch>
            <a:fillRect/>
          </a:stretch>
        </p:blipFill>
        <p:spPr>
          <a:xfrm>
            <a:off x="192505" y="1763796"/>
            <a:ext cx="5959569" cy="3936826"/>
          </a:xfrm>
          <a:prstGeom prst="rect">
            <a:avLst/>
          </a:prstGeom>
          <a:ln>
            <a:noFill/>
          </a:ln>
          <a:effectLst>
            <a:softEdge rad="112500"/>
          </a:effectLst>
        </p:spPr>
      </p:pic>
      <p:sp>
        <p:nvSpPr>
          <p:cNvPr id="6" name="Content Placeholder 3"/>
          <p:cNvSpPr txBox="1">
            <a:spLocks/>
          </p:cNvSpPr>
          <p:nvPr/>
        </p:nvSpPr>
        <p:spPr>
          <a:xfrm>
            <a:off x="6152074" y="1825625"/>
            <a:ext cx="5783252" cy="38749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smtClean="0"/>
              <a:t>Call 999</a:t>
            </a:r>
          </a:p>
          <a:p>
            <a:endParaRPr lang="en-GB" sz="3600" dirty="0" smtClean="0"/>
          </a:p>
          <a:p>
            <a:r>
              <a:rPr lang="en-GB" sz="3600" dirty="0" smtClean="0"/>
              <a:t>Put pressure on the wound</a:t>
            </a:r>
          </a:p>
          <a:p>
            <a:endParaRPr lang="en-GB" sz="3600" dirty="0" smtClean="0"/>
          </a:p>
          <a:p>
            <a:r>
              <a:rPr lang="en-GB" sz="3600" dirty="0" smtClean="0"/>
              <a:t>Keep pressure on the wound until an ambulance arrives</a:t>
            </a:r>
            <a:endParaRPr lang="en-GB" sz="3600" dirty="0"/>
          </a:p>
        </p:txBody>
      </p:sp>
      <p:pic>
        <p:nvPicPr>
          <p:cNvPr id="7" name="Picture 6"/>
          <p:cNvPicPr>
            <a:picLocks noChangeAspect="1"/>
          </p:cNvPicPr>
          <p:nvPr/>
        </p:nvPicPr>
        <p:blipFill>
          <a:blip r:embed="rId3"/>
          <a:stretch>
            <a:fillRect/>
          </a:stretch>
        </p:blipFill>
        <p:spPr>
          <a:xfrm>
            <a:off x="9408600" y="1592096"/>
            <a:ext cx="2526726" cy="1567149"/>
          </a:xfrm>
          <a:prstGeom prst="rect">
            <a:avLst/>
          </a:prstGeom>
        </p:spPr>
      </p:pic>
      <p:sp>
        <p:nvSpPr>
          <p:cNvPr id="8" name="TextBox 7"/>
          <p:cNvSpPr txBox="1"/>
          <p:nvPr/>
        </p:nvSpPr>
        <p:spPr>
          <a:xfrm>
            <a:off x="2702935" y="6153698"/>
            <a:ext cx="6529137" cy="523220"/>
          </a:xfrm>
          <a:prstGeom prst="rect">
            <a:avLst/>
          </a:prstGeom>
          <a:noFill/>
        </p:spPr>
        <p:txBody>
          <a:bodyPr wrap="square" rtlCol="0">
            <a:spAutoFit/>
          </a:bodyPr>
          <a:lstStyle/>
          <a:p>
            <a:r>
              <a:rPr lang="en-GB" sz="2800" i="1" dirty="0" smtClean="0">
                <a:solidFill>
                  <a:schemeClr val="accent5">
                    <a:lumMod val="20000"/>
                    <a:lumOff val="80000"/>
                  </a:schemeClr>
                </a:solidFill>
                <a:latin typeface="Britannic Bold" panose="020B0903060703020204" pitchFamily="34" charset="0"/>
              </a:rPr>
              <a:t>WORKING TOGETHER IN PARTNERSHIP</a:t>
            </a:r>
            <a:endParaRPr lang="en-GB" sz="2800" i="1" dirty="0">
              <a:solidFill>
                <a:schemeClr val="accent5">
                  <a:lumMod val="20000"/>
                  <a:lumOff val="80000"/>
                </a:schemeClr>
              </a:solidFill>
              <a:latin typeface="Britannic Bold" panose="020B0903060703020204" pitchFamily="34" charset="0"/>
            </a:endParaRPr>
          </a:p>
        </p:txBody>
      </p:sp>
    </p:spTree>
    <p:extLst>
      <p:ext uri="{BB962C8B-B14F-4D97-AF65-F5344CB8AC3E}">
        <p14:creationId xmlns:p14="http://schemas.microsoft.com/office/powerpoint/2010/main" val="112692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87797"/>
            <a:ext cx="10515600" cy="858991"/>
          </a:xfrm>
          <a:prstGeom prst="roundRect">
            <a:avLst/>
          </a:prstGeom>
          <a:solidFill>
            <a:srgbClr val="012E7B"/>
          </a:solidFill>
        </p:spPr>
        <p:txBody>
          <a:bodyPr/>
          <a:lstStyle/>
          <a:p>
            <a:pPr algn="ctr"/>
            <a:r>
              <a:rPr lang="en-GB" dirty="0" smtClean="0">
                <a:ln>
                  <a:solidFill>
                    <a:schemeClr val="bg1"/>
                  </a:solidFill>
                </a:ln>
                <a:solidFill>
                  <a:schemeClr val="bg1"/>
                </a:solidFill>
                <a:latin typeface="Britannic Bold" panose="020B0903060703020204" pitchFamily="34" charset="0"/>
              </a:rPr>
              <a:t>WHAT WE NEED FROM YOU?</a:t>
            </a:r>
            <a:endParaRPr lang="en-GB" dirty="0">
              <a:ln>
                <a:solidFill>
                  <a:schemeClr val="bg1"/>
                </a:solidFill>
              </a:ln>
              <a:solidFill>
                <a:schemeClr val="bg1"/>
              </a:solidFill>
              <a:latin typeface="Britannic Bold" panose="020B0903060703020204" pitchFamily="34" charset="0"/>
            </a:endParaRPr>
          </a:p>
        </p:txBody>
      </p:sp>
      <p:sp>
        <p:nvSpPr>
          <p:cNvPr id="3" name="TextBox 2"/>
          <p:cNvSpPr txBox="1"/>
          <p:nvPr/>
        </p:nvSpPr>
        <p:spPr>
          <a:xfrm rot="10800000" flipV="1">
            <a:off x="380996" y="1789682"/>
            <a:ext cx="11373468" cy="3439239"/>
          </a:xfrm>
          <a:prstGeom prst="roundRect">
            <a:avLst/>
          </a:prstGeom>
          <a:solidFill>
            <a:srgbClr val="910620"/>
          </a:solidFill>
        </p:spPr>
        <p:txBody>
          <a:bodyPr wrap="square" rtlCol="0">
            <a:spAutoFit/>
          </a:bodyPr>
          <a:lstStyle/>
          <a:p>
            <a:r>
              <a:rPr lang="en-GB" sz="2800" b="1" dirty="0">
                <a:solidFill>
                  <a:schemeClr val="bg1"/>
                </a:solidFill>
              </a:rPr>
              <a:t>NOTHING! BUT….We encourage you all to go and see the Angel during its visit to Slough if you are able to. So please take yourselves, ask your parents or friends and come and visit the Angel </a:t>
            </a:r>
          </a:p>
          <a:p>
            <a:endParaRPr lang="en-GB" sz="2800" b="1" dirty="0">
              <a:solidFill>
                <a:schemeClr val="bg1"/>
              </a:solidFill>
            </a:endParaRPr>
          </a:p>
          <a:p>
            <a:pPr algn="ctr"/>
            <a:r>
              <a:rPr lang="en-GB" sz="2800" b="1" dirty="0">
                <a:solidFill>
                  <a:schemeClr val="bg1"/>
                </a:solidFill>
              </a:rPr>
              <a:t>If you would like to discuss Violence in any form we signpost you to the following organisations or alternatively speak to a member of the teaching staff confidentially and independently</a:t>
            </a:r>
            <a:endParaRPr lang="en-GB" sz="2800" b="1" dirty="0">
              <a:solidFill>
                <a:schemeClr val="bg1"/>
              </a:solidFill>
            </a:endParaRPr>
          </a:p>
        </p:txBody>
      </p:sp>
      <p:sp>
        <p:nvSpPr>
          <p:cNvPr id="4" name="TextBox 3"/>
          <p:cNvSpPr txBox="1"/>
          <p:nvPr/>
        </p:nvSpPr>
        <p:spPr>
          <a:xfrm>
            <a:off x="2702935" y="6153698"/>
            <a:ext cx="6529137" cy="523220"/>
          </a:xfrm>
          <a:prstGeom prst="rect">
            <a:avLst/>
          </a:prstGeom>
          <a:noFill/>
        </p:spPr>
        <p:txBody>
          <a:bodyPr wrap="square" rtlCol="0">
            <a:spAutoFit/>
          </a:bodyPr>
          <a:lstStyle/>
          <a:p>
            <a:r>
              <a:rPr lang="en-GB" sz="2800" i="1" dirty="0" smtClean="0">
                <a:solidFill>
                  <a:schemeClr val="accent5">
                    <a:lumMod val="20000"/>
                    <a:lumOff val="80000"/>
                  </a:schemeClr>
                </a:solidFill>
                <a:latin typeface="Britannic Bold" panose="020B0903060703020204" pitchFamily="34" charset="0"/>
              </a:rPr>
              <a:t>WORKING TOGETHER IN PARTNERSHIP</a:t>
            </a:r>
            <a:endParaRPr lang="en-GB" sz="2800" i="1" dirty="0">
              <a:solidFill>
                <a:schemeClr val="accent5">
                  <a:lumMod val="20000"/>
                  <a:lumOff val="80000"/>
                </a:schemeClr>
              </a:solidFill>
              <a:latin typeface="Britannic Bold" panose="020B0903060703020204" pitchFamily="34" charset="0"/>
            </a:endParaRPr>
          </a:p>
        </p:txBody>
      </p:sp>
    </p:spTree>
    <p:extLst>
      <p:ext uri="{BB962C8B-B14F-4D97-AF65-F5344CB8AC3E}">
        <p14:creationId xmlns:p14="http://schemas.microsoft.com/office/powerpoint/2010/main" val="334558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knives">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knives" id="{56D32559-239A-4C3A-B4FA-1E3048957E9B}" vid="{413B3E6B-A17A-4FD7-AA9A-F57ABCFF95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 knives</Template>
  <TotalTime>1083</TotalTime>
  <Words>642</Words>
  <Application>Microsoft Office PowerPoint</Application>
  <PresentationFormat>Widescreen</PresentationFormat>
  <Paragraphs>59</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Britannic Bold</vt:lpstr>
      <vt:lpstr>Calibri</vt:lpstr>
      <vt:lpstr>Calibri Light</vt:lpstr>
      <vt:lpstr>Theme1 knives</vt:lpstr>
      <vt:lpstr>MONUMENT AGAINST VIOLENCE AND AGGRESSION JANUARY 2023</vt:lpstr>
      <vt:lpstr>Aims</vt:lpstr>
      <vt:lpstr>Knife Angel Visit Arbour Park 9th January 2023-31st January 2023  </vt:lpstr>
      <vt:lpstr>WHY NOW</vt:lpstr>
      <vt:lpstr>PowerPoint Presentation</vt:lpstr>
      <vt:lpstr>What can happen if you carry a knife?</vt:lpstr>
      <vt:lpstr>PowerPoint Presentation</vt:lpstr>
      <vt:lpstr>What should you do if someone gets hurt?</vt:lpstr>
      <vt:lpstr>WHAT WE NEED FROM YOU?</vt:lpstr>
      <vt:lpstr>PowerPoint Presentation</vt:lpstr>
      <vt:lpstr>PowerPoint Presentation</vt:lpstr>
    </vt:vector>
  </TitlesOfParts>
  <Company>Thames Valley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Knife Crime</dc:title>
  <dc:creator>Bennett Catharine</dc:creator>
  <cp:lastModifiedBy>Dolan, Ricci (P7755)</cp:lastModifiedBy>
  <cp:revision>68</cp:revision>
  <cp:lastPrinted>2022-11-21T14:56:49Z</cp:lastPrinted>
  <dcterms:created xsi:type="dcterms:W3CDTF">2019-09-13T12:21:27Z</dcterms:created>
  <dcterms:modified xsi:type="dcterms:W3CDTF">2022-12-06T14:48:44Z</dcterms:modified>
</cp:coreProperties>
</file>