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4"/>
  </p:sldMasterIdLst>
  <p:notesMasterIdLst>
    <p:notesMasterId r:id="rId19"/>
  </p:notesMasterIdLst>
  <p:sldIdLst>
    <p:sldId id="323" r:id="rId5"/>
    <p:sldId id="355" r:id="rId6"/>
    <p:sldId id="338" r:id="rId7"/>
    <p:sldId id="354" r:id="rId8"/>
    <p:sldId id="361" r:id="rId9"/>
    <p:sldId id="353" r:id="rId10"/>
    <p:sldId id="358" r:id="rId11"/>
    <p:sldId id="339" r:id="rId12"/>
    <p:sldId id="340" r:id="rId13"/>
    <p:sldId id="357" r:id="rId14"/>
    <p:sldId id="352" r:id="rId15"/>
    <p:sldId id="327" r:id="rId16"/>
    <p:sldId id="360" r:id="rId17"/>
    <p:sldId id="296" r:id="rId18"/>
  </p:sldIdLst>
  <p:sldSz cx="12192000" cy="6858000"/>
  <p:notesSz cx="6858000" cy="9144000"/>
  <p:embeddedFontLst>
    <p:embeddedFont>
      <p:font typeface="Calibri" panose="020F0502020204030204" pitchFamily="34" charset="0"/>
      <p:regular r:id="rId20"/>
      <p:bold r:id="rId21"/>
      <p:italic r:id="rId22"/>
      <p:boldItalic r:id="rId23"/>
    </p:embeddedFont>
    <p:embeddedFont>
      <p:font typeface="Calibri Light" panose="020F0302020204030204" pitchFamily="34" charset="0"/>
      <p:regular r:id="rId24"/>
      <p:italic r:id="rId25"/>
    </p:embeddedFont>
    <p:embeddedFont>
      <p:font typeface="Lato" panose="020F0502020204030203" pitchFamily="34" charset="0"/>
      <p:regular r:id="rId26"/>
      <p:bold r:id="rId27"/>
      <p:italic r:id="rId28"/>
      <p:boldItalic r:id="rId29"/>
    </p:embeddedFont>
    <p:embeddedFont>
      <p:font typeface="Lato Bold" panose="020F0502020204030203" pitchFamily="34" charset="0"/>
      <p:bold r:id="rId30"/>
    </p:embeddedFont>
    <p:embeddedFont>
      <p:font typeface="Lato Bold" panose="020F0502020204030203" pitchFamily="34" charset="0"/>
      <p:bold r:id="rId30"/>
    </p:embeddedFont>
    <p:embeddedFont>
      <p:font typeface="Lato Light" panose="020F0502020204030203" pitchFamily="34" charset="0"/>
      <p:regular r:id="rId31"/>
      <p:italic r:id="rId32"/>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D647F4E-E729-B306-3E4F-3AD2C87497AB}" name="Sarah Bowie" initials="SB" userId="S::sarah.bowie@mhfaengland.org::bf843030-dc3a-4aa6-a8ca-f0d16032ed72" providerId="AD"/>
  <p188:author id="{CAACC16C-4FE8-742B-9FE8-BA7F4CE748EC}" name="Leonie McIlroy" initials="LM" userId="S::leonie.mcilroy@mhfaengland.org::a68ee3b3-6a3d-47a0-b663-5235271740a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gus Walker" initials="AW" lastIdx="22" clrIdx="0">
    <p:extLst>
      <p:ext uri="{19B8F6BF-5375-455C-9EA6-DF929625EA0E}">
        <p15:presenceInfo xmlns:p15="http://schemas.microsoft.com/office/powerpoint/2012/main" userId="S::angus@mhfaengland.org::8aad89bf-c9ae-409a-885f-eb688a26c157" providerId="AD"/>
      </p:ext>
    </p:extLst>
  </p:cmAuthor>
  <p:cmAuthor id="2" name="Imogen Dunn" initials="ID" lastIdx="3" clrIdx="1">
    <p:extLst>
      <p:ext uri="{19B8F6BF-5375-455C-9EA6-DF929625EA0E}">
        <p15:presenceInfo xmlns:p15="http://schemas.microsoft.com/office/powerpoint/2012/main" userId="S-1-5-21-4045473581-1900381009-3456656460-8169" providerId="AD"/>
      </p:ext>
    </p:extLst>
  </p:cmAuthor>
  <p:cmAuthor id="3" name="Kat McCamley" initials="KM" lastIdx="1" clrIdx="2">
    <p:extLst>
      <p:ext uri="{19B8F6BF-5375-455C-9EA6-DF929625EA0E}">
        <p15:presenceInfo xmlns:p15="http://schemas.microsoft.com/office/powerpoint/2012/main" userId="S-1-5-21-4045473581-1900381009-3456656460-12313" providerId="AD"/>
      </p:ext>
    </p:extLst>
  </p:cmAuthor>
  <p:cmAuthor id="4" name="Dani Rosen" initials="DR" lastIdx="5" clrIdx="3">
    <p:extLst>
      <p:ext uri="{19B8F6BF-5375-455C-9EA6-DF929625EA0E}">
        <p15:presenceInfo xmlns:p15="http://schemas.microsoft.com/office/powerpoint/2012/main" userId="S::danielle@mhfaengland.org::cc59cb42-4f57-4d3d-8573-a16bb3d7a3ba" providerId="AD"/>
      </p:ext>
    </p:extLst>
  </p:cmAuthor>
  <p:cmAuthor id="5" name="Leonie McIlroy" initials="LM" lastIdx="5" clrIdx="4">
    <p:extLst>
      <p:ext uri="{19B8F6BF-5375-455C-9EA6-DF929625EA0E}">
        <p15:presenceInfo xmlns:p15="http://schemas.microsoft.com/office/powerpoint/2012/main" userId="S::leonie.mcilroy@mhfaengland.org::a68ee3b3-6a3d-47a0-b663-5235271740a1" providerId="AD"/>
      </p:ext>
    </p:extLst>
  </p:cmAuthor>
  <p:cmAuthor id="6" name="Susanna Worth" initials="SW" lastIdx="1" clrIdx="5">
    <p:extLst>
      <p:ext uri="{19B8F6BF-5375-455C-9EA6-DF929625EA0E}">
        <p15:presenceInfo xmlns:p15="http://schemas.microsoft.com/office/powerpoint/2012/main" userId="S::susanna.worth@mhfaengland.org::79937a02-eb5a-438d-ad54-29a60603b9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AB30"/>
    <a:srgbClr val="65AB31"/>
    <a:srgbClr val="2D8E3D"/>
    <a:srgbClr val="2896C4"/>
    <a:srgbClr val="315184"/>
    <a:srgbClr val="12686C"/>
    <a:srgbClr val="793C6D"/>
    <a:srgbClr val="EC64A1"/>
    <a:srgbClr val="5DACCD"/>
    <a:srgbClr val="90C2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1EACCD-E2AA-44B0-CF53-A481DDE5C2BA}" v="60" dt="2023-02-08T11:06:41.407"/>
    <p1510:client id="{44E80F29-51C2-167F-9E09-27D046614AA4}" v="41" dt="2023-02-08T10:09:03.920"/>
    <p1510:client id="{4D2C9E68-2044-EFF5-9FCC-890B7385593B}" v="73" dt="2023-02-07T11:02:30.883"/>
    <p1510:client id="{5EB7DDC5-9F7B-B969-D5EC-F2A6BEF44FCB}" v="15" dt="2023-02-09T14:35:44.590"/>
    <p1510:client id="{A254BF35-F3FB-AEBB-D6A2-3B3E5EB7C96A}" v="3" dt="2023-02-08T10:52:20.5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9" Type="http://schemas.microsoft.com/office/2018/10/relationships/authors" Target="authors.xml"/><Relationship Id="rId21" Type="http://schemas.openxmlformats.org/officeDocument/2006/relationships/font" Target="fonts/font2.fntdata"/><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D47C16-2354-4457-A755-82A64ED43F4F}"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A4847-1467-4897-BD53-E6448AD59C8F}" type="slidenum">
              <a:rPr lang="en-GB" smtClean="0"/>
              <a:t>‹#›</a:t>
            </a:fld>
            <a:endParaRPr lang="en-GB"/>
          </a:p>
        </p:txBody>
      </p:sp>
    </p:spTree>
    <p:extLst>
      <p:ext uri="{BB962C8B-B14F-4D97-AF65-F5344CB8AC3E}">
        <p14:creationId xmlns:p14="http://schemas.microsoft.com/office/powerpoint/2010/main" val="1715806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A4847-1467-4897-BD53-E6448AD59C8F}" type="slidenum">
              <a:rPr lang="en-GB" smtClean="0"/>
              <a:t>1</a:t>
            </a:fld>
            <a:endParaRPr lang="en-GB"/>
          </a:p>
        </p:txBody>
      </p:sp>
    </p:spTree>
    <p:extLst>
      <p:ext uri="{BB962C8B-B14F-4D97-AF65-F5344CB8AC3E}">
        <p14:creationId xmlns:p14="http://schemas.microsoft.com/office/powerpoint/2010/main" val="19028767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A4847-1467-4897-BD53-E6448AD59C8F}" type="slidenum">
              <a:rPr lang="en-GB" smtClean="0"/>
              <a:t>11</a:t>
            </a:fld>
            <a:endParaRPr lang="en-GB"/>
          </a:p>
        </p:txBody>
      </p:sp>
    </p:spTree>
    <p:extLst>
      <p:ext uri="{BB962C8B-B14F-4D97-AF65-F5344CB8AC3E}">
        <p14:creationId xmlns:p14="http://schemas.microsoft.com/office/powerpoint/2010/main" val="1336235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07A4847-1467-4897-BD53-E6448AD59C8F}" type="slidenum">
              <a:rPr lang="en-GB" smtClean="0"/>
              <a:t>12</a:t>
            </a:fld>
            <a:endParaRPr lang="en-GB"/>
          </a:p>
        </p:txBody>
      </p:sp>
    </p:spTree>
    <p:extLst>
      <p:ext uri="{BB962C8B-B14F-4D97-AF65-F5344CB8AC3E}">
        <p14:creationId xmlns:p14="http://schemas.microsoft.com/office/powerpoint/2010/main" val="3053659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3500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807A4847-1467-4897-BD53-E6448AD59C8F}" type="slidenum">
              <a:rPr lang="en-GB" smtClean="0"/>
              <a:t>14</a:t>
            </a:fld>
            <a:endParaRPr lang="en-GB"/>
          </a:p>
        </p:txBody>
      </p:sp>
    </p:spTree>
    <p:extLst>
      <p:ext uri="{BB962C8B-B14F-4D97-AF65-F5344CB8AC3E}">
        <p14:creationId xmlns:p14="http://schemas.microsoft.com/office/powerpoint/2010/main" val="26268617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84188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A4847-1467-4897-BD53-E6448AD59C8F}" type="slidenum">
              <a:rPr lang="en-GB" smtClean="0"/>
              <a:t>3</a:t>
            </a:fld>
            <a:endParaRPr lang="en-GB"/>
          </a:p>
        </p:txBody>
      </p:sp>
    </p:spTree>
    <p:extLst>
      <p:ext uri="{BB962C8B-B14F-4D97-AF65-F5344CB8AC3E}">
        <p14:creationId xmlns:p14="http://schemas.microsoft.com/office/powerpoint/2010/main" val="158772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A4847-1467-4897-BD53-E6448AD59C8F}" type="slidenum">
              <a:rPr lang="en-GB" smtClean="0"/>
              <a:t>4</a:t>
            </a:fld>
            <a:endParaRPr lang="en-GB"/>
          </a:p>
        </p:txBody>
      </p:sp>
    </p:spTree>
    <p:extLst>
      <p:ext uri="{BB962C8B-B14F-4D97-AF65-F5344CB8AC3E}">
        <p14:creationId xmlns:p14="http://schemas.microsoft.com/office/powerpoint/2010/main" val="2228412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7645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A4847-1467-4897-BD53-E6448AD59C8F}" type="slidenum">
              <a:rPr lang="en-GB" smtClean="0"/>
              <a:t>6</a:t>
            </a:fld>
            <a:endParaRPr lang="en-GB"/>
          </a:p>
        </p:txBody>
      </p:sp>
    </p:spTree>
    <p:extLst>
      <p:ext uri="{BB962C8B-B14F-4D97-AF65-F5344CB8AC3E}">
        <p14:creationId xmlns:p14="http://schemas.microsoft.com/office/powerpoint/2010/main" val="1791721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A4847-1467-4897-BD53-E6448AD59C8F}" type="slidenum">
              <a:rPr lang="en-GB" smtClean="0"/>
              <a:t>7</a:t>
            </a:fld>
            <a:endParaRPr lang="en-GB"/>
          </a:p>
        </p:txBody>
      </p:sp>
    </p:spTree>
    <p:extLst>
      <p:ext uri="{BB962C8B-B14F-4D97-AF65-F5344CB8AC3E}">
        <p14:creationId xmlns:p14="http://schemas.microsoft.com/office/powerpoint/2010/main" val="1901613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07A4847-1467-4897-BD53-E6448AD59C8F}"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2371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07A4847-1467-4897-BD53-E6448AD59C8F}" type="slidenum">
              <a:rPr lang="en-GB" smtClean="0"/>
              <a:t>9</a:t>
            </a:fld>
            <a:endParaRPr lang="en-GB"/>
          </a:p>
        </p:txBody>
      </p:sp>
    </p:spTree>
    <p:extLst>
      <p:ext uri="{BB962C8B-B14F-4D97-AF65-F5344CB8AC3E}">
        <p14:creationId xmlns:p14="http://schemas.microsoft.com/office/powerpoint/2010/main" val="276884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4C9793-E4FD-4050-9FAF-5C9600C0B172}"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13283896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C9793-E4FD-4050-9FAF-5C9600C0B172}"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483528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C9793-E4FD-4050-9FAF-5C9600C0B172}"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26421187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4C9793-E4FD-4050-9FAF-5C9600C0B172}"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145922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4C9793-E4FD-4050-9FAF-5C9600C0B172}"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34372719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4C9793-E4FD-4050-9FAF-5C9600C0B172}" type="datetimeFigureOut">
              <a:rPr lang="en-GB" smtClean="0"/>
              <a:t>09/02/2023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56779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4C9793-E4FD-4050-9FAF-5C9600C0B172}" type="datetimeFigureOut">
              <a:rPr lang="en-GB" smtClean="0"/>
              <a:t>09/02/2023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2472016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4C9793-E4FD-4050-9FAF-5C9600C0B172}" type="datetimeFigureOut">
              <a:rPr lang="en-GB" smtClean="0"/>
              <a:t>09/02/2023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1439316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C9793-E4FD-4050-9FAF-5C9600C0B172}" type="datetimeFigureOut">
              <a:rPr lang="en-GB" smtClean="0"/>
              <a:t>09/02/2023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3149483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4C9793-E4FD-4050-9FAF-5C9600C0B172}" type="datetimeFigureOut">
              <a:rPr lang="en-GB" smtClean="0"/>
              <a:t>09/02/2023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3230159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4C9793-E4FD-4050-9FAF-5C9600C0B172}" type="datetimeFigureOut">
              <a:rPr lang="en-GB" smtClean="0"/>
              <a:t>09/02/2023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9B2E404-5FFA-4098-BE87-EA2557BD280B}" type="slidenum">
              <a:rPr lang="en-GB" smtClean="0"/>
              <a:t>‹#›</a:t>
            </a:fld>
            <a:endParaRPr lang="en-GB"/>
          </a:p>
        </p:txBody>
      </p:sp>
    </p:spTree>
    <p:extLst>
      <p:ext uri="{BB962C8B-B14F-4D97-AF65-F5344CB8AC3E}">
        <p14:creationId xmlns:p14="http://schemas.microsoft.com/office/powerpoint/2010/main" val="40751028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4C9793-E4FD-4050-9FAF-5C9600C0B172}" type="datetimeFigureOut">
              <a:rPr lang="en-GB" smtClean="0"/>
              <a:t>09/02/2023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B2E404-5FFA-4098-BE87-EA2557BD280B}" type="slidenum">
              <a:rPr lang="en-GB" smtClean="0"/>
              <a:t>‹#›</a:t>
            </a:fld>
            <a:endParaRPr lang="en-GB"/>
          </a:p>
        </p:txBody>
      </p:sp>
    </p:spTree>
    <p:extLst>
      <p:ext uri="{BB962C8B-B14F-4D97-AF65-F5344CB8AC3E}">
        <p14:creationId xmlns:p14="http://schemas.microsoft.com/office/powerpoint/2010/main" val="36306703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mhfaengland.org/my-whole-self/my-whole-self-instagram-card1" TargetMode="External"/><Relationship Id="rId18" Type="http://schemas.openxmlformats.org/officeDocument/2006/relationships/image" Target="../media/image23.png"/><Relationship Id="rId3" Type="http://schemas.openxmlformats.org/officeDocument/2006/relationships/image" Target="../media/image2.svg"/><Relationship Id="rId7" Type="http://schemas.openxmlformats.org/officeDocument/2006/relationships/image" Target="../media/image31.png"/><Relationship Id="rId12" Type="http://schemas.openxmlformats.org/officeDocument/2006/relationships/image" Target="../media/image16.jpeg"/><Relationship Id="rId17" Type="http://schemas.openxmlformats.org/officeDocument/2006/relationships/hyperlink" Target="http://mhfaengland.org/my-whole-self/my-whole-self-facebook-card1" TargetMode="External"/><Relationship Id="rId2" Type="http://schemas.openxmlformats.org/officeDocument/2006/relationships/image" Target="../media/image1.png"/><Relationship Id="rId16" Type="http://schemas.openxmlformats.org/officeDocument/2006/relationships/hyperlink" Target="http://mhfaengland.org/my-whole-self/my-whole-self-linkedin-card" TargetMode="External"/><Relationship Id="rId20"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15.svg"/><Relationship Id="rId5" Type="http://schemas.openxmlformats.org/officeDocument/2006/relationships/image" Target="../media/image29.png"/><Relationship Id="rId15" Type="http://schemas.openxmlformats.org/officeDocument/2006/relationships/hyperlink" Target="http://mhfaengland.org/my-whole-self/my-whole-self-linkedin-card1" TargetMode="External"/><Relationship Id="rId10" Type="http://schemas.openxmlformats.org/officeDocument/2006/relationships/image" Target="../media/image14.png"/><Relationship Id="rId19" Type="http://schemas.openxmlformats.org/officeDocument/2006/relationships/image" Target="../media/image24.svg"/><Relationship Id="rId4" Type="http://schemas.openxmlformats.org/officeDocument/2006/relationships/image" Target="../media/image28.png"/><Relationship Id="rId9" Type="http://schemas.openxmlformats.org/officeDocument/2006/relationships/image" Target="../media/image13.svg"/><Relationship Id="rId14" Type="http://schemas.openxmlformats.org/officeDocument/2006/relationships/hyperlink" Target="http://mhfaengland.org/my-whole-self/my-whole-self-twitter-card1"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3.pn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2.svg"/><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mhfaengland.org/my-whole-self/" TargetMode="External"/><Relationship Id="rId3" Type="http://schemas.openxmlformats.org/officeDocument/2006/relationships/image" Target="../media/image1.png"/><Relationship Id="rId7" Type="http://schemas.openxmlformats.org/officeDocument/2006/relationships/image" Target="../media/image34.png"/><Relationship Id="rId12" Type="http://schemas.openxmlformats.org/officeDocument/2006/relationships/image" Target="../media/image16.jpeg"/><Relationship Id="rId2" Type="http://schemas.openxmlformats.org/officeDocument/2006/relationships/notesSlide" Target="../notesSlides/notesSlide11.xml"/><Relationship Id="rId16" Type="http://schemas.openxmlformats.org/officeDocument/2006/relationships/hyperlink" Target="http://mhfaengland.org/mhfa-centre/campaigns/my-whole-self-2022/" TargetMode="Externa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5.svg"/><Relationship Id="rId5" Type="http://schemas.openxmlformats.org/officeDocument/2006/relationships/image" Target="../media/image23.png"/><Relationship Id="rId15" Type="http://schemas.openxmlformats.org/officeDocument/2006/relationships/hyperlink" Target="https://mhfaengland.org/mhfa-centre/campaigns/my-whole-self-2022/" TargetMode="External"/><Relationship Id="rId10" Type="http://schemas.openxmlformats.org/officeDocument/2006/relationships/image" Target="../media/image14.png"/><Relationship Id="rId4" Type="http://schemas.openxmlformats.org/officeDocument/2006/relationships/image" Target="../media/image2.svg"/><Relationship Id="rId9" Type="http://schemas.openxmlformats.org/officeDocument/2006/relationships/image" Target="../media/image13.svg"/><Relationship Id="rId14" Type="http://schemas.openxmlformats.org/officeDocument/2006/relationships/hyperlink" Target="https://mhfaengland.org/"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sv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mhfaengland.org/my-whole-self/" TargetMode="External"/><Relationship Id="rId4" Type="http://schemas.openxmlformats.org/officeDocument/2006/relationships/image" Target="../media/image6.sv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5.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mailto:media@mhfaengland.org" TargetMode="External"/><Relationship Id="rId5" Type="http://schemas.openxmlformats.org/officeDocument/2006/relationships/image" Target="../media/image9.png"/><Relationship Id="rId4" Type="http://schemas.openxmlformats.org/officeDocument/2006/relationships/image" Target="../media/image6.svg"/><Relationship Id="rId9" Type="http://schemas.openxmlformats.org/officeDocument/2006/relationships/image" Target="../media/image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jpe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2.sv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1.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hyperlink" Target="https://mhfaengland.org/my-whole-self/" TargetMode="External"/><Relationship Id="rId5" Type="http://schemas.openxmlformats.org/officeDocument/2006/relationships/image" Target="../media/image17.png"/><Relationship Id="rId10" Type="http://schemas.openxmlformats.org/officeDocument/2006/relationships/image" Target="../media/image15.svg"/><Relationship Id="rId4" Type="http://schemas.openxmlformats.org/officeDocument/2006/relationships/image" Target="../media/image2.sv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hyperlink" Target="https://mhfaengland.org/my-whole-self/resources/My-Whole-Self-book-club-activity-sheet.pdf" TargetMode="External"/><Relationship Id="rId5" Type="http://schemas.openxmlformats.org/officeDocument/2006/relationships/image" Target="../media/image12.png"/><Relationship Id="rId10" Type="http://schemas.openxmlformats.org/officeDocument/2006/relationships/hyperlink" Target="https://mhfaengland.org/my-whole-self/resources/How-to-host-a-My-Whole-Self-panel-discussion.pdf" TargetMode="External"/><Relationship Id="rId4" Type="http://schemas.openxmlformats.org/officeDocument/2006/relationships/image" Target="../media/image2.svg"/><Relationship Id="rId9" Type="http://schemas.openxmlformats.org/officeDocument/2006/relationships/hyperlink" Target="https://mhfaengland.org/my-whole-self/resources/My-Whole-Self-Desert-Island-Favourites.pdf" TargetMode="External"/><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4.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hyperlink" Target="https://mhfaengland.org/mhfa-centre/webinars/" TargetMode="External"/><Relationship Id="rId5" Type="http://schemas.openxmlformats.org/officeDocument/2006/relationships/image" Target="../media/image12.png"/><Relationship Id="rId10" Type="http://schemas.openxmlformats.org/officeDocument/2006/relationships/hyperlink" Target="https://www.youtube.com/watch?v=9Buh_2aPauU" TargetMode="External"/><Relationship Id="rId4" Type="http://schemas.openxmlformats.org/officeDocument/2006/relationships/image" Target="../media/image2.svg"/><Relationship Id="rId9" Type="http://schemas.openxmlformats.org/officeDocument/2006/relationships/hyperlink" Target="https://youtu.be/a-7j-TAbFLI"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6.jpeg"/><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15.svg"/><Relationship Id="rId5" Type="http://schemas.openxmlformats.org/officeDocument/2006/relationships/image" Target="../media/image23.png"/><Relationship Id="rId10" Type="http://schemas.openxmlformats.org/officeDocument/2006/relationships/image" Target="../media/image14.png"/><Relationship Id="rId4" Type="http://schemas.openxmlformats.org/officeDocument/2006/relationships/image" Target="../media/image2.svg"/><Relationship Id="rId9" Type="http://schemas.openxmlformats.org/officeDocument/2006/relationships/image" Target="../media/image13.svg"/><Relationship Id="rId1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6DD26DD-1BBC-4C29-ACEF-BBEBAFEE58D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2191999" cy="6858000"/>
          </a:xfrm>
          <a:prstGeom prst="rect">
            <a:avLst/>
          </a:prstGeom>
        </p:spPr>
      </p:pic>
      <p:pic>
        <p:nvPicPr>
          <p:cNvPr id="8" name="Picture 7">
            <a:extLst>
              <a:ext uri="{FF2B5EF4-FFF2-40B4-BE49-F238E27FC236}">
                <a16:creationId xmlns:a16="http://schemas.microsoft.com/office/drawing/2014/main" id="{26B11B95-2B9E-4A08-92CD-BA512630994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44247" y="4996063"/>
            <a:ext cx="1410005" cy="1410005"/>
          </a:xfrm>
          <a:prstGeom prst="rect">
            <a:avLst/>
          </a:prstGeom>
        </p:spPr>
      </p:pic>
      <p:pic>
        <p:nvPicPr>
          <p:cNvPr id="3" name="Picture 2">
            <a:extLst>
              <a:ext uri="{FF2B5EF4-FFF2-40B4-BE49-F238E27FC236}">
                <a16:creationId xmlns:a16="http://schemas.microsoft.com/office/drawing/2014/main" id="{D981C194-4072-4534-9F53-AA76E1F8611A}"/>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180041" y="964719"/>
            <a:ext cx="3831919" cy="3498356"/>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1275A40A-A5AD-4451-9B32-2ADE52A3D2AA}"/>
              </a:ext>
            </a:extLst>
          </p:cNvPr>
          <p:cNvSpPr txBox="1">
            <a:spLocks/>
          </p:cNvSpPr>
          <p:nvPr/>
        </p:nvSpPr>
        <p:spPr>
          <a:xfrm>
            <a:off x="3331142" y="5277586"/>
            <a:ext cx="5529715" cy="61569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00"/>
              </a:spcAft>
              <a:buNone/>
            </a:pPr>
            <a:endParaRPr lang="en-GB" sz="2000">
              <a:latin typeface="Lato Light" panose="020F0502020204030203" pitchFamily="34" charset="0"/>
              <a:ea typeface="Lato Light" panose="020F0502020204030203" pitchFamily="34" charset="0"/>
              <a:cs typeface="Lato Light" panose="020F0502020204030203" pitchFamily="34" charset="0"/>
            </a:endParaRPr>
          </a:p>
        </p:txBody>
      </p:sp>
      <p:sp>
        <p:nvSpPr>
          <p:cNvPr id="7" name="Title 1">
            <a:extLst>
              <a:ext uri="{FF2B5EF4-FFF2-40B4-BE49-F238E27FC236}">
                <a16:creationId xmlns:a16="http://schemas.microsoft.com/office/drawing/2014/main" id="{C1362836-3BA6-4752-95B1-2BC1CDF75842}"/>
              </a:ext>
            </a:extLst>
          </p:cNvPr>
          <p:cNvSpPr txBox="1">
            <a:spLocks/>
          </p:cNvSpPr>
          <p:nvPr/>
        </p:nvSpPr>
        <p:spPr>
          <a:xfrm>
            <a:off x="2267239" y="4717075"/>
            <a:ext cx="7530520" cy="7016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spcAft>
                <a:spcPts val="100"/>
              </a:spcAft>
            </a:pPr>
            <a:endParaRPr lang="en-GB" sz="3600" b="1">
              <a:latin typeface="Lato" panose="020F0502020204030203" pitchFamily="34" charset="0"/>
              <a:ea typeface="Lato" panose="020F0502020204030203" pitchFamily="34" charset="0"/>
              <a:cs typeface="Lato" panose="020F0502020204030203" pitchFamily="34" charset="0"/>
            </a:endParaRPr>
          </a:p>
          <a:p>
            <a:pPr algn="ctr">
              <a:lnSpc>
                <a:spcPct val="100000"/>
              </a:lnSpc>
              <a:spcBef>
                <a:spcPts val="0"/>
              </a:spcBef>
              <a:spcAft>
                <a:spcPts val="100"/>
              </a:spcAft>
            </a:pPr>
            <a:endParaRPr lang="en-GB" sz="3600" b="1">
              <a:latin typeface="Lato"/>
              <a:ea typeface="Lato"/>
              <a:cs typeface="Lato"/>
            </a:endParaRPr>
          </a:p>
          <a:p>
            <a:pPr algn="ctr">
              <a:lnSpc>
                <a:spcPct val="100000"/>
              </a:lnSpc>
              <a:spcBef>
                <a:spcPts val="0"/>
              </a:spcBef>
              <a:spcAft>
                <a:spcPts val="100"/>
              </a:spcAft>
            </a:pPr>
            <a:endParaRPr lang="en-GB" sz="2000" b="1" i="1">
              <a:latin typeface="Lato"/>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9BFD4FBF-4CDB-48D8-90BE-1FCEC58D1F44}"/>
              </a:ext>
            </a:extLst>
          </p:cNvPr>
          <p:cNvSpPr txBox="1"/>
          <p:nvPr/>
        </p:nvSpPr>
        <p:spPr>
          <a:xfrm>
            <a:off x="3930650" y="4533900"/>
            <a:ext cx="4425950"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a:latin typeface="Lato "/>
                <a:ea typeface="Lato Light"/>
                <a:cs typeface="Calibri"/>
              </a:rPr>
              <a:t>Campaign kit</a:t>
            </a:r>
          </a:p>
          <a:p>
            <a:pPr algn="ctr"/>
            <a:endParaRPr lang="en-GB" sz="3600">
              <a:latin typeface="Lato "/>
              <a:ea typeface="Lato Light"/>
              <a:cs typeface="Calibri"/>
            </a:endParaRPr>
          </a:p>
          <a:p>
            <a:pPr algn="ctr"/>
            <a:r>
              <a:rPr lang="en-GB">
                <a:latin typeface="Lato "/>
                <a:ea typeface="Lato Light"/>
                <a:cs typeface="Calibri"/>
              </a:rPr>
              <a:t>Brought to you by </a:t>
            </a:r>
          </a:p>
          <a:p>
            <a:pPr algn="ctr"/>
            <a:r>
              <a:rPr lang="en-GB">
                <a:latin typeface="Lato "/>
                <a:ea typeface="Lato Light"/>
                <a:cs typeface="Calibri"/>
              </a:rPr>
              <a:t>Mental Health First Aid (MHFA) England </a:t>
            </a:r>
          </a:p>
        </p:txBody>
      </p:sp>
    </p:spTree>
    <p:extLst>
      <p:ext uri="{BB962C8B-B14F-4D97-AF65-F5344CB8AC3E}">
        <p14:creationId xmlns:p14="http://schemas.microsoft.com/office/powerpoint/2010/main" val="3490797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12469BB-4F94-48D6-A59A-7F4FB2D6E45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 y="0"/>
            <a:ext cx="12191999" cy="6858000"/>
          </a:xfrm>
          <a:prstGeom prst="rect">
            <a:avLst/>
          </a:prstGeom>
        </p:spPr>
      </p:pic>
      <p:pic>
        <p:nvPicPr>
          <p:cNvPr id="22" name="Picture 21" descr="A picture containing holding, sign, game, playing&#10;&#10;Description automatically generated">
            <a:extLst>
              <a:ext uri="{FF2B5EF4-FFF2-40B4-BE49-F238E27FC236}">
                <a16:creationId xmlns:a16="http://schemas.microsoft.com/office/drawing/2014/main" id="{25B431F8-F02F-4DA1-96F8-74D28ED5E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810" y="2352583"/>
            <a:ext cx="1471546" cy="1471546"/>
          </a:xfrm>
          <a:prstGeom prst="rect">
            <a:avLst/>
          </a:prstGeom>
        </p:spPr>
      </p:pic>
      <p:pic>
        <p:nvPicPr>
          <p:cNvPr id="16" name="Picture 15" descr="A picture containing grass, holding, phone, sign&#10;&#10;Description automatically generated">
            <a:extLst>
              <a:ext uri="{FF2B5EF4-FFF2-40B4-BE49-F238E27FC236}">
                <a16:creationId xmlns:a16="http://schemas.microsoft.com/office/drawing/2014/main" id="{68CE5488-C8AF-47C6-80B8-CB04387CF1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99090" y="4449913"/>
            <a:ext cx="1727201" cy="1447909"/>
          </a:xfrm>
          <a:prstGeom prst="rect">
            <a:avLst/>
          </a:prstGeom>
        </p:spPr>
      </p:pic>
      <p:pic>
        <p:nvPicPr>
          <p:cNvPr id="24" name="Picture 23" descr="A close up of a sign&#10;&#10;Description automatically generated">
            <a:extLst>
              <a:ext uri="{FF2B5EF4-FFF2-40B4-BE49-F238E27FC236}">
                <a16:creationId xmlns:a16="http://schemas.microsoft.com/office/drawing/2014/main" id="{6DA28371-0C6F-4633-9597-CDE70DC62D6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7926" y="2393360"/>
            <a:ext cx="4786243" cy="1452966"/>
          </a:xfrm>
          <a:prstGeom prst="rect">
            <a:avLst/>
          </a:prstGeom>
        </p:spPr>
      </p:pic>
      <p:pic>
        <p:nvPicPr>
          <p:cNvPr id="9" name="Picture 8" descr="A picture containing holding, people&#10;&#10;Description automatically generated">
            <a:extLst>
              <a:ext uri="{FF2B5EF4-FFF2-40B4-BE49-F238E27FC236}">
                <a16:creationId xmlns:a16="http://schemas.microsoft.com/office/drawing/2014/main" id="{04E1D73B-6BC0-4EAE-9B4F-5065EA7AE7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64314" y="4437894"/>
            <a:ext cx="2919855" cy="1459928"/>
          </a:xfrm>
          <a:prstGeom prst="rect">
            <a:avLst/>
          </a:prstGeom>
        </p:spPr>
      </p:pic>
      <p:pic>
        <p:nvPicPr>
          <p:cNvPr id="25" name="Graphic 24">
            <a:extLst>
              <a:ext uri="{FF2B5EF4-FFF2-40B4-BE49-F238E27FC236}">
                <a16:creationId xmlns:a16="http://schemas.microsoft.com/office/drawing/2014/main" id="{48B66D5B-C8F1-432C-8DDE-FEC263EF07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608170" y="5486471"/>
            <a:ext cx="1822115" cy="1822115"/>
          </a:xfrm>
          <a:prstGeom prst="rect">
            <a:avLst/>
          </a:prstGeom>
        </p:spPr>
      </p:pic>
      <p:sp>
        <p:nvSpPr>
          <p:cNvPr id="12" name="Title 1">
            <a:extLst>
              <a:ext uri="{FF2B5EF4-FFF2-40B4-BE49-F238E27FC236}">
                <a16:creationId xmlns:a16="http://schemas.microsoft.com/office/drawing/2014/main" id="{E3EE31ED-74B0-4AEB-A3A5-A86C824D534A}"/>
              </a:ext>
            </a:extLst>
          </p:cNvPr>
          <p:cNvSpPr txBox="1">
            <a:spLocks/>
          </p:cNvSpPr>
          <p:nvPr/>
        </p:nvSpPr>
        <p:spPr>
          <a:xfrm>
            <a:off x="1063689" y="553180"/>
            <a:ext cx="7609794" cy="7207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GB" sz="3200" b="1">
                <a:latin typeface="Lato Bold"/>
                <a:ea typeface="Lato Bold"/>
                <a:cs typeface="Lato Bold"/>
              </a:rPr>
              <a:t>Use our social cards</a:t>
            </a:r>
            <a:endParaRPr lang="en-US"/>
          </a:p>
        </p:txBody>
      </p:sp>
      <p:pic>
        <p:nvPicPr>
          <p:cNvPr id="13" name="Graphic 12">
            <a:extLst>
              <a:ext uri="{FF2B5EF4-FFF2-40B4-BE49-F238E27FC236}">
                <a16:creationId xmlns:a16="http://schemas.microsoft.com/office/drawing/2014/main" id="{2FACDA5A-3EDC-4744-9E72-62EA74985BA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385093">
            <a:off x="-853214" y="4095746"/>
            <a:ext cx="1910948" cy="1910948"/>
          </a:xfrm>
          <a:prstGeom prst="rect">
            <a:avLst/>
          </a:prstGeom>
        </p:spPr>
      </p:pic>
      <p:sp>
        <p:nvSpPr>
          <p:cNvPr id="15" name="Content Placeholder 2">
            <a:extLst>
              <a:ext uri="{FF2B5EF4-FFF2-40B4-BE49-F238E27FC236}">
                <a16:creationId xmlns:a16="http://schemas.microsoft.com/office/drawing/2014/main" id="{B9B91907-E6E6-4A36-9AE2-BC2634FE1E8D}"/>
              </a:ext>
            </a:extLst>
          </p:cNvPr>
          <p:cNvSpPr txBox="1">
            <a:spLocks/>
          </p:cNvSpPr>
          <p:nvPr/>
        </p:nvSpPr>
        <p:spPr>
          <a:xfrm>
            <a:off x="1121611" y="1377122"/>
            <a:ext cx="7347966" cy="33616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GB" sz="1400">
                <a:latin typeface="Lato"/>
                <a:ea typeface="Lato"/>
                <a:cs typeface="Lato"/>
              </a:rPr>
              <a:t>Show your support for the My Whole Self campaign by using one of our social cards to use across your social channels. Download these by clicking on the links below.</a:t>
            </a:r>
            <a:endParaRPr lang="en-US" sz="1400">
              <a:latin typeface="Lato"/>
              <a:ea typeface="Lato"/>
              <a:cs typeface="Lato"/>
            </a:endParaRPr>
          </a:p>
        </p:txBody>
      </p:sp>
      <p:pic>
        <p:nvPicPr>
          <p:cNvPr id="19" name="Picture 2">
            <a:extLst>
              <a:ext uri="{FF2B5EF4-FFF2-40B4-BE49-F238E27FC236}">
                <a16:creationId xmlns:a16="http://schemas.microsoft.com/office/drawing/2014/main" id="{4C95CA99-282C-45A9-9013-94E26B3E1A7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0459616" y="5281127"/>
            <a:ext cx="1248517" cy="1139834"/>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AD5E948B-7838-4234-B7E0-08C007B93D02}"/>
              </a:ext>
            </a:extLst>
          </p:cNvPr>
          <p:cNvSpPr txBox="1">
            <a:spLocks/>
          </p:cNvSpPr>
          <p:nvPr/>
        </p:nvSpPr>
        <p:spPr>
          <a:xfrm>
            <a:off x="1126377" y="1917599"/>
            <a:ext cx="1822086" cy="2428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GB" sz="1800" b="1">
                <a:solidFill>
                  <a:srgbClr val="65AB31"/>
                </a:solidFill>
                <a:latin typeface="Lato"/>
                <a:ea typeface="Lato"/>
                <a:cs typeface="Lato"/>
                <a:hlinkClick r:id="rId13">
                  <a:extLst>
                    <a:ext uri="{A12FA001-AC4F-418D-AE19-62706E023703}">
                      <ahyp:hlinkClr xmlns:ahyp="http://schemas.microsoft.com/office/drawing/2018/hyperlinkcolor" val="tx"/>
                    </a:ext>
                  </a:extLst>
                </a:hlinkClick>
              </a:rPr>
              <a:t>Instagram</a:t>
            </a:r>
            <a:endParaRPr lang="en-US" sz="1800">
              <a:solidFill>
                <a:srgbClr val="65AB31"/>
              </a:solidFill>
              <a:latin typeface="Calibri"/>
              <a:ea typeface="Lato"/>
              <a:cs typeface="Calibri"/>
            </a:endParaRPr>
          </a:p>
        </p:txBody>
      </p:sp>
      <p:sp>
        <p:nvSpPr>
          <p:cNvPr id="27" name="Content Placeholder 2">
            <a:extLst>
              <a:ext uri="{FF2B5EF4-FFF2-40B4-BE49-F238E27FC236}">
                <a16:creationId xmlns:a16="http://schemas.microsoft.com/office/drawing/2014/main" id="{759582B7-FE5F-48D3-8BAE-4BDA041CB431}"/>
              </a:ext>
            </a:extLst>
          </p:cNvPr>
          <p:cNvSpPr txBox="1">
            <a:spLocks/>
          </p:cNvSpPr>
          <p:nvPr/>
        </p:nvSpPr>
        <p:spPr>
          <a:xfrm>
            <a:off x="5411247" y="4004816"/>
            <a:ext cx="1822086" cy="2428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GB" sz="1800" b="1">
                <a:solidFill>
                  <a:srgbClr val="65AB30"/>
                </a:solidFill>
                <a:latin typeface="Lato"/>
                <a:ea typeface="Lato"/>
                <a:cs typeface="Lato"/>
                <a:hlinkClick r:id="rId14">
                  <a:extLst>
                    <a:ext uri="{A12FA001-AC4F-418D-AE19-62706E023703}">
                      <ahyp:hlinkClr xmlns:ahyp="http://schemas.microsoft.com/office/drawing/2018/hyperlinkcolor" val="tx"/>
                    </a:ext>
                  </a:extLst>
                </a:hlinkClick>
              </a:rPr>
              <a:t>Twitter</a:t>
            </a:r>
            <a:endParaRPr lang="en-GB" sz="1800" b="1">
              <a:solidFill>
                <a:srgbClr val="65AB30"/>
              </a:solidFill>
              <a:latin typeface="Lato"/>
              <a:ea typeface="Lato"/>
              <a:cs typeface="Lato"/>
            </a:endParaRPr>
          </a:p>
        </p:txBody>
      </p:sp>
      <p:sp>
        <p:nvSpPr>
          <p:cNvPr id="28" name="Content Placeholder 2">
            <a:extLst>
              <a:ext uri="{FF2B5EF4-FFF2-40B4-BE49-F238E27FC236}">
                <a16:creationId xmlns:a16="http://schemas.microsoft.com/office/drawing/2014/main" id="{38903BE1-9927-4931-AE28-91457215836C}"/>
              </a:ext>
            </a:extLst>
          </p:cNvPr>
          <p:cNvSpPr txBox="1">
            <a:spLocks/>
          </p:cNvSpPr>
          <p:nvPr/>
        </p:nvSpPr>
        <p:spPr>
          <a:xfrm>
            <a:off x="3489682" y="1917599"/>
            <a:ext cx="1822086" cy="2428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GB" sz="1800" b="1">
                <a:solidFill>
                  <a:srgbClr val="65AB30"/>
                </a:solidFill>
                <a:latin typeface="Lato"/>
                <a:ea typeface="Lato"/>
                <a:cs typeface="Lato"/>
                <a:hlinkClick r:id="rId15">
                  <a:extLst>
                    <a:ext uri="{A12FA001-AC4F-418D-AE19-62706E023703}">
                      <ahyp:hlinkClr xmlns:ahyp="http://schemas.microsoft.com/office/drawing/2018/hyperlinkcolor" val="tx"/>
                    </a:ext>
                  </a:extLst>
                </a:hlinkClick>
              </a:rPr>
              <a:t>LinkedI</a:t>
            </a:r>
            <a:r>
              <a:rPr lang="en-GB" sz="1800" b="1">
                <a:solidFill>
                  <a:srgbClr val="65AB30"/>
                </a:solidFill>
                <a:latin typeface="Lato"/>
                <a:ea typeface="Lato"/>
                <a:cs typeface="Lato"/>
                <a:hlinkClick r:id="rId16">
                  <a:extLst>
                    <a:ext uri="{A12FA001-AC4F-418D-AE19-62706E023703}">
                      <ahyp:hlinkClr xmlns:ahyp="http://schemas.microsoft.com/office/drawing/2018/hyperlinkcolor" val="tx"/>
                    </a:ext>
                  </a:extLst>
                </a:hlinkClick>
              </a:rPr>
              <a:t>n</a:t>
            </a:r>
            <a:endParaRPr lang="en-US">
              <a:solidFill>
                <a:srgbClr val="65AB30"/>
              </a:solidFill>
            </a:endParaRPr>
          </a:p>
        </p:txBody>
      </p:sp>
      <p:sp>
        <p:nvSpPr>
          <p:cNvPr id="29" name="Content Placeholder 2">
            <a:extLst>
              <a:ext uri="{FF2B5EF4-FFF2-40B4-BE49-F238E27FC236}">
                <a16:creationId xmlns:a16="http://schemas.microsoft.com/office/drawing/2014/main" id="{06BAF51D-75EC-42C0-A092-BC7AB9967937}"/>
              </a:ext>
            </a:extLst>
          </p:cNvPr>
          <p:cNvSpPr txBox="1">
            <a:spLocks/>
          </p:cNvSpPr>
          <p:nvPr/>
        </p:nvSpPr>
        <p:spPr>
          <a:xfrm>
            <a:off x="2598252" y="4021844"/>
            <a:ext cx="1822086" cy="24287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GB" sz="1800" b="1">
                <a:solidFill>
                  <a:srgbClr val="65AB30"/>
                </a:solidFill>
                <a:latin typeface="Lato"/>
                <a:ea typeface="Lato"/>
                <a:cs typeface="Lato"/>
                <a:hlinkClick r:id="rId17">
                  <a:extLst>
                    <a:ext uri="{A12FA001-AC4F-418D-AE19-62706E023703}">
                      <ahyp:hlinkClr xmlns:ahyp="http://schemas.microsoft.com/office/drawing/2018/hyperlinkcolor" val="tx"/>
                    </a:ext>
                  </a:extLst>
                </a:hlinkClick>
              </a:rPr>
              <a:t>Facebook</a:t>
            </a:r>
            <a:endParaRPr lang="en-US">
              <a:solidFill>
                <a:srgbClr val="65AB30"/>
              </a:solidFill>
            </a:endParaRPr>
          </a:p>
        </p:txBody>
      </p:sp>
      <p:pic>
        <p:nvPicPr>
          <p:cNvPr id="21" name="Graphic 23">
            <a:extLst>
              <a:ext uri="{FF2B5EF4-FFF2-40B4-BE49-F238E27FC236}">
                <a16:creationId xmlns:a16="http://schemas.microsoft.com/office/drawing/2014/main" id="{ADEB9B70-AF80-4F10-8A50-63481DC05EBC}"/>
              </a:ext>
            </a:extLst>
          </p:cNvPr>
          <p:cNvPicPr>
            <a:picLocks noChangeAspect="1"/>
          </p:cNvPicPr>
          <p:nvPr/>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l="27481" r="24813" b="27391"/>
          <a:stretch/>
        </p:blipFill>
        <p:spPr>
          <a:xfrm>
            <a:off x="9352861" y="-2131435"/>
            <a:ext cx="1712762" cy="5977761"/>
          </a:xfrm>
          <a:prstGeom prst="rect">
            <a:avLst/>
          </a:prstGeom>
        </p:spPr>
      </p:pic>
      <p:pic>
        <p:nvPicPr>
          <p:cNvPr id="17" name="Picture 16">
            <a:extLst>
              <a:ext uri="{FF2B5EF4-FFF2-40B4-BE49-F238E27FC236}">
                <a16:creationId xmlns:a16="http://schemas.microsoft.com/office/drawing/2014/main" id="{58F9CC48-E4FB-49AA-BDAD-1B3EDE5B5382}"/>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49402" y="677420"/>
            <a:ext cx="2410936" cy="2410936"/>
          </a:xfrm>
          <a:prstGeom prst="rect">
            <a:avLst/>
          </a:prstGeom>
        </p:spPr>
      </p:pic>
    </p:spTree>
    <p:extLst>
      <p:ext uri="{BB962C8B-B14F-4D97-AF65-F5344CB8AC3E}">
        <p14:creationId xmlns:p14="http://schemas.microsoft.com/office/powerpoint/2010/main" val="4011564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12469BB-4F94-48D6-A59A-7F4FB2D6E45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2191999" cy="6858000"/>
          </a:xfrm>
          <a:prstGeom prst="rect">
            <a:avLst/>
          </a:prstGeom>
        </p:spPr>
      </p:pic>
      <p:pic>
        <p:nvPicPr>
          <p:cNvPr id="25" name="Graphic 24">
            <a:extLst>
              <a:ext uri="{FF2B5EF4-FFF2-40B4-BE49-F238E27FC236}">
                <a16:creationId xmlns:a16="http://schemas.microsoft.com/office/drawing/2014/main" id="{48B66D5B-C8F1-432C-8DDE-FEC263EF07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608170" y="5486471"/>
            <a:ext cx="1822115" cy="1822115"/>
          </a:xfrm>
          <a:prstGeom prst="rect">
            <a:avLst/>
          </a:prstGeom>
        </p:spPr>
      </p:pic>
      <p:sp>
        <p:nvSpPr>
          <p:cNvPr id="12" name="Title 1">
            <a:extLst>
              <a:ext uri="{FF2B5EF4-FFF2-40B4-BE49-F238E27FC236}">
                <a16:creationId xmlns:a16="http://schemas.microsoft.com/office/drawing/2014/main" id="{E3EE31ED-74B0-4AEB-A3A5-A86C824D534A}"/>
              </a:ext>
            </a:extLst>
          </p:cNvPr>
          <p:cNvSpPr txBox="1">
            <a:spLocks/>
          </p:cNvSpPr>
          <p:nvPr/>
        </p:nvSpPr>
        <p:spPr>
          <a:xfrm>
            <a:off x="1213945" y="682927"/>
            <a:ext cx="8565315" cy="7207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GB" sz="3200" b="1">
                <a:solidFill>
                  <a:prstClr val="black"/>
                </a:solidFill>
                <a:latin typeface="Lato Bold" panose="020F0502020204030203" pitchFamily="34" charset="0"/>
                <a:ea typeface="Lato Bold" panose="020F0502020204030203" pitchFamily="34" charset="0"/>
                <a:cs typeface="Lato Bold" panose="020F0502020204030203" pitchFamily="34" charset="0"/>
              </a:rPr>
              <a:t>Share your My Whole Selfie and video story </a:t>
            </a:r>
            <a:endParaRPr lang="en-GB" sz="3200" b="1">
              <a:solidFill>
                <a:srgbClr val="FF0000"/>
              </a:solidFill>
              <a:latin typeface="Lato Bold" panose="020F0502020204030203" pitchFamily="34" charset="0"/>
              <a:ea typeface="Lato Bold" panose="020F0502020204030203" pitchFamily="34" charset="0"/>
              <a:cs typeface="Lato Bold" panose="020F0502020204030203" pitchFamily="34" charset="0"/>
            </a:endParaRPr>
          </a:p>
        </p:txBody>
      </p:sp>
      <p:pic>
        <p:nvPicPr>
          <p:cNvPr id="13" name="Graphic 12">
            <a:extLst>
              <a:ext uri="{FF2B5EF4-FFF2-40B4-BE49-F238E27FC236}">
                <a16:creationId xmlns:a16="http://schemas.microsoft.com/office/drawing/2014/main" id="{2FACDA5A-3EDC-4744-9E72-62EA74985BA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385093">
            <a:off x="-853214" y="4095746"/>
            <a:ext cx="1910948" cy="1910948"/>
          </a:xfrm>
          <a:prstGeom prst="rect">
            <a:avLst/>
          </a:prstGeom>
        </p:spPr>
      </p:pic>
      <p:pic>
        <p:nvPicPr>
          <p:cNvPr id="11" name="Graphic 10">
            <a:extLst>
              <a:ext uri="{FF2B5EF4-FFF2-40B4-BE49-F238E27FC236}">
                <a16:creationId xmlns:a16="http://schemas.microsoft.com/office/drawing/2014/main" id="{ADE4F776-E052-40B6-8278-BA612FBDC1C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3945" y="1417786"/>
            <a:ext cx="6455215" cy="2249646"/>
          </a:xfrm>
          <a:prstGeom prst="rect">
            <a:avLst/>
          </a:prstGeom>
        </p:spPr>
      </p:pic>
      <p:sp>
        <p:nvSpPr>
          <p:cNvPr id="27" name="TextBox 26">
            <a:extLst>
              <a:ext uri="{FF2B5EF4-FFF2-40B4-BE49-F238E27FC236}">
                <a16:creationId xmlns:a16="http://schemas.microsoft.com/office/drawing/2014/main" id="{7651D9D2-6C77-463E-A368-5E9306900FF7}"/>
              </a:ext>
            </a:extLst>
          </p:cNvPr>
          <p:cNvSpPr txBox="1"/>
          <p:nvPr/>
        </p:nvSpPr>
        <p:spPr>
          <a:xfrm>
            <a:off x="1345307" y="1573234"/>
            <a:ext cx="6313301" cy="2108269"/>
          </a:xfrm>
          <a:prstGeom prst="rect">
            <a:avLst/>
          </a:prstGeom>
          <a:noFill/>
        </p:spPr>
        <p:txBody>
          <a:bodyPr wrap="square" lIns="91440" tIns="45720" rIns="91440" bIns="45720" rtlCol="0" anchor="t">
            <a:spAutoFit/>
          </a:bodyPr>
          <a:lstStyle/>
          <a:p>
            <a:pPr fontAlgn="base">
              <a:spcAft>
                <a:spcPts val="600"/>
              </a:spcAft>
            </a:pPr>
            <a:r>
              <a:rPr lang="en-GB" sz="1400" b="0" i="0" u="none" strike="noStrike">
                <a:solidFill>
                  <a:srgbClr val="FFFFFF"/>
                </a:solidFill>
                <a:effectLst/>
                <a:latin typeface="Lato"/>
                <a:ea typeface="Lato"/>
                <a:cs typeface="Lato"/>
              </a:rPr>
              <a:t>Show your support for #MyWholeSelf on </a:t>
            </a:r>
            <a:r>
              <a:rPr lang="en-GB" sz="1400">
                <a:solidFill>
                  <a:srgbClr val="FFFFFF"/>
                </a:solidFill>
                <a:latin typeface="Lato"/>
                <a:ea typeface="Lato"/>
                <a:cs typeface="Lato"/>
              </a:rPr>
              <a:t>14</a:t>
            </a:r>
            <a:r>
              <a:rPr lang="en-GB" sz="1400" b="0" i="0" u="none" strike="noStrike">
                <a:solidFill>
                  <a:srgbClr val="FFFFFF"/>
                </a:solidFill>
                <a:effectLst/>
                <a:latin typeface="Lato"/>
                <a:ea typeface="Lato"/>
                <a:cs typeface="Lato"/>
              </a:rPr>
              <a:t> March by sharing a photo of your authentic self. Here’s how to take part:</a:t>
            </a:r>
          </a:p>
          <a:p>
            <a:pPr marL="342900" indent="-342900" fontAlgn="base">
              <a:spcAft>
                <a:spcPts val="600"/>
              </a:spcAft>
              <a:buFont typeface="+mj-lt"/>
              <a:buAutoNum type="arabicPeriod"/>
            </a:pPr>
            <a:r>
              <a:rPr lang="en-GB" sz="1400" b="1" i="0" u="none" strike="noStrike">
                <a:solidFill>
                  <a:srgbClr val="FFFFFF"/>
                </a:solidFill>
                <a:effectLst/>
                <a:latin typeface="Lato"/>
                <a:ea typeface="Lato"/>
                <a:cs typeface="Lato"/>
              </a:rPr>
              <a:t>Take a selfie, and add ‘This is #MyWholeSelf’ and words to describe your whole self. </a:t>
            </a:r>
            <a:r>
              <a:rPr lang="en-GB" sz="1400" b="0" i="0" u="none" strike="noStrike">
                <a:solidFill>
                  <a:srgbClr val="FFFFFF"/>
                </a:solidFill>
                <a:effectLst/>
                <a:latin typeface="Lato"/>
                <a:ea typeface="Lato"/>
                <a:cs typeface="Lato"/>
              </a:rPr>
              <a:t>You can write on a piece of paper and hold it in the selfie, or you can add the words using your phone’s photo app or in your social media app (e.g. Instagram Stories, Facebook Stories, or a LinkedIn post)</a:t>
            </a:r>
          </a:p>
          <a:p>
            <a:pPr marL="342900" indent="-342900" fontAlgn="base">
              <a:spcAft>
                <a:spcPts val="600"/>
              </a:spcAft>
              <a:buFont typeface="+mj-lt"/>
              <a:buAutoNum type="arabicPeriod"/>
            </a:pPr>
            <a:r>
              <a:rPr lang="en-GB" sz="1400" b="1"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Share your picture on your social media</a:t>
            </a:r>
            <a:r>
              <a:rPr lang="en-GB" sz="1400" b="0" i="0" u="none" strike="noStrike">
                <a:solidFill>
                  <a:srgbClr val="FFFFFF"/>
                </a:solidFill>
                <a:effectLst/>
                <a:latin typeface="Lato" panose="020F0502020204030203" pitchFamily="34" charset="0"/>
                <a:ea typeface="Lato" panose="020F0502020204030203" pitchFamily="34" charset="0"/>
                <a:cs typeface="Lato" panose="020F0502020204030203" pitchFamily="34" charset="0"/>
              </a:rPr>
              <a:t> - you can tag us @MHFAEngland</a:t>
            </a:r>
          </a:p>
          <a:p>
            <a:pPr marL="342900" indent="-342900" fontAlgn="base">
              <a:spcAft>
                <a:spcPts val="600"/>
              </a:spcAft>
              <a:buAutoNum type="arabicPeriod"/>
            </a:pPr>
            <a:endParaRPr lang="en-GB">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8" name="Graphic 27">
            <a:extLst>
              <a:ext uri="{FF2B5EF4-FFF2-40B4-BE49-F238E27FC236}">
                <a16:creationId xmlns:a16="http://schemas.microsoft.com/office/drawing/2014/main" id="{91FB9EE9-B244-47E7-A078-4B165617D74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213945" y="3764383"/>
            <a:ext cx="10205678" cy="2275088"/>
          </a:xfrm>
          <a:prstGeom prst="rect">
            <a:avLst/>
          </a:prstGeom>
        </p:spPr>
      </p:pic>
      <p:sp>
        <p:nvSpPr>
          <p:cNvPr id="15" name="Content Placeholder 2">
            <a:extLst>
              <a:ext uri="{FF2B5EF4-FFF2-40B4-BE49-F238E27FC236}">
                <a16:creationId xmlns:a16="http://schemas.microsoft.com/office/drawing/2014/main" id="{B9B91907-E6E6-4A36-9AE2-BC2634FE1E8D}"/>
              </a:ext>
            </a:extLst>
          </p:cNvPr>
          <p:cNvSpPr txBox="1">
            <a:spLocks/>
          </p:cNvSpPr>
          <p:nvPr/>
        </p:nvSpPr>
        <p:spPr>
          <a:xfrm>
            <a:off x="1372041" y="3887397"/>
            <a:ext cx="9889485" cy="430414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00000"/>
              </a:lnSpc>
              <a:spcBef>
                <a:spcPts val="0"/>
              </a:spcBef>
              <a:spcAft>
                <a:spcPts val="1800"/>
              </a:spcAft>
              <a:buNone/>
              <a:defRPr/>
            </a:pPr>
            <a:r>
              <a:rPr lang="en-GB" sz="1600">
                <a:solidFill>
                  <a:schemeClr val="bg1"/>
                </a:solidFill>
                <a:latin typeface="Lato"/>
                <a:ea typeface="Lato"/>
                <a:cs typeface="Lato"/>
              </a:rPr>
              <a:t>A self-shot video story is another powerful way to share you or your organisation’s support. Ask a leader or an employee to share their #MyWholeSelf story by answering the three questions below. Film this as a 60 second piece-to-camera on a smartphone and share on social media using #MyWholeSelf on 14 March – My Whole Self Day.  </a:t>
            </a:r>
            <a:endParaRPr lang="en-GB" sz="1600">
              <a:solidFill>
                <a:schemeClr val="bg1"/>
              </a:solidFill>
              <a:latin typeface="Lato" panose="020F0502020204030203" pitchFamily="34" charset="0"/>
              <a:ea typeface="Lato" panose="020F0502020204030203" pitchFamily="34" charset="0"/>
              <a:cs typeface="Lato" panose="020F0502020204030203" pitchFamily="34" charset="0"/>
            </a:endParaRPr>
          </a:p>
          <a:p>
            <a:pPr lvl="0" defTabSz="457200">
              <a:lnSpc>
                <a:spcPct val="100000"/>
              </a:lnSpc>
              <a:spcBef>
                <a:spcPts val="0"/>
              </a:spcBef>
              <a:buFont typeface="Lato" panose="020F0502020204030203" pitchFamily="34" charset="0"/>
              <a:buChar char="–"/>
              <a:defRPr/>
            </a:pPr>
            <a:r>
              <a:rPr lang="en-GB" sz="1600">
                <a:solidFill>
                  <a:schemeClr val="bg1"/>
                </a:solidFill>
                <a:latin typeface="Lato"/>
                <a:ea typeface="Lato"/>
                <a:cs typeface="Lato"/>
              </a:rPr>
              <a:t>Why are you supporting the My Whole Self campaign?</a:t>
            </a:r>
          </a:p>
          <a:p>
            <a:pPr defTabSz="457200">
              <a:lnSpc>
                <a:spcPct val="100000"/>
              </a:lnSpc>
              <a:spcBef>
                <a:spcPts val="0"/>
              </a:spcBef>
              <a:buFont typeface="Lato" panose="020F0502020204030203" pitchFamily="34" charset="0"/>
              <a:buChar char="–"/>
              <a:defRPr/>
            </a:pPr>
            <a:r>
              <a:rPr lang="en-GB" sz="1600">
                <a:solidFill>
                  <a:schemeClr val="bg1"/>
                </a:solidFill>
                <a:latin typeface="Lato"/>
                <a:ea typeface="Lato"/>
                <a:cs typeface="Lato"/>
              </a:rPr>
              <a:t>In your experience, how has bringing your whole self to work helped you?</a:t>
            </a:r>
          </a:p>
          <a:p>
            <a:pPr lvl="0" defTabSz="457200">
              <a:lnSpc>
                <a:spcPct val="100000"/>
              </a:lnSpc>
              <a:spcBef>
                <a:spcPts val="0"/>
              </a:spcBef>
              <a:buFont typeface="Lato" panose="020F0502020204030203" pitchFamily="34" charset="0"/>
              <a:buChar char="–"/>
              <a:defRPr/>
            </a:pPr>
            <a:r>
              <a:rPr lang="en-GB" sz="1600">
                <a:solidFill>
                  <a:schemeClr val="bg1"/>
                </a:solidFill>
                <a:latin typeface="Lato"/>
                <a:ea typeface="Lato"/>
                <a:cs typeface="Lato"/>
              </a:rPr>
              <a:t>Why is it important that everyone feels they can bring their whole selves to work?</a:t>
            </a:r>
          </a:p>
          <a:p>
            <a:pPr marL="0" indent="0" defTabSz="457200">
              <a:lnSpc>
                <a:spcPct val="100000"/>
              </a:lnSpc>
              <a:spcBef>
                <a:spcPts val="0"/>
              </a:spcBef>
              <a:spcAft>
                <a:spcPts val="1800"/>
              </a:spcAft>
              <a:buNone/>
              <a:defRPr/>
            </a:pPr>
            <a:endParaRPr lang="en-GB" sz="1800" b="1">
              <a:latin typeface="Lato" panose="020B0604020202020204" charset="0"/>
              <a:ea typeface="Lato" panose="020B0604020202020204" charset="0"/>
              <a:cs typeface="Lato" panose="020B0604020202020204" charset="0"/>
            </a:endParaRPr>
          </a:p>
          <a:p>
            <a:pPr marL="0" indent="0" defTabSz="457200">
              <a:lnSpc>
                <a:spcPct val="100000"/>
              </a:lnSpc>
              <a:spcBef>
                <a:spcPts val="0"/>
              </a:spcBef>
              <a:spcAft>
                <a:spcPts val="1800"/>
              </a:spcAft>
              <a:buNone/>
              <a:defRPr/>
            </a:pPr>
            <a:endParaRPr lang="en-GB" sz="1800" b="1">
              <a:latin typeface="Lato" panose="020B0604020202020204" charset="0"/>
              <a:ea typeface="Lato" panose="020B0604020202020204" charset="0"/>
              <a:cs typeface="Lato" panose="020B0604020202020204" charset="0"/>
            </a:endParaRPr>
          </a:p>
          <a:p>
            <a:pPr marL="0" lvl="0" indent="0" defTabSz="457200">
              <a:lnSpc>
                <a:spcPct val="100000"/>
              </a:lnSpc>
              <a:spcBef>
                <a:spcPts val="0"/>
              </a:spcBef>
              <a:spcAft>
                <a:spcPts val="1800"/>
              </a:spcAft>
              <a:buNone/>
              <a:defRPr/>
            </a:pPr>
            <a:br>
              <a:rPr lang="en-GB" sz="1800" b="1">
                <a:latin typeface="Lato" panose="020F0502020204030203" pitchFamily="34" charset="0"/>
                <a:ea typeface="Lato" panose="020F0502020204030203" pitchFamily="34" charset="0"/>
                <a:cs typeface="Lato" panose="020F0502020204030203" pitchFamily="34" charset="0"/>
              </a:rPr>
            </a:br>
            <a:endParaRPr lang="en-GB" sz="18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3" name="Picture 2" descr="Graphical user interface, application&#10;&#10;Description automatically generated">
            <a:extLst>
              <a:ext uri="{FF2B5EF4-FFF2-40B4-BE49-F238E27FC236}">
                <a16:creationId xmlns:a16="http://schemas.microsoft.com/office/drawing/2014/main" id="{C9A6EE20-F673-4469-9F08-48755056950B}"/>
              </a:ext>
            </a:extLst>
          </p:cNvPr>
          <p:cNvPicPr>
            <a:picLocks noChangeAspect="1"/>
          </p:cNvPicPr>
          <p:nvPr/>
        </p:nvPicPr>
        <p:blipFill rotWithShape="1">
          <a:blip r:embed="rId11">
            <a:extLst>
              <a:ext uri="{28A0092B-C50C-407E-A947-70E740481C1C}">
                <a14:useLocalDpi xmlns:a14="http://schemas.microsoft.com/office/drawing/2010/main" val="0"/>
              </a:ext>
            </a:extLst>
          </a:blip>
          <a:srcRect l="3457" t="4547" r="27544" b="16454"/>
          <a:stretch/>
        </p:blipFill>
        <p:spPr>
          <a:xfrm>
            <a:off x="7771649" y="1332053"/>
            <a:ext cx="3647974" cy="2349450"/>
          </a:xfrm>
          <a:prstGeom prst="rect">
            <a:avLst/>
          </a:prstGeom>
        </p:spPr>
      </p:pic>
    </p:spTree>
    <p:extLst>
      <p:ext uri="{BB962C8B-B14F-4D97-AF65-F5344CB8AC3E}">
        <p14:creationId xmlns:p14="http://schemas.microsoft.com/office/powerpoint/2010/main" val="32677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9">
            <a:extLst>
              <a:ext uri="{FF2B5EF4-FFF2-40B4-BE49-F238E27FC236}">
                <a16:creationId xmlns:a16="http://schemas.microsoft.com/office/drawing/2014/main" id="{712469BB-4F94-48D6-A59A-7F4FB2D6E45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2191999" cy="6858000"/>
          </a:xfrm>
          <a:prstGeom prst="rect">
            <a:avLst/>
          </a:prstGeom>
        </p:spPr>
      </p:pic>
      <p:pic>
        <p:nvPicPr>
          <p:cNvPr id="19" name="Graphic 23">
            <a:extLst>
              <a:ext uri="{FF2B5EF4-FFF2-40B4-BE49-F238E27FC236}">
                <a16:creationId xmlns:a16="http://schemas.microsoft.com/office/drawing/2014/main" id="{612B0B96-CC8B-44E1-9D23-21CC451C34AA}"/>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7481" r="24813" b="27391"/>
          <a:stretch/>
        </p:blipFill>
        <p:spPr>
          <a:xfrm>
            <a:off x="10479238" y="-2175023"/>
            <a:ext cx="1712762" cy="5977761"/>
          </a:xfrm>
          <a:prstGeom prst="rect">
            <a:avLst/>
          </a:prstGeom>
        </p:spPr>
      </p:pic>
      <p:pic>
        <p:nvPicPr>
          <p:cNvPr id="5" name="Picture 4" descr="A picture containing text, electronics&#10;&#10;Description automatically generated">
            <a:extLst>
              <a:ext uri="{FF2B5EF4-FFF2-40B4-BE49-F238E27FC236}">
                <a16:creationId xmlns:a16="http://schemas.microsoft.com/office/drawing/2014/main" id="{A2340853-F013-43B5-A35C-3DD583764A0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89169" y="7412"/>
            <a:ext cx="2566325" cy="2566325"/>
          </a:xfrm>
          <a:prstGeom prst="rect">
            <a:avLst/>
          </a:prstGeom>
        </p:spPr>
      </p:pic>
      <p:pic>
        <p:nvPicPr>
          <p:cNvPr id="16" name="Graphic 24">
            <a:extLst>
              <a:ext uri="{FF2B5EF4-FFF2-40B4-BE49-F238E27FC236}">
                <a16:creationId xmlns:a16="http://schemas.microsoft.com/office/drawing/2014/main" id="{48B66D5B-C8F1-432C-8DDE-FEC263EF07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608170" y="5486471"/>
            <a:ext cx="1822115" cy="1822115"/>
          </a:xfrm>
          <a:prstGeom prst="rect">
            <a:avLst/>
          </a:prstGeom>
        </p:spPr>
      </p:pic>
      <p:sp>
        <p:nvSpPr>
          <p:cNvPr id="17" name="Title 1">
            <a:extLst>
              <a:ext uri="{FF2B5EF4-FFF2-40B4-BE49-F238E27FC236}">
                <a16:creationId xmlns:a16="http://schemas.microsoft.com/office/drawing/2014/main" id="{E3EE31ED-74B0-4AEB-A3A5-A86C824D534A}"/>
              </a:ext>
            </a:extLst>
          </p:cNvPr>
          <p:cNvSpPr txBox="1">
            <a:spLocks/>
          </p:cNvSpPr>
          <p:nvPr/>
        </p:nvSpPr>
        <p:spPr>
          <a:xfrm>
            <a:off x="1213945" y="553179"/>
            <a:ext cx="8220010" cy="720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900" b="1">
                <a:latin typeface="Lato Bold" panose="020F0502020204030203" pitchFamily="34" charset="0"/>
                <a:ea typeface="Lato Bold" panose="020F0502020204030203" pitchFamily="34" charset="0"/>
                <a:cs typeface="Lato Bold" panose="020F0502020204030203" pitchFamily="34" charset="0"/>
              </a:rPr>
              <a:t>Web or newsletter copy</a:t>
            </a:r>
          </a:p>
        </p:txBody>
      </p:sp>
      <p:sp>
        <p:nvSpPr>
          <p:cNvPr id="18" name="Content Placeholder 2">
            <a:extLst>
              <a:ext uri="{FF2B5EF4-FFF2-40B4-BE49-F238E27FC236}">
                <a16:creationId xmlns:a16="http://schemas.microsoft.com/office/drawing/2014/main" id="{391EC79C-28EB-4C74-B426-27EC78B75E06}"/>
              </a:ext>
            </a:extLst>
          </p:cNvPr>
          <p:cNvSpPr txBox="1">
            <a:spLocks/>
          </p:cNvSpPr>
          <p:nvPr/>
        </p:nvSpPr>
        <p:spPr>
          <a:xfrm>
            <a:off x="735125" y="1290575"/>
            <a:ext cx="7618920" cy="1412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defRPr/>
            </a:pPr>
            <a:endParaRPr kumimoji="0" lang="en-GB" sz="1800" b="0" i="0" u="none" strike="noStrike" kern="1200" cap="none" spc="0" normalizeH="0" baseline="0" noProof="0">
              <a:ln>
                <a:noFill/>
              </a:ln>
              <a:solidFill>
                <a:srgbClr val="FF0000"/>
              </a:solidFill>
              <a:effectLst/>
              <a:uLnTx/>
              <a:uFillTx/>
              <a:latin typeface="Lato"/>
              <a:ea typeface="Lato" panose="020F0502020204030203" pitchFamily="34" charset="0"/>
              <a:cs typeface="Lato" panose="020F0502020204030203" pitchFamily="34" charset="0"/>
            </a:endParaRPr>
          </a:p>
        </p:txBody>
      </p:sp>
      <p:pic>
        <p:nvPicPr>
          <p:cNvPr id="22" name="Graphic 12">
            <a:extLst>
              <a:ext uri="{FF2B5EF4-FFF2-40B4-BE49-F238E27FC236}">
                <a16:creationId xmlns:a16="http://schemas.microsoft.com/office/drawing/2014/main" id="{2FACDA5A-3EDC-4744-9E72-62EA74985BA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385093">
            <a:off x="-853214" y="4095746"/>
            <a:ext cx="1910948" cy="1910948"/>
          </a:xfrm>
          <a:prstGeom prst="rect">
            <a:avLst/>
          </a:prstGeom>
        </p:spPr>
      </p:pic>
      <p:pic>
        <p:nvPicPr>
          <p:cNvPr id="23" name="Picture 2">
            <a:extLst>
              <a:ext uri="{FF2B5EF4-FFF2-40B4-BE49-F238E27FC236}">
                <a16:creationId xmlns:a16="http://schemas.microsoft.com/office/drawing/2014/main" id="{4C95CA99-282C-45A9-9013-94E26B3E1A7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0459616" y="5281127"/>
            <a:ext cx="1248517" cy="113983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213945" y="1032595"/>
            <a:ext cx="7623110" cy="3670236"/>
          </a:xfrm>
          <a:prstGeom prst="rect">
            <a:avLst/>
          </a:prstGeom>
        </p:spPr>
        <p:txBody>
          <a:bodyPr wrap="square" lIns="91440" tIns="45720" rIns="91440" bIns="45720" anchor="t">
            <a:spAutoFit/>
          </a:bodyPr>
          <a:lstStyle/>
          <a:p>
            <a:pPr>
              <a:spcBef>
                <a:spcPts val="100"/>
              </a:spcBef>
              <a:spcAft>
                <a:spcPts val="100"/>
              </a:spcAft>
            </a:pPr>
            <a:endParaRPr lang="en-GB" sz="1400" i="1">
              <a:latin typeface="Lato "/>
              <a:ea typeface="Lato" panose="020F0502020204030203" pitchFamily="34" charset="0"/>
              <a:cs typeface="Lato" panose="020F0502020204030203" pitchFamily="34" charset="0"/>
            </a:endParaRPr>
          </a:p>
          <a:p>
            <a:pPr>
              <a:spcBef>
                <a:spcPts val="100"/>
              </a:spcBef>
              <a:spcAft>
                <a:spcPts val="100"/>
              </a:spcAft>
            </a:pPr>
            <a:r>
              <a:rPr lang="en-GB" sz="1400" i="1">
                <a:latin typeface="Lato "/>
                <a:ea typeface="Lato"/>
                <a:cs typeface="Lato"/>
              </a:rPr>
              <a:t>You can adapt this copy for your newsletter, blog, or website to highlight your support for the campaign and encourage others in your network to take part:</a:t>
            </a:r>
          </a:p>
          <a:p>
            <a:pPr>
              <a:spcBef>
                <a:spcPts val="600"/>
              </a:spcBef>
              <a:spcAft>
                <a:spcPts val="600"/>
              </a:spcAft>
            </a:pPr>
            <a:br>
              <a:rPr lang="en-GB" sz="1400">
                <a:latin typeface="Lato "/>
                <a:ea typeface="Lato" panose="020F0502020204030203" pitchFamily="34" charset="0"/>
                <a:cs typeface="Lato" panose="020F0502020204030203" pitchFamily="34" charset="0"/>
              </a:rPr>
            </a:br>
            <a:r>
              <a:rPr lang="en-GB" sz="1400">
                <a:solidFill>
                  <a:srgbClr val="65AB30"/>
                </a:solidFill>
                <a:latin typeface="Lato "/>
                <a:ea typeface="Lato"/>
                <a:cs typeface="Lato"/>
              </a:rPr>
              <a:t>[</a:t>
            </a:r>
            <a:r>
              <a:rPr lang="en-GB" sz="1400" i="1">
                <a:solidFill>
                  <a:srgbClr val="65AB30"/>
                </a:solidFill>
                <a:latin typeface="Lato "/>
                <a:ea typeface="Lato"/>
                <a:cs typeface="Lato"/>
              </a:rPr>
              <a:t>organisation name</a:t>
            </a:r>
            <a:r>
              <a:rPr lang="en-GB" sz="1400">
                <a:solidFill>
                  <a:srgbClr val="65AB30"/>
                </a:solidFill>
                <a:latin typeface="Lato "/>
                <a:ea typeface="Lato"/>
                <a:cs typeface="Lato"/>
              </a:rPr>
              <a:t>]</a:t>
            </a:r>
            <a:r>
              <a:rPr lang="en-GB" sz="1400">
                <a:latin typeface="Lato "/>
                <a:ea typeface="Lato"/>
                <a:cs typeface="Lato"/>
              </a:rPr>
              <a:t> is proud to be supporting </a:t>
            </a:r>
            <a:r>
              <a:rPr lang="en-GB" sz="1400">
                <a:solidFill>
                  <a:srgbClr val="000000"/>
                </a:solidFill>
                <a:latin typeface="Lato "/>
                <a:ea typeface="Lato"/>
                <a:cs typeface="Lato"/>
              </a:rPr>
              <a:t>My Whole Self 2023,</a:t>
            </a:r>
            <a:r>
              <a:rPr lang="en-GB" sz="1400">
                <a:solidFill>
                  <a:srgbClr val="65AB30"/>
                </a:solidFill>
                <a:latin typeface="Lato "/>
                <a:ea typeface="Lato"/>
                <a:cs typeface="Lato"/>
              </a:rPr>
              <a:t>  </a:t>
            </a:r>
            <a:r>
              <a:rPr lang="en-GB" sz="1400">
                <a:solidFill>
                  <a:srgbClr val="65AB30"/>
                </a:solidFill>
                <a:latin typeface="Lato "/>
                <a:ea typeface="Lato"/>
                <a:cs typeface="Lato"/>
                <a:hlinkClick r:id="rId13">
                  <a:extLst>
                    <a:ext uri="{A12FA001-AC4F-418D-AE19-62706E023703}">
                      <ahyp:hlinkClr xmlns:ahyp="http://schemas.microsoft.com/office/drawing/2018/hyperlinkcolor" val="tx"/>
                    </a:ext>
                  </a:extLst>
                </a:hlinkClick>
              </a:rPr>
              <a:t>Mental Health First Aid (MHFA) England’s </a:t>
            </a:r>
            <a:r>
              <a:rPr lang="en-GB" sz="1400">
                <a:solidFill>
                  <a:srgbClr val="0563C1"/>
                </a:solidFill>
                <a:latin typeface="Lato "/>
                <a:ea typeface="Lato"/>
                <a:cs typeface="Lato"/>
                <a:hlinkClick r:id="rId14">
                  <a:extLst>
                    <a:ext uri="{A12FA001-AC4F-418D-AE19-62706E023703}">
                      <ahyp:hlinkClr xmlns:ahyp="http://schemas.microsoft.com/office/drawing/2018/hyperlinkcolor" val="tx"/>
                    </a:ext>
                  </a:extLst>
                </a:hlinkClick>
              </a:rPr>
              <a:t> </a:t>
            </a:r>
            <a:r>
              <a:rPr lang="en-GB" sz="1400">
                <a:latin typeface="Lato "/>
                <a:ea typeface="Lato"/>
                <a:cs typeface="Lato"/>
              </a:rPr>
              <a:t>campaign for workplace culture change. </a:t>
            </a:r>
          </a:p>
          <a:p>
            <a:pPr>
              <a:spcBef>
                <a:spcPts val="600"/>
              </a:spcBef>
              <a:spcAft>
                <a:spcPts val="600"/>
              </a:spcAft>
            </a:pPr>
            <a:r>
              <a:rPr lang="en-GB" sz="1400">
                <a:latin typeface="Lato "/>
                <a:ea typeface="Lato"/>
                <a:cs typeface="Lato"/>
              </a:rPr>
              <a:t>In 2023 we shouldn't feel</a:t>
            </a:r>
            <a:r>
              <a:rPr lang="en-GB" sz="1400">
                <a:solidFill>
                  <a:srgbClr val="000000"/>
                </a:solidFill>
                <a:latin typeface="Lato "/>
                <a:ea typeface="Lato"/>
                <a:cs typeface="Lato"/>
              </a:rPr>
              <a:t> like we have to leave parts of our identity behind -</a:t>
            </a:r>
            <a:r>
              <a:rPr lang="en-GB" sz="1400">
                <a:latin typeface="Lato "/>
                <a:ea typeface="Lato"/>
                <a:cs typeface="Lato"/>
              </a:rPr>
              <a:t> be that our cultural or ethnic background, gender identity, sexuality, disability, or health.  </a:t>
            </a:r>
            <a:r>
              <a:rPr lang="en-GB" sz="1400">
                <a:latin typeface="Lato "/>
                <a:ea typeface="Lato"/>
                <a:cs typeface="Lato"/>
                <a:hlinkClick r:id="rId15"/>
              </a:rPr>
              <a:t>The My Whole Self </a:t>
            </a:r>
            <a:r>
              <a:rPr lang="en-GB" sz="1400">
                <a:latin typeface="Lato "/>
                <a:ea typeface="Lato"/>
                <a:cs typeface="Lato"/>
              </a:rPr>
              <a:t>campaign calls on organisations to empower employees to bring their whole self to work, whether that be digitally or in person, and support their own and other’s wellbeing. This year we are proud to be a part of this movement. </a:t>
            </a:r>
          </a:p>
          <a:p>
            <a:r>
              <a:rPr lang="en-GB" sz="1400">
                <a:latin typeface="Lato "/>
                <a:ea typeface="Lato"/>
                <a:cs typeface="Lato"/>
              </a:rPr>
              <a:t>To mark My Whole Self Day, we will be </a:t>
            </a:r>
            <a:r>
              <a:rPr lang="en-GB" sz="1400">
                <a:solidFill>
                  <a:srgbClr val="65AB30"/>
                </a:solidFill>
                <a:latin typeface="Lato "/>
                <a:ea typeface="Lato"/>
                <a:cs typeface="Lato"/>
              </a:rPr>
              <a:t>[insert activities that you will be doing as well as joining instructions]</a:t>
            </a:r>
            <a:r>
              <a:rPr lang="en-GB" sz="1400">
                <a:latin typeface="Lato "/>
                <a:ea typeface="Lato"/>
                <a:cs typeface="Lato"/>
              </a:rPr>
              <a:t>. If you would like to find out more about the campaign and download free resources to help you take part at, visit </a:t>
            </a:r>
            <a:r>
              <a:rPr lang="en-GB" sz="1400">
                <a:solidFill>
                  <a:srgbClr val="000000"/>
                </a:solidFill>
                <a:latin typeface="Lato "/>
                <a:ea typeface="Lato"/>
                <a:cs typeface="Lato"/>
              </a:rPr>
              <a:t> </a:t>
            </a:r>
            <a:r>
              <a:rPr lang="en-GB" sz="1400">
                <a:latin typeface="Lato "/>
                <a:ea typeface="+mn-lt"/>
                <a:cs typeface="+mn-lt"/>
                <a:hlinkClick r:id="rId13"/>
              </a:rPr>
              <a:t>My Whole Self · MHFA England</a:t>
            </a:r>
            <a:r>
              <a:rPr lang="en-GB" sz="1400" b="1">
                <a:solidFill>
                  <a:schemeClr val="bg1"/>
                </a:solidFill>
                <a:latin typeface="Lato "/>
                <a:ea typeface="Lato"/>
                <a:cs typeface="Lato"/>
                <a:hlinkClick r:id="rId16">
                  <a:extLst>
                    <a:ext uri="{A12FA001-AC4F-418D-AE19-62706E023703}">
                      <ahyp:hlinkClr xmlns:ahyp="http://schemas.microsoft.com/office/drawing/2018/hyperlinkcolor" val="tx"/>
                    </a:ext>
                  </a:extLst>
                </a:hlinkClick>
              </a:rPr>
              <a:t> http</a:t>
            </a:r>
            <a:r>
              <a:rPr lang="en-GB" sz="1200" b="1">
                <a:solidFill>
                  <a:schemeClr val="bg1"/>
                </a:solidFill>
                <a:latin typeface="Lato"/>
                <a:ea typeface="Lato"/>
                <a:cs typeface="Lato"/>
                <a:hlinkClick r:id="rId16">
                  <a:extLst>
                    <a:ext uri="{A12FA001-AC4F-418D-AE19-62706E023703}">
                      <ahyp:hlinkClr xmlns:ahyp="http://schemas.microsoft.com/office/drawing/2018/hyperlinkcolor" val="tx"/>
                    </a:ext>
                  </a:extLst>
                </a:hlinkClick>
              </a:rPr>
              <a:t>://mhfaengland.org/mhfa-centre/campaigns/my-whole-self-2022/</a:t>
            </a:r>
            <a:r>
              <a:rPr lang="en-GB" sz="1200" b="1">
                <a:solidFill>
                  <a:schemeClr val="bg1"/>
                </a:solidFill>
                <a:latin typeface="Lato"/>
                <a:ea typeface="Lato"/>
                <a:cs typeface="Lato"/>
              </a:rPr>
              <a:t>  </a:t>
            </a:r>
            <a:endParaRPr lang="en-GB" sz="1300">
              <a:solidFill>
                <a:schemeClr val="bg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775518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5AB30"/>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14F8573-5443-44D6-BD1D-FCF0D064D6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22791" y="1222310"/>
            <a:ext cx="7728394" cy="4347217"/>
          </a:xfrm>
        </p:spPr>
        <p:txBody>
          <a:bodyPr vert="horz" lIns="91440" tIns="45720" rIns="91440" bIns="45720" rtlCol="0" anchor="t">
            <a:noAutofit/>
          </a:bodyPr>
          <a:lstStyle/>
          <a:p>
            <a:pPr marL="0" indent="0" algn="just">
              <a:buNone/>
            </a:pPr>
            <a:br>
              <a:rPr lang="en-GB" sz="3600" b="1">
                <a:latin typeface="Lato" panose="020F0502020204030203" pitchFamily="34" charset="0"/>
                <a:ea typeface="Lato" panose="020F0502020204030203" pitchFamily="34" charset="0"/>
                <a:cs typeface="Lato" panose="020F0502020204030203" pitchFamily="34" charset="0"/>
              </a:rPr>
            </a:br>
            <a:r>
              <a:rPr lang="en-GB" sz="4400" b="1">
                <a:solidFill>
                  <a:schemeClr val="bg1"/>
                </a:solidFill>
                <a:latin typeface="Lato"/>
                <a:ea typeface="Lato"/>
                <a:cs typeface="Lato"/>
              </a:rPr>
              <a:t>My Whole Self Day 2023</a:t>
            </a:r>
            <a:endParaRPr lang="en-US" sz="4400">
              <a:solidFill>
                <a:schemeClr val="bg1"/>
              </a:solidFill>
              <a:cs typeface="Calibri" panose="020F0502020204030204"/>
            </a:endParaRPr>
          </a:p>
          <a:p>
            <a:pPr marL="0">
              <a:buNone/>
            </a:pPr>
            <a:r>
              <a:rPr lang="en-GB" sz="1600" b="1">
                <a:solidFill>
                  <a:schemeClr val="bg1"/>
                </a:solidFill>
                <a:latin typeface="Lato"/>
                <a:ea typeface="+mn-lt"/>
                <a:cs typeface="+mn-lt"/>
              </a:rPr>
              <a:t>This year MHFA England are focusing their attention on the role that managers play in helping people feel psychologically safe and bring their whole self to work. Feeling supported to bring your whole self to work is better for wellbeing and better for business. Managers help build working environments that allow people to be authentic and share their whole self. </a:t>
            </a:r>
            <a:endParaRPr lang="en-GB" sz="1600" b="1">
              <a:solidFill>
                <a:schemeClr val="bg1"/>
              </a:solidFill>
              <a:latin typeface="Lato"/>
              <a:ea typeface="Lato"/>
              <a:cs typeface="Lato"/>
            </a:endParaRPr>
          </a:p>
          <a:p>
            <a:pPr marL="0">
              <a:buNone/>
            </a:pPr>
            <a:r>
              <a:rPr lang="en-GB" sz="1600" b="1">
                <a:solidFill>
                  <a:schemeClr val="bg1"/>
                </a:solidFill>
                <a:latin typeface="Lato"/>
                <a:ea typeface="Lato"/>
                <a:cs typeface="Lato"/>
              </a:rPr>
              <a:t>Keep an eye on our digital channels on and around the 14 March when we will publish a FREE Managers' Toolkit.</a:t>
            </a:r>
          </a:p>
          <a:p>
            <a:pPr marL="0">
              <a:buNone/>
            </a:pPr>
            <a:r>
              <a:rPr lang="en-GB" sz="1600" b="1">
                <a:solidFill>
                  <a:schemeClr val="bg1"/>
                </a:solidFill>
                <a:latin typeface="Lato"/>
                <a:ea typeface="Lato"/>
                <a:cs typeface="Lato"/>
              </a:rPr>
              <a:t>To ensure you get a copy of your toolkit, visit </a:t>
            </a:r>
            <a:r>
              <a:rPr lang="en-GB" sz="1600">
                <a:ea typeface="+mn-lt"/>
                <a:cs typeface="+mn-lt"/>
                <a:hlinkClick r:id="rId5"/>
              </a:rPr>
              <a:t>My Whole Self · MHFA England</a:t>
            </a:r>
            <a:r>
              <a:rPr lang="en-GB" sz="1600" b="1">
                <a:solidFill>
                  <a:schemeClr val="bg1"/>
                </a:solidFill>
                <a:latin typeface="Lato"/>
                <a:ea typeface="Lato"/>
                <a:cs typeface="Lato"/>
              </a:rPr>
              <a:t> and sign up to receive My Whole Self emails. </a:t>
            </a:r>
          </a:p>
        </p:txBody>
      </p:sp>
      <p:pic>
        <p:nvPicPr>
          <p:cNvPr id="2" name="Graphic 1">
            <a:extLst>
              <a:ext uri="{FF2B5EF4-FFF2-40B4-BE49-F238E27FC236}">
                <a16:creationId xmlns:a16="http://schemas.microsoft.com/office/drawing/2014/main" id="{E5CD9141-D27D-43C2-9AEF-A1DA3B4CCCEA}"/>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20283665">
            <a:off x="8829964" y="-501219"/>
            <a:ext cx="3628735" cy="3628735"/>
          </a:xfrm>
          <a:prstGeom prst="rect">
            <a:avLst/>
          </a:prstGeom>
        </p:spPr>
      </p:pic>
      <p:pic>
        <p:nvPicPr>
          <p:cNvPr id="7" name="Picture 6" descr="A close up of a logo&#10;&#10;Description automatically generated">
            <a:extLst>
              <a:ext uri="{FF2B5EF4-FFF2-40B4-BE49-F238E27FC236}">
                <a16:creationId xmlns:a16="http://schemas.microsoft.com/office/drawing/2014/main" id="{FC669685-A9D9-4402-A653-DBFDAF5499B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77476" y="5161382"/>
            <a:ext cx="1371634" cy="1248943"/>
          </a:xfrm>
          <a:prstGeom prst="rect">
            <a:avLst/>
          </a:prstGeom>
        </p:spPr>
      </p:pic>
    </p:spTree>
    <p:extLst>
      <p:ext uri="{BB962C8B-B14F-4D97-AF65-F5344CB8AC3E}">
        <p14:creationId xmlns:p14="http://schemas.microsoft.com/office/powerpoint/2010/main" val="4131765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65AB30"/>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14F8573-5443-44D6-BD1D-FCF0D064D6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pic>
        <p:nvPicPr>
          <p:cNvPr id="8" name="Picture 7" descr="A close up of a logo&#10;&#10;Description automatically generated">
            <a:extLst>
              <a:ext uri="{FF2B5EF4-FFF2-40B4-BE49-F238E27FC236}">
                <a16:creationId xmlns:a16="http://schemas.microsoft.com/office/drawing/2014/main" id="{CC49E676-02A0-497F-BB51-88124BA9920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543" y="3559254"/>
            <a:ext cx="2979101" cy="2712623"/>
          </a:xfrm>
          <a:prstGeom prst="rect">
            <a:avLst/>
          </a:prstGeom>
        </p:spPr>
      </p:pic>
      <p:sp>
        <p:nvSpPr>
          <p:cNvPr id="3" name="Content Placeholder 2"/>
          <p:cNvSpPr>
            <a:spLocks noGrp="1"/>
          </p:cNvSpPr>
          <p:nvPr>
            <p:ph idx="1"/>
          </p:nvPr>
        </p:nvSpPr>
        <p:spPr>
          <a:xfrm>
            <a:off x="695543" y="1213534"/>
            <a:ext cx="7368957" cy="4920941"/>
          </a:xfrm>
        </p:spPr>
        <p:txBody>
          <a:bodyPr vert="horz" lIns="91440" tIns="45720" rIns="91440" bIns="45720" rtlCol="0" anchor="t">
            <a:noAutofit/>
          </a:bodyPr>
          <a:lstStyle/>
          <a:p>
            <a:pPr marL="0" indent="0">
              <a:buNone/>
            </a:pPr>
            <a:r>
              <a:rPr lang="en-GB" sz="2400" b="1">
                <a:solidFill>
                  <a:schemeClr val="bg1"/>
                </a:solidFill>
                <a:latin typeface="Lato"/>
                <a:ea typeface="Lato"/>
                <a:cs typeface="Lato"/>
              </a:rPr>
              <a:t>We really value your support. Let us know how you plan to get involved and spread the word about My Whole Self</a:t>
            </a:r>
          </a:p>
          <a:p>
            <a:pPr marL="0" indent="0">
              <a:buNone/>
            </a:pPr>
            <a:endParaRPr lang="en-GB" sz="2400" b="1">
              <a:solidFill>
                <a:schemeClr val="bg1"/>
              </a:solidFill>
              <a:latin typeface="Lato"/>
              <a:ea typeface="Lato"/>
              <a:cs typeface="Lato"/>
            </a:endParaRPr>
          </a:p>
          <a:p>
            <a:pPr marL="0" indent="0">
              <a:buNone/>
            </a:pPr>
            <a:r>
              <a:rPr lang="en-GB" sz="2400" b="1">
                <a:solidFill>
                  <a:schemeClr val="bg1"/>
                </a:solidFill>
                <a:latin typeface="Lato"/>
                <a:ea typeface="Lato"/>
                <a:cs typeface="Lato"/>
              </a:rPr>
              <a:t>To request additional resources or to discuss the campaign further contact: </a:t>
            </a:r>
            <a:r>
              <a:rPr lang="en-GB" sz="2400" b="1">
                <a:solidFill>
                  <a:schemeClr val="bg1"/>
                </a:solidFill>
                <a:latin typeface="Lato"/>
                <a:ea typeface="Lato"/>
                <a:cs typeface="Lato"/>
                <a:hlinkClick r:id="rId6">
                  <a:extLst>
                    <a:ext uri="{A12FA001-AC4F-418D-AE19-62706E023703}">
                      <ahyp:hlinkClr xmlns:ahyp="http://schemas.microsoft.com/office/drawing/2018/hyperlinkcolor" val="tx"/>
                    </a:ext>
                  </a:extLst>
                </a:hlinkClick>
              </a:rPr>
              <a:t>media@mhfaengland.org</a:t>
            </a:r>
            <a:r>
              <a:rPr lang="en-GB" sz="2400" b="1">
                <a:solidFill>
                  <a:schemeClr val="bg1"/>
                </a:solidFill>
                <a:latin typeface="Lato"/>
                <a:ea typeface="Lato"/>
                <a:cs typeface="Lato"/>
              </a:rPr>
              <a:t> </a:t>
            </a:r>
            <a:endParaRPr lang="en-GB"/>
          </a:p>
          <a:p>
            <a:pPr marL="0" indent="0">
              <a:buNone/>
            </a:pPr>
            <a:endParaRPr lang="en-GB" sz="32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4" name="Picture 3">
            <a:extLst>
              <a:ext uri="{FF2B5EF4-FFF2-40B4-BE49-F238E27FC236}">
                <a16:creationId xmlns:a16="http://schemas.microsoft.com/office/drawing/2014/main" id="{DEA38494-429D-4CFF-8732-0C9A3601992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42464" y="4446666"/>
            <a:ext cx="1806775" cy="1687809"/>
          </a:xfrm>
          <a:prstGeom prst="rect">
            <a:avLst/>
          </a:prstGeom>
        </p:spPr>
      </p:pic>
      <p:pic>
        <p:nvPicPr>
          <p:cNvPr id="2" name="Graphic 1">
            <a:extLst>
              <a:ext uri="{FF2B5EF4-FFF2-40B4-BE49-F238E27FC236}">
                <a16:creationId xmlns:a16="http://schemas.microsoft.com/office/drawing/2014/main" id="{E5CD9141-D27D-43C2-9AEF-A1DA3B4CCCEA}"/>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20283665">
            <a:off x="8829964" y="-501219"/>
            <a:ext cx="3628735" cy="3628735"/>
          </a:xfrm>
          <a:prstGeom prst="rect">
            <a:avLst/>
          </a:prstGeom>
        </p:spPr>
      </p:pic>
    </p:spTree>
    <p:extLst>
      <p:ext uri="{BB962C8B-B14F-4D97-AF65-F5344CB8AC3E}">
        <p14:creationId xmlns:p14="http://schemas.microsoft.com/office/powerpoint/2010/main" val="2148516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5AB30"/>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14F8573-5443-44D6-BD1D-FCF0D064D6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22791" y="1222310"/>
            <a:ext cx="6547496" cy="4347217"/>
          </a:xfrm>
        </p:spPr>
        <p:txBody>
          <a:bodyPr vert="horz" lIns="91440" tIns="45720" rIns="91440" bIns="45720" rtlCol="0" anchor="t">
            <a:noAutofit/>
          </a:bodyPr>
          <a:lstStyle/>
          <a:p>
            <a:pPr marL="0" indent="0">
              <a:buNone/>
            </a:pPr>
            <a:r>
              <a:rPr lang="en-GB" sz="2400">
                <a:solidFill>
                  <a:schemeClr val="bg1"/>
                </a:solidFill>
                <a:latin typeface="Lato"/>
                <a:ea typeface="Lato"/>
                <a:cs typeface="Lato"/>
              </a:rPr>
              <a:t>This campaign kit has been developed to support you to get involved with My Whole Self, both online and offline.</a:t>
            </a:r>
          </a:p>
          <a:p>
            <a:pPr marL="0" indent="0">
              <a:buNone/>
            </a:pPr>
            <a:endParaRPr lang="en-GB" sz="2400">
              <a:solidFill>
                <a:schemeClr val="bg1"/>
              </a:solidFill>
              <a:latin typeface="Lato"/>
              <a:ea typeface="Lato"/>
              <a:cs typeface="Lato"/>
            </a:endParaRPr>
          </a:p>
          <a:p>
            <a:pPr marL="0" indent="0">
              <a:buNone/>
            </a:pPr>
            <a:r>
              <a:rPr lang="en-GB" sz="2400">
                <a:solidFill>
                  <a:schemeClr val="bg1"/>
                </a:solidFill>
                <a:latin typeface="Lato"/>
                <a:ea typeface="Lato"/>
                <a:cs typeface="Lato"/>
              </a:rPr>
              <a:t>Whether you chose to run your activities on My Whole Self Day (14 March), or across the year, we hope you will join the campaign. </a:t>
            </a:r>
          </a:p>
          <a:p>
            <a:pPr marL="0" indent="0">
              <a:buNone/>
            </a:pPr>
            <a:endParaRPr lang="en-GB" sz="2400">
              <a:solidFill>
                <a:schemeClr val="bg1"/>
              </a:solidFill>
              <a:latin typeface="Lato"/>
              <a:ea typeface="Lato"/>
              <a:cs typeface="Lato"/>
            </a:endParaRPr>
          </a:p>
          <a:p>
            <a:pPr marL="0" indent="0">
              <a:buNone/>
            </a:pPr>
            <a:r>
              <a:rPr lang="en-GB" sz="2400">
                <a:solidFill>
                  <a:schemeClr val="bg1"/>
                </a:solidFill>
                <a:latin typeface="Lato"/>
                <a:ea typeface="Lato"/>
                <a:cs typeface="Lato"/>
              </a:rPr>
              <a:t>It is </a:t>
            </a:r>
            <a:r>
              <a:rPr lang="en-GB" sz="2400" b="1">
                <a:solidFill>
                  <a:schemeClr val="bg1"/>
                </a:solidFill>
                <a:latin typeface="Lato"/>
                <a:ea typeface="Lato"/>
                <a:cs typeface="Lato"/>
              </a:rPr>
              <a:t>the </a:t>
            </a:r>
            <a:r>
              <a:rPr lang="en-GB" sz="2400">
                <a:solidFill>
                  <a:schemeClr val="bg1"/>
                </a:solidFill>
                <a:latin typeface="Lato"/>
                <a:ea typeface="Lato"/>
                <a:cs typeface="Lato"/>
              </a:rPr>
              <a:t>campaign for workplace culture change and empowers employees to bring their whole selves to work. </a:t>
            </a:r>
            <a:r>
              <a:rPr lang="en-GB" sz="2400">
                <a:latin typeface="Lato"/>
                <a:ea typeface="Lato"/>
                <a:cs typeface="Lato"/>
              </a:rPr>
              <a:t> </a:t>
            </a:r>
            <a:endParaRPr lang="en-GB">
              <a:latin typeface="Lato"/>
              <a:ea typeface="Lato"/>
              <a:cs typeface="Lato"/>
            </a:endParaRPr>
          </a:p>
          <a:p>
            <a:pPr marL="0" indent="0">
              <a:buNone/>
            </a:pPr>
            <a:endParaRPr lang="en-GB" sz="32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Graphic 1">
            <a:extLst>
              <a:ext uri="{FF2B5EF4-FFF2-40B4-BE49-F238E27FC236}">
                <a16:creationId xmlns:a16="http://schemas.microsoft.com/office/drawing/2014/main" id="{E5CD9141-D27D-43C2-9AEF-A1DA3B4CCCE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283665">
            <a:off x="8829964" y="-501219"/>
            <a:ext cx="3628735" cy="3628735"/>
          </a:xfrm>
          <a:prstGeom prst="rect">
            <a:avLst/>
          </a:prstGeom>
        </p:spPr>
      </p:pic>
      <p:pic>
        <p:nvPicPr>
          <p:cNvPr id="7" name="Picture 6" descr="A close up of a logo&#10;&#10;Description automatically generated">
            <a:extLst>
              <a:ext uri="{FF2B5EF4-FFF2-40B4-BE49-F238E27FC236}">
                <a16:creationId xmlns:a16="http://schemas.microsoft.com/office/drawing/2014/main" id="{8A24F211-D752-46A6-AD77-4F538DE961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8901" y="5132807"/>
            <a:ext cx="1371634" cy="1248943"/>
          </a:xfrm>
          <a:prstGeom prst="rect">
            <a:avLst/>
          </a:prstGeom>
        </p:spPr>
      </p:pic>
    </p:spTree>
    <p:extLst>
      <p:ext uri="{BB962C8B-B14F-4D97-AF65-F5344CB8AC3E}">
        <p14:creationId xmlns:p14="http://schemas.microsoft.com/office/powerpoint/2010/main" val="3027245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1">
            <a:extLst>
              <a:ext uri="{FF2B5EF4-FFF2-40B4-BE49-F238E27FC236}">
                <a16:creationId xmlns:a16="http://schemas.microsoft.com/office/drawing/2014/main" id="{3E307EAF-0805-4C28-B779-47C4798F1B5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2191999" cy="6858000"/>
          </a:xfrm>
          <a:prstGeom prst="rect">
            <a:avLst/>
          </a:prstGeom>
        </p:spPr>
      </p:pic>
      <p:pic>
        <p:nvPicPr>
          <p:cNvPr id="20" name="Picture 19" descr="A picture containing text, electronics, picture frame&#10;&#10;Description automatically generated">
            <a:extLst>
              <a:ext uri="{FF2B5EF4-FFF2-40B4-BE49-F238E27FC236}">
                <a16:creationId xmlns:a16="http://schemas.microsoft.com/office/drawing/2014/main" id="{271A451E-9E08-4D3E-BDAA-1EC4B2D167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94952" y="1410460"/>
            <a:ext cx="2507201" cy="3602354"/>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D16701B6-4377-40F0-B961-0146867C9F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4686" y="114300"/>
            <a:ext cx="2933700" cy="2933700"/>
          </a:xfrm>
          <a:prstGeom prst="rect">
            <a:avLst/>
          </a:prstGeom>
        </p:spPr>
      </p:pic>
      <p:pic>
        <p:nvPicPr>
          <p:cNvPr id="14" name="Graphic 24">
            <a:extLst>
              <a:ext uri="{FF2B5EF4-FFF2-40B4-BE49-F238E27FC236}">
                <a16:creationId xmlns:a16="http://schemas.microsoft.com/office/drawing/2014/main" id="{48B66D5B-C8F1-432C-8DDE-FEC263EF072B}"/>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5400000">
            <a:off x="-608170" y="5486471"/>
            <a:ext cx="1822115" cy="1822115"/>
          </a:xfrm>
          <a:prstGeom prst="rect">
            <a:avLst/>
          </a:prstGeom>
        </p:spPr>
      </p:pic>
      <p:pic>
        <p:nvPicPr>
          <p:cNvPr id="16" name="Graphic 12">
            <a:extLst>
              <a:ext uri="{FF2B5EF4-FFF2-40B4-BE49-F238E27FC236}">
                <a16:creationId xmlns:a16="http://schemas.microsoft.com/office/drawing/2014/main" id="{2FACDA5A-3EDC-4744-9E72-62EA74985BA6}"/>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385093">
            <a:off x="-853214" y="4095746"/>
            <a:ext cx="1910948" cy="1910948"/>
          </a:xfrm>
          <a:prstGeom prst="rect">
            <a:avLst/>
          </a:prstGeom>
        </p:spPr>
      </p:pic>
      <p:pic>
        <p:nvPicPr>
          <p:cNvPr id="17" name="Picture 2">
            <a:extLst>
              <a:ext uri="{FF2B5EF4-FFF2-40B4-BE49-F238E27FC236}">
                <a16:creationId xmlns:a16="http://schemas.microsoft.com/office/drawing/2014/main" id="{4C95CA99-282C-45A9-9013-94E26B3E1A79}"/>
              </a:ext>
            </a:extLst>
          </p:cNvPr>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0459616" y="5281127"/>
            <a:ext cx="1248517" cy="1139834"/>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a:extLst>
              <a:ext uri="{FF2B5EF4-FFF2-40B4-BE49-F238E27FC236}">
                <a16:creationId xmlns:a16="http://schemas.microsoft.com/office/drawing/2014/main" id="{E3EE31ED-74B0-4AEB-A3A5-A86C824D534A}"/>
              </a:ext>
            </a:extLst>
          </p:cNvPr>
          <p:cNvSpPr txBox="1">
            <a:spLocks/>
          </p:cNvSpPr>
          <p:nvPr/>
        </p:nvSpPr>
        <p:spPr>
          <a:xfrm>
            <a:off x="853138" y="542989"/>
            <a:ext cx="6067425" cy="701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Lato Bold" panose="020F0502020204030203" pitchFamily="34" charset="0"/>
                <a:ea typeface="Lato Bold" panose="020F0502020204030203" pitchFamily="34" charset="0"/>
                <a:cs typeface="Lato Bold" panose="020F0502020204030203" pitchFamily="34" charset="0"/>
              </a:rPr>
              <a:t>Contents </a:t>
            </a:r>
          </a:p>
        </p:txBody>
      </p:sp>
      <p:sp>
        <p:nvSpPr>
          <p:cNvPr id="21" name="Rectangle 20">
            <a:extLst>
              <a:ext uri="{FF2B5EF4-FFF2-40B4-BE49-F238E27FC236}">
                <a16:creationId xmlns:a16="http://schemas.microsoft.com/office/drawing/2014/main" id="{52628CE8-EF7A-4275-B353-B51A92313E0E}"/>
              </a:ext>
            </a:extLst>
          </p:cNvPr>
          <p:cNvSpPr/>
          <p:nvPr/>
        </p:nvSpPr>
        <p:spPr>
          <a:xfrm>
            <a:off x="850602" y="1301146"/>
            <a:ext cx="9489348" cy="454860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t"/>
          <a:lstStyle/>
          <a:p>
            <a:pPr marL="285750" indent="-285750">
              <a:spcAft>
                <a:spcPts val="1200"/>
              </a:spcAft>
              <a:buFont typeface="Lato" panose="020F0502020204030203" pitchFamily="34" charset="0"/>
              <a:buChar char="–"/>
            </a:pPr>
            <a:r>
              <a:rPr lang="en-GB" sz="1600">
                <a:latin typeface="Lato" panose="020F0502020204030203" pitchFamily="34" charset="0"/>
                <a:ea typeface="Lato" panose="020F0502020204030203" pitchFamily="34" charset="0"/>
                <a:cs typeface="Lato" panose="020F0502020204030203" pitchFamily="34" charset="0"/>
              </a:rPr>
              <a:t>About the My Whole Self campaign </a:t>
            </a:r>
            <a:endParaRPr lang="en-US" sz="1600">
              <a:latin typeface="Lato" panose="020F0502020204030203" pitchFamily="34" charset="0"/>
              <a:ea typeface="Lato" panose="020F0502020204030203" pitchFamily="34" charset="0"/>
              <a:cs typeface="Lato" panose="020F0502020204030203" pitchFamily="34" charset="0"/>
            </a:endParaRPr>
          </a:p>
          <a:p>
            <a:pPr marL="285750" indent="-285750">
              <a:spcAft>
                <a:spcPts val="1200"/>
              </a:spcAft>
              <a:buFont typeface="Lato" panose="020F0502020204030203" pitchFamily="34" charset="0"/>
              <a:buChar char="–"/>
            </a:pPr>
            <a:r>
              <a:rPr lang="en-GB" sz="1600">
                <a:latin typeface="Lato" panose="020F0502020204030203" pitchFamily="34" charset="0"/>
                <a:ea typeface="Lato" panose="020F0502020204030203" pitchFamily="34" charset="0"/>
                <a:cs typeface="Lato" panose="020F0502020204030203" pitchFamily="34" charset="0"/>
              </a:rPr>
              <a:t>Tools to help you join the conversation and spread the word</a:t>
            </a:r>
          </a:p>
          <a:p>
            <a:pPr marL="742950" lvl="1" indent="-285750">
              <a:spcAft>
                <a:spcPts val="1200"/>
              </a:spcAft>
              <a:buFont typeface="Lato" panose="020F0502020204030203" pitchFamily="34" charset="0"/>
              <a:buChar char="–"/>
            </a:pPr>
            <a:r>
              <a:rPr lang="en-GB" sz="1600">
                <a:latin typeface="Lato" panose="020F0502020204030203" pitchFamily="34" charset="0"/>
                <a:ea typeface="Lato" panose="020F0502020204030203" pitchFamily="34" charset="0"/>
                <a:cs typeface="Lato" panose="020F0502020204030203" pitchFamily="34" charset="0"/>
              </a:rPr>
              <a:t>Plan your own virtual events</a:t>
            </a:r>
          </a:p>
          <a:p>
            <a:pPr marL="742950" lvl="1" indent="-285750">
              <a:spcAft>
                <a:spcPts val="1200"/>
              </a:spcAft>
              <a:buFont typeface="Lato" panose="020F0502020204030203" pitchFamily="34" charset="0"/>
              <a:buChar char="–"/>
            </a:pPr>
            <a:r>
              <a:rPr lang="en-GB" sz="1600">
                <a:latin typeface="Lato" panose="020F0502020204030203" pitchFamily="34" charset="0"/>
                <a:ea typeface="Lato" panose="020F0502020204030203" pitchFamily="34" charset="0"/>
                <a:cs typeface="Lato" panose="020F0502020204030203" pitchFamily="34" charset="0"/>
              </a:rPr>
              <a:t>Join MHFA England's My Whole Self webinars </a:t>
            </a:r>
          </a:p>
          <a:p>
            <a:pPr marL="742950" lvl="1" indent="-285750">
              <a:spcAft>
                <a:spcPts val="1200"/>
              </a:spcAft>
              <a:buFont typeface="Lato" panose="020F0502020204030203" pitchFamily="34" charset="0"/>
              <a:buChar char="–"/>
            </a:pPr>
            <a:r>
              <a:rPr lang="en-GB" sz="1600">
                <a:latin typeface="Lato" panose="020F0502020204030203" pitchFamily="34" charset="0"/>
                <a:ea typeface="Lato" panose="020F0502020204030203" pitchFamily="34" charset="0"/>
                <a:cs typeface="Lato" panose="020F0502020204030203" pitchFamily="34" charset="0"/>
              </a:rPr>
              <a:t>Social media posts and graphics </a:t>
            </a:r>
          </a:p>
          <a:p>
            <a:pPr marL="742950" lvl="1" indent="-285750">
              <a:spcAft>
                <a:spcPts val="1200"/>
              </a:spcAft>
              <a:buFont typeface="Lato" panose="020F0502020204030203" pitchFamily="34" charset="0"/>
              <a:buChar char="–"/>
            </a:pPr>
            <a:r>
              <a:rPr lang="en-GB" sz="1600">
                <a:latin typeface="Lato" panose="020F0502020204030203" pitchFamily="34" charset="0"/>
                <a:ea typeface="Lato" panose="020F0502020204030203" pitchFamily="34" charset="0"/>
                <a:cs typeface="Lato" panose="020F0502020204030203" pitchFamily="34" charset="0"/>
              </a:rPr>
              <a:t>Share a My Whole ‘Selfie’ or a video story on social media </a:t>
            </a:r>
          </a:p>
          <a:p>
            <a:pPr marL="742950" lvl="1" indent="-285750">
              <a:spcAft>
                <a:spcPts val="1200"/>
              </a:spcAft>
              <a:buFont typeface="Lato" panose="020F0502020204030203" pitchFamily="34" charset="0"/>
              <a:buChar char="–"/>
            </a:pPr>
            <a:r>
              <a:rPr lang="en-GB" sz="1600">
                <a:latin typeface="Lato" panose="020F0502020204030203" pitchFamily="34" charset="0"/>
                <a:ea typeface="Lato" panose="020F0502020204030203" pitchFamily="34" charset="0"/>
                <a:cs typeface="Lato" panose="020F0502020204030203" pitchFamily="34" charset="0"/>
              </a:rPr>
              <a:t>Web or newsletter copy </a:t>
            </a:r>
          </a:p>
          <a:p>
            <a:pPr lvl="1">
              <a:spcAft>
                <a:spcPts val="1200"/>
              </a:spcAft>
            </a:pPr>
            <a:endParaRPr lang="en-GB" sz="1600" b="1">
              <a:latin typeface="Lato Light" panose="020F0502020204030203" pitchFamily="34" charset="0"/>
              <a:ea typeface="Lato Light" panose="020F0502020204030203" pitchFamily="34" charset="0"/>
              <a:cs typeface="Lato Light" panose="020F0502020204030203" pitchFamily="34" charset="0"/>
            </a:endParaRPr>
          </a:p>
          <a:p>
            <a:pPr marL="742950" lvl="1" indent="-285750">
              <a:spcAft>
                <a:spcPts val="1200"/>
              </a:spcAft>
              <a:buFont typeface="Lato" panose="020F0502020204030203" pitchFamily="34" charset="0"/>
              <a:buChar char="–"/>
            </a:pPr>
            <a:endParaRPr lang="en-GB" sz="1600">
              <a:latin typeface="Lato Light" panose="020F0502020204030203" pitchFamily="34" charset="0"/>
              <a:ea typeface="Lato Light" panose="020F0502020204030203" pitchFamily="34" charset="0"/>
              <a:cs typeface="Lato Light" panose="020F0502020204030203" pitchFamily="34" charset="0"/>
            </a:endParaRPr>
          </a:p>
          <a:p>
            <a:pPr marL="742950" lvl="1" indent="-285750">
              <a:lnSpc>
                <a:spcPct val="114000"/>
              </a:lnSpc>
              <a:buFont typeface="Lato" panose="020F0502020204030203" pitchFamily="34" charset="0"/>
              <a:buChar char="–"/>
            </a:pPr>
            <a:endParaRPr lang="en-GB">
              <a:solidFill>
                <a:prstClr val="black"/>
              </a:solidFill>
              <a:latin typeface="Lato Light" panose="020F0502020204030203" pitchFamily="34" charset="0"/>
              <a:ea typeface="Lato Light" panose="020F0502020204030203" pitchFamily="34" charset="0"/>
              <a:cs typeface="Lato Light" panose="020F0502020204030203" pitchFamily="34" charset="0"/>
            </a:endParaRPr>
          </a:p>
          <a:p>
            <a:pPr lvl="0">
              <a:lnSpc>
                <a:spcPct val="114000"/>
              </a:lnSpc>
              <a:spcBef>
                <a:spcPts val="100"/>
              </a:spcBef>
              <a:spcAft>
                <a:spcPts val="100"/>
              </a:spcAft>
            </a:pPr>
            <a:endParaRPr lang="en-GB" sz="1600">
              <a:solidFill>
                <a:schemeClr val="tx1"/>
              </a:solidFill>
              <a:latin typeface="Lato" panose="020B0604020202020204" charset="0"/>
              <a:ea typeface="Lato" panose="020B0604020202020204" charset="0"/>
              <a:cs typeface="Lato" panose="020B0604020202020204" charset="0"/>
            </a:endParaRPr>
          </a:p>
        </p:txBody>
      </p:sp>
      <p:sp>
        <p:nvSpPr>
          <p:cNvPr id="12" name="Rectangle 11">
            <a:extLst>
              <a:ext uri="{FF2B5EF4-FFF2-40B4-BE49-F238E27FC236}">
                <a16:creationId xmlns:a16="http://schemas.microsoft.com/office/drawing/2014/main" id="{BB3CCA77-F1E4-4224-86CF-F685EBA89015}"/>
              </a:ext>
            </a:extLst>
          </p:cNvPr>
          <p:cNvSpPr/>
          <p:nvPr/>
        </p:nvSpPr>
        <p:spPr>
          <a:xfrm>
            <a:off x="852180" y="786733"/>
            <a:ext cx="8256558" cy="36000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91440" tIns="45720" rIns="91440" bIns="45720" rtlCol="0" anchor="t"/>
          <a:lstStyle/>
          <a:p>
            <a:pPr>
              <a:spcAft>
                <a:spcPts val="1200"/>
              </a:spcAft>
            </a:pPr>
            <a:endParaRPr lang="en-GB" i="1">
              <a:latin typeface="Lato Light"/>
              <a:ea typeface="Lato Light"/>
              <a:cs typeface="Lato Light"/>
            </a:endParaRPr>
          </a:p>
        </p:txBody>
      </p:sp>
    </p:spTree>
    <p:extLst>
      <p:ext uri="{BB962C8B-B14F-4D97-AF65-F5344CB8AC3E}">
        <p14:creationId xmlns:p14="http://schemas.microsoft.com/office/powerpoint/2010/main" val="38419258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E307EAF-0805-4C28-B779-47C4798F1B5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824"/>
            <a:ext cx="12191999" cy="6858000"/>
          </a:xfrm>
          <a:prstGeom prst="rect">
            <a:avLst/>
          </a:prstGeom>
        </p:spPr>
      </p:pic>
      <p:pic>
        <p:nvPicPr>
          <p:cNvPr id="35" name="Graphic 34">
            <a:extLst>
              <a:ext uri="{FF2B5EF4-FFF2-40B4-BE49-F238E27FC236}">
                <a16:creationId xmlns:a16="http://schemas.microsoft.com/office/drawing/2014/main" id="{9B1388B8-E031-4BBF-8A25-1D9611F3723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427865" y="1345325"/>
            <a:ext cx="3353098" cy="4608768"/>
          </a:xfrm>
          <a:prstGeom prst="rect">
            <a:avLst/>
          </a:prstGeom>
        </p:spPr>
      </p:pic>
      <p:pic>
        <p:nvPicPr>
          <p:cNvPr id="34" name="Graphic 33">
            <a:extLst>
              <a:ext uri="{FF2B5EF4-FFF2-40B4-BE49-F238E27FC236}">
                <a16:creationId xmlns:a16="http://schemas.microsoft.com/office/drawing/2014/main" id="{8C7DBAF0-4F7A-4B7B-B371-1E9C4A497D5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8751" y="1345325"/>
            <a:ext cx="3353098" cy="4616756"/>
          </a:xfrm>
          <a:prstGeom prst="rect">
            <a:avLst/>
          </a:prstGeom>
        </p:spPr>
      </p:pic>
      <p:pic>
        <p:nvPicPr>
          <p:cNvPr id="25" name="Graphic 24">
            <a:extLst>
              <a:ext uri="{FF2B5EF4-FFF2-40B4-BE49-F238E27FC236}">
                <a16:creationId xmlns:a16="http://schemas.microsoft.com/office/drawing/2014/main" id="{C9CA8767-7DCA-4394-8CFE-8B77639FBF4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887617" y="1343402"/>
            <a:ext cx="3463105" cy="4608768"/>
          </a:xfrm>
          <a:prstGeom prst="rect">
            <a:avLst/>
          </a:prstGeom>
        </p:spPr>
      </p:pic>
      <p:pic>
        <p:nvPicPr>
          <p:cNvPr id="11" name="Graphic 10">
            <a:extLst>
              <a:ext uri="{FF2B5EF4-FFF2-40B4-BE49-F238E27FC236}">
                <a16:creationId xmlns:a16="http://schemas.microsoft.com/office/drawing/2014/main" id="{922CD495-CC45-46CF-A350-A30A242FD3F5}"/>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354642">
            <a:off x="10893658" y="-342372"/>
            <a:ext cx="1588226" cy="1588226"/>
          </a:xfrm>
          <a:prstGeom prst="rect">
            <a:avLst/>
          </a:prstGeom>
        </p:spPr>
      </p:pic>
      <p:pic>
        <p:nvPicPr>
          <p:cNvPr id="10" name="Graphic 9">
            <a:extLst>
              <a:ext uri="{FF2B5EF4-FFF2-40B4-BE49-F238E27FC236}">
                <a16:creationId xmlns:a16="http://schemas.microsoft.com/office/drawing/2014/main" id="{79063CA8-A64D-47DE-9D0D-4DD23AA1178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354642">
            <a:off x="670464" y="6126972"/>
            <a:ext cx="1261045" cy="1261045"/>
          </a:xfrm>
          <a:prstGeom prst="rect">
            <a:avLst/>
          </a:prstGeom>
        </p:spPr>
      </p:pic>
      <p:sp>
        <p:nvSpPr>
          <p:cNvPr id="12" name="Title 1">
            <a:extLst>
              <a:ext uri="{FF2B5EF4-FFF2-40B4-BE49-F238E27FC236}">
                <a16:creationId xmlns:a16="http://schemas.microsoft.com/office/drawing/2014/main" id="{E3EE31ED-74B0-4AEB-A3A5-A86C824D534A}"/>
              </a:ext>
            </a:extLst>
          </p:cNvPr>
          <p:cNvSpPr txBox="1">
            <a:spLocks/>
          </p:cNvSpPr>
          <p:nvPr/>
        </p:nvSpPr>
        <p:spPr>
          <a:xfrm>
            <a:off x="892954" y="546427"/>
            <a:ext cx="6067425" cy="701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600" b="1">
                <a:latin typeface="Lato Bold" panose="020F0502020204030203" pitchFamily="34" charset="0"/>
                <a:ea typeface="Lato Bold" panose="020F0502020204030203" pitchFamily="34" charset="0"/>
                <a:cs typeface="Lato Bold" panose="020F0502020204030203" pitchFamily="34" charset="0"/>
              </a:rPr>
              <a:t>About My Whole Self</a:t>
            </a:r>
          </a:p>
        </p:txBody>
      </p:sp>
      <p:pic>
        <p:nvPicPr>
          <p:cNvPr id="9" name="Graphic 8">
            <a:extLst>
              <a:ext uri="{FF2B5EF4-FFF2-40B4-BE49-F238E27FC236}">
                <a16:creationId xmlns:a16="http://schemas.microsoft.com/office/drawing/2014/main" id="{B1004068-DF2A-4B5D-8075-4F112C4AE75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1385093">
            <a:off x="-913443" y="5182700"/>
            <a:ext cx="1942105" cy="1942105"/>
          </a:xfrm>
          <a:prstGeom prst="rect">
            <a:avLst/>
          </a:prstGeom>
        </p:spPr>
      </p:pic>
      <p:sp>
        <p:nvSpPr>
          <p:cNvPr id="6" name="TextBox 5">
            <a:extLst>
              <a:ext uri="{FF2B5EF4-FFF2-40B4-BE49-F238E27FC236}">
                <a16:creationId xmlns:a16="http://schemas.microsoft.com/office/drawing/2014/main" id="{66154AF6-7032-4BC2-BE3E-1766CBA26DAD}"/>
              </a:ext>
            </a:extLst>
          </p:cNvPr>
          <p:cNvSpPr txBox="1"/>
          <p:nvPr/>
        </p:nvSpPr>
        <p:spPr>
          <a:xfrm>
            <a:off x="996787" y="1489880"/>
            <a:ext cx="3310213" cy="3939540"/>
          </a:xfrm>
          <a:prstGeom prst="rect">
            <a:avLst/>
          </a:prstGeom>
          <a:noFill/>
        </p:spPr>
        <p:txBody>
          <a:bodyPr wrap="square" lIns="91440" tIns="45720" rIns="91440" bIns="45720" rtlCol="0" anchor="t">
            <a:spAutoFit/>
          </a:bodyPr>
          <a:lstStyle/>
          <a:p>
            <a:pPr algn="ctr" fontAlgn="base">
              <a:spcAft>
                <a:spcPts val="600"/>
              </a:spcAft>
            </a:pPr>
            <a:r>
              <a:rPr lang="en-GB">
                <a:solidFill>
                  <a:schemeClr val="bg1"/>
                </a:solidFill>
                <a:latin typeface="Lato Bold"/>
                <a:ea typeface="Lato Bold"/>
                <a:cs typeface="Lato Bold"/>
              </a:rPr>
              <a:t>What?</a:t>
            </a:r>
            <a:r>
              <a:rPr lang="en-US">
                <a:solidFill>
                  <a:schemeClr val="bg1"/>
                </a:solidFill>
                <a:latin typeface="Lato Bold"/>
                <a:ea typeface="Lato Bold"/>
                <a:cs typeface="Lato Bold"/>
              </a:rPr>
              <a:t>​</a:t>
            </a:r>
          </a:p>
          <a:p>
            <a:pPr marL="285750" lvl="1" indent="-285750" fontAlgn="base">
              <a:spcAft>
                <a:spcPts val="600"/>
              </a:spcAft>
              <a:buFont typeface="Lato" panose="020F0502020204030203" pitchFamily="34" charset="0"/>
              <a:buChar char="–"/>
            </a:pPr>
            <a:r>
              <a:rPr lang="en-GB" sz="1400" b="1">
                <a:solidFill>
                  <a:schemeClr val="bg1"/>
                </a:solidFill>
                <a:latin typeface="Lato"/>
                <a:ea typeface="Lato"/>
                <a:cs typeface="Lato"/>
              </a:rPr>
              <a:t>My Whole Self is the campaign for workplace culture change from Mental Health First Aid (MHFA) England</a:t>
            </a:r>
          </a:p>
          <a:p>
            <a:pPr marL="285750" lvl="1" indent="-285750">
              <a:spcAft>
                <a:spcPts val="600"/>
              </a:spcAft>
              <a:buFont typeface="Lato" panose="020F0502020204030203" pitchFamily="34" charset="0"/>
              <a:buChar char="–"/>
            </a:pPr>
            <a:r>
              <a:rPr lang="en-GB" sz="1400" b="1">
                <a:solidFill>
                  <a:schemeClr val="bg1"/>
                </a:solidFill>
                <a:latin typeface="Lato"/>
                <a:ea typeface="Lato"/>
                <a:cs typeface="Lato"/>
              </a:rPr>
              <a:t>Now in its fourth year, it calls on organisations to empower employees to bring their whole self to work, and support their own and other’s wellbeing</a:t>
            </a:r>
            <a:endParaRPr lang="en-GB" sz="1400">
              <a:solidFill>
                <a:schemeClr val="bg1"/>
              </a:solidFill>
            </a:endParaRPr>
          </a:p>
          <a:p>
            <a:pPr marL="285750" lvl="1" indent="-285750" fontAlgn="base">
              <a:spcAft>
                <a:spcPts val="600"/>
              </a:spcAft>
              <a:buFont typeface="Lato" panose="020F0502020204030203" pitchFamily="34" charset="0"/>
              <a:buChar char="–"/>
            </a:pPr>
            <a:r>
              <a:rPr lang="en-GB" sz="1400" b="1">
                <a:solidFill>
                  <a:schemeClr val="bg1"/>
                </a:solidFill>
                <a:latin typeface="Lato"/>
                <a:ea typeface="Lato"/>
                <a:cs typeface="Lato"/>
              </a:rPr>
              <a:t>Wherever you are working from, feeling supported to choose to bring your whole self to work is better for wellbeing and better for business</a:t>
            </a:r>
          </a:p>
          <a:p>
            <a:pPr marL="182245" lvl="1" indent="-182245">
              <a:spcAft>
                <a:spcPts val="600"/>
              </a:spcAft>
              <a:buFontTx/>
              <a:buChar char="-"/>
            </a:pPr>
            <a:endParaRPr lang="en-GB" sz="1600" b="1">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18" name="TextBox 17">
            <a:extLst>
              <a:ext uri="{FF2B5EF4-FFF2-40B4-BE49-F238E27FC236}">
                <a16:creationId xmlns:a16="http://schemas.microsoft.com/office/drawing/2014/main" id="{8905A006-6E27-4651-A186-2F67D581DBE3}"/>
              </a:ext>
            </a:extLst>
          </p:cNvPr>
          <p:cNvSpPr txBox="1"/>
          <p:nvPr/>
        </p:nvSpPr>
        <p:spPr>
          <a:xfrm>
            <a:off x="4427864" y="1491905"/>
            <a:ext cx="3338889" cy="3400931"/>
          </a:xfrm>
          <a:prstGeom prst="rect">
            <a:avLst/>
          </a:prstGeom>
          <a:noFill/>
        </p:spPr>
        <p:txBody>
          <a:bodyPr wrap="square" lIns="91440" tIns="45720" rIns="91440" bIns="45720" rtlCol="0" anchor="t">
            <a:spAutoFit/>
          </a:bodyPr>
          <a:lstStyle/>
          <a:p>
            <a:pPr marL="182245" indent="-182245" algn="ctr" fontAlgn="base">
              <a:spcAft>
                <a:spcPts val="600"/>
              </a:spcAft>
            </a:pPr>
            <a:r>
              <a:rPr lang="en-GB">
                <a:solidFill>
                  <a:schemeClr val="bg1"/>
                </a:solidFill>
                <a:latin typeface="Lato Bold"/>
                <a:ea typeface="Lato Bold"/>
                <a:cs typeface="Lato Bold"/>
              </a:rPr>
              <a:t>Why?</a:t>
            </a:r>
            <a:r>
              <a:rPr lang="en-US">
                <a:solidFill>
                  <a:schemeClr val="bg1"/>
                </a:solidFill>
                <a:latin typeface="Lato Bold"/>
                <a:ea typeface="Lato Bold"/>
                <a:cs typeface="Lato Bold"/>
              </a:rPr>
              <a:t>​</a:t>
            </a:r>
          </a:p>
          <a:p>
            <a:pPr marL="285750" lvl="1" indent="-285750" fontAlgn="base">
              <a:spcAft>
                <a:spcPts val="600"/>
              </a:spcAft>
              <a:buFont typeface="Lato" panose="020F0502020204030203" pitchFamily="34" charset="0"/>
              <a:buChar char="–"/>
            </a:pPr>
            <a:r>
              <a:rPr lang="en-GB" sz="1400" b="1">
                <a:solidFill>
                  <a:schemeClr val="bg1"/>
                </a:solidFill>
                <a:latin typeface="Lato"/>
                <a:ea typeface="Lato"/>
                <a:cs typeface="Lato"/>
              </a:rPr>
              <a:t>As the way we work has changed over the last three years, it is vital that workplaces, whether virtual, in person, or hybrid support their staff to bring their whole selves to work</a:t>
            </a:r>
            <a:endParaRPr lang="en-GB" sz="1400" b="1">
              <a:solidFill>
                <a:schemeClr val="bg1"/>
              </a:solidFill>
              <a:latin typeface="Calibri" panose="020F0502020204030204"/>
              <a:ea typeface="Lato"/>
              <a:cs typeface="Calibri"/>
            </a:endParaRPr>
          </a:p>
          <a:p>
            <a:pPr marL="285750" lvl="1" indent="-285750">
              <a:spcAft>
                <a:spcPts val="600"/>
              </a:spcAft>
              <a:buFont typeface="Lato" panose="020F0502020204030203" pitchFamily="34" charset="0"/>
              <a:buChar char="–"/>
            </a:pPr>
            <a:r>
              <a:rPr lang="en-GB" sz="1400" b="1">
                <a:solidFill>
                  <a:schemeClr val="bg1"/>
                </a:solidFill>
                <a:latin typeface="Lato"/>
                <a:ea typeface="Lato"/>
                <a:cs typeface="Lato"/>
              </a:rPr>
              <a:t>Workplaces are key to creating a society where everyone’s mental health matters</a:t>
            </a:r>
            <a:endParaRPr lang="en-GB" sz="1400" b="1">
              <a:solidFill>
                <a:schemeClr val="bg1"/>
              </a:solidFill>
              <a:cs typeface="Calibri"/>
            </a:endParaRPr>
          </a:p>
          <a:p>
            <a:pPr marL="285750" lvl="1" indent="-285750" fontAlgn="base">
              <a:spcAft>
                <a:spcPts val="600"/>
              </a:spcAft>
              <a:buFont typeface="Lato" panose="020F0502020204030203" pitchFamily="34" charset="0"/>
              <a:buChar char="–"/>
            </a:pPr>
            <a:r>
              <a:rPr lang="en-GB" sz="1400" b="1">
                <a:solidFill>
                  <a:schemeClr val="bg1"/>
                </a:solidFill>
                <a:latin typeface="Lato"/>
                <a:ea typeface="Lato"/>
                <a:cs typeface="Lato"/>
              </a:rPr>
              <a:t>Bringing together diversity and inclusion with health and wellbeing will drive a positive transformation in workplace mental health and performance</a:t>
            </a:r>
          </a:p>
        </p:txBody>
      </p:sp>
      <p:sp>
        <p:nvSpPr>
          <p:cNvPr id="19" name="TextBox 18">
            <a:extLst>
              <a:ext uri="{FF2B5EF4-FFF2-40B4-BE49-F238E27FC236}">
                <a16:creationId xmlns:a16="http://schemas.microsoft.com/office/drawing/2014/main" id="{E460A87B-62A9-49ED-AFAB-E3457DCAB22C}"/>
              </a:ext>
            </a:extLst>
          </p:cNvPr>
          <p:cNvSpPr txBox="1"/>
          <p:nvPr/>
        </p:nvSpPr>
        <p:spPr>
          <a:xfrm>
            <a:off x="7856214" y="1453434"/>
            <a:ext cx="3494508" cy="4632037"/>
          </a:xfrm>
          <a:prstGeom prst="rect">
            <a:avLst/>
          </a:prstGeom>
          <a:noFill/>
        </p:spPr>
        <p:txBody>
          <a:bodyPr wrap="square" lIns="91440" tIns="45720" rIns="91440" bIns="45720" rtlCol="0" anchor="t">
            <a:spAutoFit/>
          </a:bodyPr>
          <a:lstStyle/>
          <a:p>
            <a:pPr marL="639445" lvl="1" indent="-182245" algn="ctr" fontAlgn="base">
              <a:spcAft>
                <a:spcPts val="600"/>
              </a:spcAft>
            </a:pPr>
            <a:r>
              <a:rPr lang="en-GB" b="1" dirty="0">
                <a:solidFill>
                  <a:schemeClr val="bg1"/>
                </a:solidFill>
                <a:latin typeface="Lato Bold"/>
                <a:ea typeface="Lato Bold"/>
                <a:cs typeface="Lato Bold"/>
              </a:rPr>
              <a:t>The key points</a:t>
            </a:r>
            <a:r>
              <a:rPr lang="en-GB" dirty="0">
                <a:solidFill>
                  <a:schemeClr val="bg1"/>
                </a:solidFill>
                <a:latin typeface="Lato Bold"/>
                <a:ea typeface="Lato Bold"/>
                <a:cs typeface="Lato Bold"/>
              </a:rPr>
              <a:t> </a:t>
            </a:r>
            <a:endParaRPr lang="en-US" dirty="0">
              <a:solidFill>
                <a:schemeClr val="bg1"/>
              </a:solidFill>
              <a:latin typeface="Lato Bold"/>
              <a:ea typeface="Lato Bold"/>
              <a:cs typeface="Lato Bold"/>
            </a:endParaRPr>
          </a:p>
          <a:p>
            <a:pPr marL="285750" indent="-285750">
              <a:spcAft>
                <a:spcPts val="600"/>
              </a:spcAft>
              <a:buFont typeface="Calibri"/>
              <a:buChar char="-"/>
            </a:pPr>
            <a:r>
              <a:rPr lang="en-GB" sz="1200" b="1" dirty="0">
                <a:solidFill>
                  <a:schemeClr val="bg1"/>
                </a:solidFill>
                <a:latin typeface="Lato Bold"/>
                <a:ea typeface="+mn-lt"/>
                <a:cs typeface="+mn-lt"/>
              </a:rPr>
              <a:t>By bringing together diversity and inclusion with health and wellbeing we can drive positive transformation in workplace mental health and performance</a:t>
            </a:r>
          </a:p>
          <a:p>
            <a:pPr marL="285750" indent="-285750">
              <a:spcAft>
                <a:spcPts val="600"/>
              </a:spcAft>
              <a:buFont typeface="Calibri"/>
              <a:buChar char="-"/>
            </a:pPr>
            <a:r>
              <a:rPr lang="en-GB" sz="1200" dirty="0">
                <a:solidFill>
                  <a:schemeClr val="bg1"/>
                </a:solidFill>
                <a:latin typeface="Lato Bold"/>
                <a:ea typeface="+mn-lt"/>
                <a:cs typeface="+mn-lt"/>
              </a:rPr>
              <a:t>Our people and teams are at their most effective and creative when everybody feels psychologically safe and is seen, heard and valued. We understand the critical role that managers play in making this happen. Managers help build working environments that allow people to be authentic and share their whole self. </a:t>
            </a:r>
            <a:endParaRPr lang="en-GB" sz="1200" b="1" dirty="0">
              <a:solidFill>
                <a:schemeClr val="bg1"/>
              </a:solidFill>
              <a:latin typeface="Lato Bold"/>
              <a:ea typeface="+mn-lt"/>
              <a:cs typeface="+mn-lt"/>
            </a:endParaRPr>
          </a:p>
          <a:p>
            <a:pPr marL="285750" indent="-285750">
              <a:spcAft>
                <a:spcPts val="600"/>
              </a:spcAft>
              <a:buFont typeface="Calibri"/>
              <a:buChar char="-"/>
            </a:pPr>
            <a:r>
              <a:rPr lang="en-GB" sz="1200" b="1" dirty="0">
                <a:solidFill>
                  <a:schemeClr val="bg1"/>
                </a:solidFill>
                <a:latin typeface="Lato Bold"/>
                <a:ea typeface="+mn-lt"/>
                <a:cs typeface="+mn-lt"/>
              </a:rPr>
              <a:t>This year, MHFA England will be publishing a </a:t>
            </a:r>
            <a:r>
              <a:rPr lang="en-GB" sz="1200" dirty="0">
                <a:solidFill>
                  <a:schemeClr val="bg1"/>
                </a:solidFill>
                <a:latin typeface="Lato Bold"/>
                <a:ea typeface="+mn-lt"/>
                <a:cs typeface="+mn-lt"/>
              </a:rPr>
              <a:t>free Managers' Toolkit to help support themselves as a manager and therefore their teams</a:t>
            </a:r>
          </a:p>
          <a:p>
            <a:pPr marL="285750" indent="-285750">
              <a:spcAft>
                <a:spcPts val="600"/>
              </a:spcAft>
              <a:buFont typeface="Calibri"/>
              <a:buChar char="-"/>
            </a:pPr>
            <a:r>
              <a:rPr lang="en-GB" sz="1200" b="1" dirty="0">
                <a:solidFill>
                  <a:schemeClr val="bg1"/>
                </a:solidFill>
                <a:latin typeface="Lato Bold"/>
                <a:ea typeface="+mn-lt"/>
                <a:cs typeface="+mn-lt"/>
              </a:rPr>
              <a:t>In the meantime, visit our </a:t>
            </a:r>
            <a:r>
              <a:rPr lang="en-GB" sz="1200" b="1" dirty="0">
                <a:solidFill>
                  <a:schemeClr val="bg1"/>
                </a:solidFill>
                <a:latin typeface="Lato Bold"/>
                <a:ea typeface="+mn-lt"/>
                <a:cs typeface="+mn-lt"/>
                <a:hlinkClick r:id="rId11">
                  <a:extLst>
                    <a:ext uri="{A12FA001-AC4F-418D-AE19-62706E023703}">
                      <ahyp:hlinkClr xmlns:ahyp="http://schemas.microsoft.com/office/drawing/2018/hyperlinkcolor" val="tx"/>
                    </a:ext>
                  </a:extLst>
                </a:hlinkClick>
              </a:rPr>
              <a:t>website</a:t>
            </a:r>
            <a:r>
              <a:rPr lang="en-GB" sz="1200" b="1" dirty="0">
                <a:solidFill>
                  <a:schemeClr val="bg1"/>
                </a:solidFill>
                <a:latin typeface="Lato Bold"/>
                <a:ea typeface="+mn-lt"/>
                <a:cs typeface="+mn-lt"/>
              </a:rPr>
              <a:t> to find a suite of free tools and activities for to use to help support your involvement in My Whole Self</a:t>
            </a:r>
            <a:endParaRPr lang="en-GB" sz="1200" dirty="0">
              <a:solidFill>
                <a:schemeClr val="bg1"/>
              </a:solidFill>
              <a:latin typeface="Lato Bold"/>
              <a:ea typeface="Lato"/>
              <a:cs typeface="Calibri"/>
            </a:endParaRPr>
          </a:p>
          <a:p>
            <a:pPr marL="285750" indent="-285750">
              <a:spcAft>
                <a:spcPts val="600"/>
              </a:spcAft>
              <a:buFont typeface="Calibri"/>
              <a:buChar char="-"/>
            </a:pPr>
            <a:endParaRPr lang="en-GB" sz="1200">
              <a:solidFill>
                <a:schemeClr val="bg1"/>
              </a:solidFill>
              <a:cs typeface="Calibri"/>
            </a:endParaRPr>
          </a:p>
        </p:txBody>
      </p:sp>
      <p:sp>
        <p:nvSpPr>
          <p:cNvPr id="14" name="Rectangle 13">
            <a:extLst>
              <a:ext uri="{FF2B5EF4-FFF2-40B4-BE49-F238E27FC236}">
                <a16:creationId xmlns:a16="http://schemas.microsoft.com/office/drawing/2014/main" id="{52628CE8-EF7A-4275-B353-B51A92313E0E}"/>
              </a:ext>
            </a:extLst>
          </p:cNvPr>
          <p:cNvSpPr/>
          <p:nvPr/>
        </p:nvSpPr>
        <p:spPr>
          <a:xfrm>
            <a:off x="1030579" y="4377263"/>
            <a:ext cx="10320144" cy="18423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pPr marL="228600" lvl="0" indent="-228600">
              <a:spcAft>
                <a:spcPts val="100"/>
              </a:spcAft>
              <a:buFont typeface="Calibri" panose="020F0502020204030204" pitchFamily="34" charset="0"/>
              <a:buChar char="-"/>
              <a:defRPr/>
            </a:pPr>
            <a:endParaRPr lang="en-GB" sz="1400">
              <a:solidFill>
                <a:schemeClr val="tx1"/>
              </a:solidFill>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18066591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5AB30"/>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14F8573-5443-44D6-BD1D-FCF0D064D6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22791" y="1222310"/>
            <a:ext cx="6547496" cy="4347217"/>
          </a:xfrm>
        </p:spPr>
        <p:txBody>
          <a:bodyPr vert="horz" lIns="91440" tIns="45720" rIns="91440" bIns="45720" rtlCol="0" anchor="t">
            <a:noAutofit/>
          </a:bodyPr>
          <a:lstStyle/>
          <a:p>
            <a:pPr marL="0" indent="0">
              <a:buNone/>
            </a:pPr>
            <a:endParaRPr lang="en-GB" sz="3600">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buNone/>
            </a:pPr>
            <a:r>
              <a:rPr lang="en-GB" sz="3600" b="1">
                <a:solidFill>
                  <a:schemeClr val="bg1"/>
                </a:solidFill>
                <a:latin typeface="Lato"/>
                <a:ea typeface="Lato"/>
                <a:cs typeface="Lato"/>
              </a:rPr>
              <a:t>Support My Whole Self 2023 </a:t>
            </a:r>
            <a:endParaRPr lang="en-GB" sz="3600" b="1">
              <a:solidFill>
                <a:schemeClr val="bg1"/>
              </a:solidFill>
              <a:latin typeface="Lato" panose="020F0502020204030203" pitchFamily="34" charset="0"/>
              <a:ea typeface="Lato" panose="020F0502020204030203" pitchFamily="34" charset="0"/>
              <a:cs typeface="Lato" panose="020F0502020204030203" pitchFamily="34" charset="0"/>
            </a:endParaRPr>
          </a:p>
          <a:p>
            <a:pPr marL="0" indent="0">
              <a:buNone/>
            </a:pPr>
            <a:endParaRPr lang="en-GB" sz="3200" b="1">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Graphic 1">
            <a:extLst>
              <a:ext uri="{FF2B5EF4-FFF2-40B4-BE49-F238E27FC236}">
                <a16:creationId xmlns:a16="http://schemas.microsoft.com/office/drawing/2014/main" id="{E5CD9141-D27D-43C2-9AEF-A1DA3B4CCCE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283665">
            <a:off x="8829964" y="-501219"/>
            <a:ext cx="3628735" cy="3628735"/>
          </a:xfrm>
          <a:prstGeom prst="rect">
            <a:avLst/>
          </a:prstGeom>
        </p:spPr>
      </p:pic>
      <p:pic>
        <p:nvPicPr>
          <p:cNvPr id="7" name="Picture 6" descr="A close up of a logo&#10;&#10;Description automatically generated">
            <a:extLst>
              <a:ext uri="{FF2B5EF4-FFF2-40B4-BE49-F238E27FC236}">
                <a16:creationId xmlns:a16="http://schemas.microsoft.com/office/drawing/2014/main" id="{8A24F211-D752-46A6-AD77-4F538DE9610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48901" y="5132807"/>
            <a:ext cx="1371634" cy="1248943"/>
          </a:xfrm>
          <a:prstGeom prst="rect">
            <a:avLst/>
          </a:prstGeom>
        </p:spPr>
      </p:pic>
    </p:spTree>
    <p:extLst>
      <p:ext uri="{BB962C8B-B14F-4D97-AF65-F5344CB8AC3E}">
        <p14:creationId xmlns:p14="http://schemas.microsoft.com/office/powerpoint/2010/main" val="562875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9">
            <a:extLst>
              <a:ext uri="{FF2B5EF4-FFF2-40B4-BE49-F238E27FC236}">
                <a16:creationId xmlns:a16="http://schemas.microsoft.com/office/drawing/2014/main" id="{712469BB-4F94-48D6-A59A-7F4FB2D6E45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2191999" cy="6858000"/>
          </a:xfrm>
          <a:prstGeom prst="rect">
            <a:avLst/>
          </a:prstGeom>
        </p:spPr>
      </p:pic>
      <p:pic>
        <p:nvPicPr>
          <p:cNvPr id="10" name="Graphic 24">
            <a:extLst>
              <a:ext uri="{FF2B5EF4-FFF2-40B4-BE49-F238E27FC236}">
                <a16:creationId xmlns:a16="http://schemas.microsoft.com/office/drawing/2014/main" id="{48B66D5B-C8F1-432C-8DDE-FEC263EF07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608170" y="5486471"/>
            <a:ext cx="1822115" cy="1822115"/>
          </a:xfrm>
          <a:prstGeom prst="rect">
            <a:avLst/>
          </a:prstGeom>
        </p:spPr>
      </p:pic>
      <p:sp>
        <p:nvSpPr>
          <p:cNvPr id="11" name="Title 1">
            <a:extLst>
              <a:ext uri="{FF2B5EF4-FFF2-40B4-BE49-F238E27FC236}">
                <a16:creationId xmlns:a16="http://schemas.microsoft.com/office/drawing/2014/main" id="{E3EE31ED-74B0-4AEB-A3A5-A86C824D534A}"/>
              </a:ext>
            </a:extLst>
          </p:cNvPr>
          <p:cNvSpPr txBox="1">
            <a:spLocks/>
          </p:cNvSpPr>
          <p:nvPr/>
        </p:nvSpPr>
        <p:spPr>
          <a:xfrm>
            <a:off x="1056168" y="676171"/>
            <a:ext cx="8562910" cy="720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a:latin typeface="Lato Bold" panose="020F0502020204030203" pitchFamily="34" charset="0"/>
                <a:ea typeface="Lato Bold" panose="020F0502020204030203" pitchFamily="34" charset="0"/>
                <a:cs typeface="Lato Bold" panose="020F0502020204030203" pitchFamily="34" charset="0"/>
              </a:rPr>
              <a:t>Plan your own virtual events </a:t>
            </a:r>
          </a:p>
        </p:txBody>
      </p:sp>
      <p:sp>
        <p:nvSpPr>
          <p:cNvPr id="14" name="Content Placeholder 2">
            <a:extLst>
              <a:ext uri="{FF2B5EF4-FFF2-40B4-BE49-F238E27FC236}">
                <a16:creationId xmlns:a16="http://schemas.microsoft.com/office/drawing/2014/main" id="{391EC79C-28EB-4C74-B426-27EC78B75E06}"/>
              </a:ext>
            </a:extLst>
          </p:cNvPr>
          <p:cNvSpPr txBox="1">
            <a:spLocks/>
          </p:cNvSpPr>
          <p:nvPr/>
        </p:nvSpPr>
        <p:spPr>
          <a:xfrm>
            <a:off x="735125" y="1290575"/>
            <a:ext cx="7618920" cy="1412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defRPr/>
            </a:pPr>
            <a:endParaRPr kumimoji="0" lang="en-GB" sz="1800" b="0" i="0" u="none" strike="noStrike" kern="1200" cap="none" spc="0" normalizeH="0" baseline="0" noProof="0">
              <a:ln>
                <a:noFill/>
              </a:ln>
              <a:solidFill>
                <a:srgbClr val="FF0000"/>
              </a:solidFill>
              <a:effectLst/>
              <a:uLnTx/>
              <a:uFillTx/>
              <a:latin typeface="Lato"/>
              <a:ea typeface="Lato" panose="020F0502020204030203" pitchFamily="34" charset="0"/>
              <a:cs typeface="Lato" panose="020F0502020204030203" pitchFamily="34" charset="0"/>
            </a:endParaRPr>
          </a:p>
        </p:txBody>
      </p:sp>
      <p:pic>
        <p:nvPicPr>
          <p:cNvPr id="16" name="Graphic 12">
            <a:extLst>
              <a:ext uri="{FF2B5EF4-FFF2-40B4-BE49-F238E27FC236}">
                <a16:creationId xmlns:a16="http://schemas.microsoft.com/office/drawing/2014/main" id="{2FACDA5A-3EDC-4744-9E72-62EA74985BA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385093">
            <a:off x="-853214" y="4095746"/>
            <a:ext cx="1910948" cy="1910948"/>
          </a:xfrm>
          <a:prstGeom prst="rect">
            <a:avLst/>
          </a:prstGeom>
        </p:spPr>
      </p:pic>
      <p:sp>
        <p:nvSpPr>
          <p:cNvPr id="18" name="Rectangle 17"/>
          <p:cNvSpPr/>
          <p:nvPr/>
        </p:nvSpPr>
        <p:spPr>
          <a:xfrm>
            <a:off x="1056168" y="1466510"/>
            <a:ext cx="10079664" cy="830997"/>
          </a:xfrm>
          <a:prstGeom prst="rect">
            <a:avLst/>
          </a:prstGeom>
        </p:spPr>
        <p:txBody>
          <a:bodyPr wrap="square" lIns="91440" tIns="45720" rIns="91440" bIns="45720" anchor="t">
            <a:spAutoFit/>
          </a:bodyPr>
          <a:lstStyle/>
          <a:p>
            <a:pPr defTabSz="914400">
              <a:spcBef>
                <a:spcPts val="100"/>
              </a:spcBef>
              <a:spcAft>
                <a:spcPts val="100"/>
              </a:spcAft>
              <a:defRPr/>
            </a:pPr>
            <a:r>
              <a:rPr lang="en-GB" sz="1600">
                <a:latin typeface="Lato"/>
                <a:ea typeface="Lato"/>
                <a:cs typeface="Lato"/>
              </a:rPr>
              <a:t>How will you celebrate My Whole Self Day on 14 March? Involve your colleagues and HR or Diversity &amp; Inclusion team and start planning how you can mark the moment. Download more information including </a:t>
            </a:r>
            <a:r>
              <a:rPr lang="en-GB" sz="1600">
                <a:solidFill>
                  <a:srgbClr val="000000"/>
                </a:solidFill>
                <a:latin typeface="Lato"/>
                <a:ea typeface="Lato"/>
                <a:cs typeface="Lato"/>
              </a:rPr>
              <a:t>free resources from </a:t>
            </a:r>
            <a:r>
              <a:rPr lang="en-GB" sz="1600">
                <a:latin typeface="Lato"/>
                <a:ea typeface="Lato"/>
                <a:cs typeface="Lato"/>
              </a:rPr>
              <a:t>My Whole Self 2023  · MHFA England</a:t>
            </a:r>
            <a:endParaRPr lang="en-GB" sz="1600">
              <a:solidFill>
                <a:srgbClr val="65AB30"/>
              </a:solidFill>
              <a:latin typeface="Lato"/>
              <a:ea typeface="Lato"/>
              <a:cs typeface="Lato"/>
            </a:endParaRPr>
          </a:p>
        </p:txBody>
      </p:sp>
      <p:sp>
        <p:nvSpPr>
          <p:cNvPr id="13" name="Content Placeholder 2">
            <a:extLst>
              <a:ext uri="{FF2B5EF4-FFF2-40B4-BE49-F238E27FC236}">
                <a16:creationId xmlns:a16="http://schemas.microsoft.com/office/drawing/2014/main" id="{B9B91907-E6E6-4A36-9AE2-BC2634FE1E8D}"/>
              </a:ext>
            </a:extLst>
          </p:cNvPr>
          <p:cNvSpPr txBox="1">
            <a:spLocks/>
          </p:cNvSpPr>
          <p:nvPr/>
        </p:nvSpPr>
        <p:spPr>
          <a:xfrm>
            <a:off x="1492031" y="4739316"/>
            <a:ext cx="2435559" cy="819264"/>
          </a:xfrm>
          <a:prstGeom prst="rect">
            <a:avLst/>
          </a:prstGeom>
        </p:spPr>
        <p:txBody>
          <a:bodyPr vert="horz" lIns="91440" tIns="45720" rIns="91440" bIns="45720" rtlCol="0" anchor="t">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GB" sz="1800" b="1">
                <a:solidFill>
                  <a:srgbClr val="65AB30"/>
                </a:solidFill>
                <a:latin typeface="Lato" panose="020F0502020204030203" pitchFamily="34" charset="0"/>
                <a:ea typeface="Lato" panose="020F0502020204030203" pitchFamily="34" charset="0"/>
                <a:cs typeface="Lato" panose="020F0502020204030203" pitchFamily="34" charset="0"/>
                <a:hlinkClick r:id="rId9">
                  <a:extLst>
                    <a:ext uri="{A12FA001-AC4F-418D-AE19-62706E023703}">
                      <ahyp:hlinkClr xmlns:ahyp="http://schemas.microsoft.com/office/drawing/2018/hyperlinkcolor" val="tx"/>
                    </a:ext>
                  </a:extLst>
                </a:hlinkClick>
              </a:rPr>
              <a:t>My Whole Self </a:t>
            </a:r>
            <a:br>
              <a:rPr lang="en-GB" sz="1800" b="1">
                <a:solidFill>
                  <a:srgbClr val="65AB30"/>
                </a:solidFill>
                <a:latin typeface="Lato" panose="020F0502020204030203" pitchFamily="34" charset="0"/>
                <a:ea typeface="Lato" panose="020F0502020204030203" pitchFamily="34" charset="0"/>
                <a:cs typeface="Lato" panose="020F0502020204030203" pitchFamily="34" charset="0"/>
                <a:hlinkClick r:id="rId9">
                  <a:extLst>
                    <a:ext uri="{A12FA001-AC4F-418D-AE19-62706E023703}">
                      <ahyp:hlinkClr xmlns:ahyp="http://schemas.microsoft.com/office/drawing/2018/hyperlinkcolor" val="tx"/>
                    </a:ext>
                  </a:extLst>
                </a:hlinkClick>
              </a:rPr>
            </a:br>
            <a:r>
              <a:rPr lang="en-GB" sz="1800" b="1">
                <a:solidFill>
                  <a:srgbClr val="65AB30"/>
                </a:solidFill>
                <a:latin typeface="Lato" panose="020F0502020204030203" pitchFamily="34" charset="0"/>
                <a:ea typeface="Lato" panose="020F0502020204030203" pitchFamily="34" charset="0"/>
                <a:cs typeface="Lato" panose="020F0502020204030203" pitchFamily="34" charset="0"/>
                <a:hlinkClick r:id="rId9">
                  <a:extLst>
                    <a:ext uri="{A12FA001-AC4F-418D-AE19-62706E023703}">
                      <ahyp:hlinkClr xmlns:ahyp="http://schemas.microsoft.com/office/drawing/2018/hyperlinkcolor" val="tx"/>
                    </a:ext>
                  </a:extLst>
                </a:hlinkClick>
              </a:rPr>
              <a:t>Desert Island Favourites</a:t>
            </a:r>
            <a:endParaRPr lang="en-GB" sz="1800" b="1">
              <a:solidFill>
                <a:srgbClr val="65AB30"/>
              </a:solidFill>
              <a:latin typeface="Lato" panose="020F0502020204030203" pitchFamily="34" charset="0"/>
              <a:ea typeface="Lato" panose="020F0502020204030203" pitchFamily="34" charset="0"/>
              <a:cs typeface="Lato" panose="020F0502020204030203" pitchFamily="34" charset="0"/>
            </a:endParaRPr>
          </a:p>
        </p:txBody>
      </p:sp>
      <p:sp>
        <p:nvSpPr>
          <p:cNvPr id="15" name="Content Placeholder 2">
            <a:extLst>
              <a:ext uri="{FF2B5EF4-FFF2-40B4-BE49-F238E27FC236}">
                <a16:creationId xmlns:a16="http://schemas.microsoft.com/office/drawing/2014/main" id="{B9B91907-E6E6-4A36-9AE2-BC2634FE1E8D}"/>
              </a:ext>
            </a:extLst>
          </p:cNvPr>
          <p:cNvSpPr txBox="1">
            <a:spLocks/>
          </p:cNvSpPr>
          <p:nvPr/>
        </p:nvSpPr>
        <p:spPr>
          <a:xfrm>
            <a:off x="8994527" y="4739316"/>
            <a:ext cx="1976599" cy="1800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1200"/>
              </a:spcAft>
              <a:buNone/>
            </a:pPr>
            <a:r>
              <a:rPr lang="en-GB" sz="1800" b="1">
                <a:solidFill>
                  <a:srgbClr val="65AB30"/>
                </a:solidFill>
                <a:latin typeface="Lato" panose="020F0502020204030203" pitchFamily="34" charset="0"/>
                <a:ea typeface="Lato" panose="020F0502020204030203" pitchFamily="34" charset="0"/>
                <a:cs typeface="Lato" panose="020F0502020204030203" pitchFamily="34" charset="0"/>
                <a:hlinkClick r:id="rId10">
                  <a:extLst>
                    <a:ext uri="{A12FA001-AC4F-418D-AE19-62706E023703}">
                      <ahyp:hlinkClr xmlns:ahyp="http://schemas.microsoft.com/office/drawing/2018/hyperlinkcolor" val="tx"/>
                    </a:ext>
                  </a:extLst>
                </a:hlinkClick>
              </a:rPr>
              <a:t>My Whole Self discussion panel</a:t>
            </a:r>
            <a:endParaRPr lang="en-GB" sz="1800" b="1">
              <a:solidFill>
                <a:srgbClr val="65AB30"/>
              </a:solidFill>
              <a:latin typeface="Lato" panose="020F0502020204030203" pitchFamily="34" charset="0"/>
              <a:ea typeface="Lato" panose="020F0502020204030203" pitchFamily="34" charset="0"/>
              <a:cs typeface="Lato" panose="020F0502020204030203" pitchFamily="34" charset="0"/>
            </a:endParaRPr>
          </a:p>
        </p:txBody>
      </p:sp>
      <p:sp>
        <p:nvSpPr>
          <p:cNvPr id="17" name="Content Placeholder 2">
            <a:extLst>
              <a:ext uri="{FF2B5EF4-FFF2-40B4-BE49-F238E27FC236}">
                <a16:creationId xmlns:a16="http://schemas.microsoft.com/office/drawing/2014/main" id="{B9B91907-E6E6-4A36-9AE2-BC2634FE1E8D}"/>
              </a:ext>
            </a:extLst>
          </p:cNvPr>
          <p:cNvSpPr txBox="1">
            <a:spLocks/>
          </p:cNvSpPr>
          <p:nvPr/>
        </p:nvSpPr>
        <p:spPr>
          <a:xfrm>
            <a:off x="5308518" y="4658580"/>
            <a:ext cx="1800000" cy="180000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GB" sz="1800" b="1">
                <a:solidFill>
                  <a:srgbClr val="65AB30"/>
                </a:solidFill>
                <a:latin typeface="Lato" panose="020F0502020204030203" pitchFamily="34" charset="0"/>
                <a:ea typeface="Lato" panose="020F0502020204030203" pitchFamily="34" charset="0"/>
                <a:cs typeface="Lato" panose="020F0502020204030203" pitchFamily="34" charset="0"/>
                <a:hlinkClick r:id="rId11">
                  <a:extLst>
                    <a:ext uri="{A12FA001-AC4F-418D-AE19-62706E023703}">
                      <ahyp:hlinkClr xmlns:ahyp="http://schemas.microsoft.com/office/drawing/2018/hyperlinkcolor" val="tx"/>
                    </a:ext>
                  </a:extLst>
                </a:hlinkClick>
              </a:rPr>
              <a:t>My Whole Self book club</a:t>
            </a:r>
            <a:endParaRPr lang="en-GB" sz="1800" b="1">
              <a:solidFill>
                <a:srgbClr val="65AB30"/>
              </a:solidFill>
              <a:latin typeface="Lato" panose="020F0502020204030203" pitchFamily="34" charset="0"/>
              <a:ea typeface="Lato" panose="020F0502020204030203" pitchFamily="34" charset="0"/>
              <a:cs typeface="Lato" panose="020F0502020204030203" pitchFamily="34" charset="0"/>
            </a:endParaRPr>
          </a:p>
        </p:txBody>
      </p:sp>
      <p:pic>
        <p:nvPicPr>
          <p:cNvPr id="20" name="Picture 19"/>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607937" y="2786825"/>
            <a:ext cx="1297030" cy="1800000"/>
          </a:xfrm>
          <a:prstGeom prst="rect">
            <a:avLst/>
          </a:prstGeom>
        </p:spPr>
      </p:pic>
      <p:pic>
        <p:nvPicPr>
          <p:cNvPr id="21" name="Picture 20"/>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8822301" y="2802388"/>
            <a:ext cx="2321053" cy="1800000"/>
          </a:xfrm>
          <a:prstGeom prst="rect">
            <a:avLst/>
          </a:prstGeom>
        </p:spPr>
      </p:pic>
      <p:pic>
        <p:nvPicPr>
          <p:cNvPr id="3" name="Picture 2" descr="A picture containing text, leaf, plant, fern&#10;&#10;Description automatically generated">
            <a:extLst>
              <a:ext uri="{FF2B5EF4-FFF2-40B4-BE49-F238E27FC236}">
                <a16:creationId xmlns:a16="http://schemas.microsoft.com/office/drawing/2014/main" id="{CAF435CE-D95E-431F-B2E8-3BB5AB2E72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66944" y="2822028"/>
            <a:ext cx="2023659" cy="1729594"/>
          </a:xfrm>
          <a:prstGeom prst="rect">
            <a:avLst/>
          </a:prstGeom>
          <a:noFill/>
        </p:spPr>
      </p:pic>
    </p:spTree>
    <p:extLst>
      <p:ext uri="{BB962C8B-B14F-4D97-AF65-F5344CB8AC3E}">
        <p14:creationId xmlns:p14="http://schemas.microsoft.com/office/powerpoint/2010/main" val="156130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19">
            <a:extLst>
              <a:ext uri="{FF2B5EF4-FFF2-40B4-BE49-F238E27FC236}">
                <a16:creationId xmlns:a16="http://schemas.microsoft.com/office/drawing/2014/main" id="{712469BB-4F94-48D6-A59A-7F4FB2D6E45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2191999" cy="6858000"/>
          </a:xfrm>
          <a:prstGeom prst="rect">
            <a:avLst/>
          </a:prstGeom>
        </p:spPr>
      </p:pic>
      <p:pic>
        <p:nvPicPr>
          <p:cNvPr id="10" name="Graphic 24">
            <a:extLst>
              <a:ext uri="{FF2B5EF4-FFF2-40B4-BE49-F238E27FC236}">
                <a16:creationId xmlns:a16="http://schemas.microsoft.com/office/drawing/2014/main" id="{48B66D5B-C8F1-432C-8DDE-FEC263EF072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5400000">
            <a:off x="-608170" y="5486471"/>
            <a:ext cx="1822115" cy="1822115"/>
          </a:xfrm>
          <a:prstGeom prst="rect">
            <a:avLst/>
          </a:prstGeom>
        </p:spPr>
      </p:pic>
      <p:sp>
        <p:nvSpPr>
          <p:cNvPr id="11" name="Title 1">
            <a:extLst>
              <a:ext uri="{FF2B5EF4-FFF2-40B4-BE49-F238E27FC236}">
                <a16:creationId xmlns:a16="http://schemas.microsoft.com/office/drawing/2014/main" id="{E3EE31ED-74B0-4AEB-A3A5-A86C824D534A}"/>
              </a:ext>
            </a:extLst>
          </p:cNvPr>
          <p:cNvSpPr txBox="1">
            <a:spLocks/>
          </p:cNvSpPr>
          <p:nvPr/>
        </p:nvSpPr>
        <p:spPr>
          <a:xfrm>
            <a:off x="1236084" y="570338"/>
            <a:ext cx="9743211" cy="7207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3200" b="1" strike="sngStrike">
              <a:latin typeface="Lato Bold"/>
              <a:ea typeface="Lato Bold"/>
              <a:cs typeface="Lato Bold"/>
            </a:endParaRPr>
          </a:p>
        </p:txBody>
      </p:sp>
      <p:sp>
        <p:nvSpPr>
          <p:cNvPr id="14" name="Content Placeholder 2">
            <a:extLst>
              <a:ext uri="{FF2B5EF4-FFF2-40B4-BE49-F238E27FC236}">
                <a16:creationId xmlns:a16="http://schemas.microsoft.com/office/drawing/2014/main" id="{391EC79C-28EB-4C74-B426-27EC78B75E06}"/>
              </a:ext>
            </a:extLst>
          </p:cNvPr>
          <p:cNvSpPr txBox="1">
            <a:spLocks/>
          </p:cNvSpPr>
          <p:nvPr/>
        </p:nvSpPr>
        <p:spPr>
          <a:xfrm>
            <a:off x="735125" y="1290575"/>
            <a:ext cx="7618920" cy="141279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1800"/>
              </a:spcAft>
              <a:buNone/>
              <a:defRPr/>
            </a:pPr>
            <a:endParaRPr kumimoji="0" lang="en-GB" sz="1800" b="0" i="0" u="none" strike="noStrike" kern="1200" cap="none" spc="0" normalizeH="0" baseline="0" noProof="0">
              <a:ln>
                <a:noFill/>
              </a:ln>
              <a:solidFill>
                <a:srgbClr val="FF0000"/>
              </a:solidFill>
              <a:effectLst/>
              <a:uLnTx/>
              <a:uFillTx/>
              <a:latin typeface="Lato"/>
              <a:ea typeface="Lato" panose="020F0502020204030203" pitchFamily="34" charset="0"/>
              <a:cs typeface="Lato" panose="020F0502020204030203" pitchFamily="34" charset="0"/>
            </a:endParaRPr>
          </a:p>
        </p:txBody>
      </p:sp>
      <p:pic>
        <p:nvPicPr>
          <p:cNvPr id="16" name="Graphic 12">
            <a:extLst>
              <a:ext uri="{FF2B5EF4-FFF2-40B4-BE49-F238E27FC236}">
                <a16:creationId xmlns:a16="http://schemas.microsoft.com/office/drawing/2014/main" id="{2FACDA5A-3EDC-4744-9E72-62EA74985BA6}"/>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rot="1385093">
            <a:off x="-853214" y="4095746"/>
            <a:ext cx="1910948" cy="1910948"/>
          </a:xfrm>
          <a:prstGeom prst="rect">
            <a:avLst/>
          </a:prstGeom>
        </p:spPr>
      </p:pic>
      <p:sp>
        <p:nvSpPr>
          <p:cNvPr id="18" name="Rectangle 17"/>
          <p:cNvSpPr/>
          <p:nvPr/>
        </p:nvSpPr>
        <p:spPr>
          <a:xfrm>
            <a:off x="1151418" y="1297177"/>
            <a:ext cx="2727530" cy="6804427"/>
          </a:xfrm>
          <a:prstGeom prst="rect">
            <a:avLst/>
          </a:prstGeom>
        </p:spPr>
        <p:txBody>
          <a:bodyPr wrap="square" lIns="91440" tIns="45720" rIns="91440" bIns="45720" anchor="t">
            <a:spAutoFit/>
          </a:bodyPr>
          <a:lstStyle/>
          <a:p>
            <a:pPr defTabSz="914400">
              <a:defRPr/>
            </a:pPr>
            <a:r>
              <a:rPr lang="en-GB" sz="1600" dirty="0">
                <a:ea typeface="+mn-lt"/>
                <a:cs typeface="+mn-lt"/>
              </a:rPr>
              <a:t>MHFA England will be hosting a live webinar on My Whole Self Day, 14 March. More information and registration details to follow. </a:t>
            </a:r>
          </a:p>
          <a:p>
            <a:pPr defTabSz="914400">
              <a:defRPr/>
            </a:pPr>
            <a:endParaRPr lang="en-GB" sz="1600">
              <a:ea typeface="+mn-lt"/>
              <a:cs typeface="+mn-lt"/>
            </a:endParaRPr>
          </a:p>
          <a:p>
            <a:pPr defTabSz="914400">
              <a:defRPr/>
            </a:pPr>
            <a:r>
              <a:rPr lang="en-GB" sz="1600" dirty="0">
                <a:ea typeface="+mn-lt"/>
                <a:cs typeface="+mn-lt"/>
              </a:rPr>
              <a:t>If you want to watch last year’s webinars for some inspiration, you can take a look below:</a:t>
            </a:r>
          </a:p>
          <a:p>
            <a:pPr defTabSz="914400">
              <a:defRPr/>
            </a:pPr>
            <a:endParaRPr lang="en-GB" sz="1600">
              <a:ea typeface="+mn-lt"/>
              <a:cs typeface="+mn-lt"/>
            </a:endParaRPr>
          </a:p>
          <a:p>
            <a:pPr marL="285750" indent="-285750" defTabSz="914400">
              <a:buFont typeface="Lato"/>
              <a:buChar char="•"/>
              <a:defRPr/>
            </a:pPr>
            <a:r>
              <a:rPr lang="en-GB" sz="1600" u="sng">
                <a:ea typeface="+mn-lt"/>
                <a:cs typeface="+mn-lt"/>
                <a:hlinkClick r:id="rId9"/>
              </a:rPr>
              <a:t>My Whole Self: Create culture change in your workplace</a:t>
            </a:r>
            <a:endParaRPr lang="en-GB" sz="1600">
              <a:ea typeface="+mn-lt"/>
              <a:cs typeface="+mn-lt"/>
            </a:endParaRPr>
          </a:p>
          <a:p>
            <a:pPr marL="285750" indent="-285750" defTabSz="914400">
              <a:buFont typeface="Lato"/>
              <a:buChar char="•"/>
              <a:defRPr/>
            </a:pPr>
            <a:r>
              <a:rPr lang="en-GB" sz="1600" u="sng">
                <a:ea typeface="+mn-lt"/>
                <a:cs typeface="+mn-lt"/>
                <a:hlinkClick r:id="rId10"/>
              </a:rPr>
              <a:t>My Whole Self: Creating a healthy and inclusive workplace</a:t>
            </a:r>
            <a:endParaRPr lang="en-GB" sz="1600">
              <a:ea typeface="+mn-lt"/>
              <a:cs typeface="+mn-lt"/>
            </a:endParaRPr>
          </a:p>
          <a:p>
            <a:pPr defTabSz="914400">
              <a:defRPr/>
            </a:pPr>
            <a:r>
              <a:rPr lang="en-GB" sz="1600" dirty="0">
                <a:ea typeface="+mn-lt"/>
                <a:cs typeface="+mn-lt"/>
              </a:rPr>
              <a:t> </a:t>
            </a:r>
          </a:p>
          <a:p>
            <a:pPr defTabSz="914400">
              <a:defRPr/>
            </a:pPr>
            <a:r>
              <a:rPr lang="en-GB" sz="1600" dirty="0">
                <a:ea typeface="+mn-lt"/>
                <a:cs typeface="+mn-lt"/>
              </a:rPr>
              <a:t>You can view all our webinars </a:t>
            </a:r>
            <a:r>
              <a:rPr lang="en-GB" sz="1600" u="sng" dirty="0">
                <a:ea typeface="+mn-lt"/>
                <a:cs typeface="+mn-lt"/>
                <a:hlinkClick r:id="rId11"/>
              </a:rPr>
              <a:t>here</a:t>
            </a:r>
            <a:r>
              <a:rPr lang="en-GB" sz="1600" dirty="0">
                <a:ea typeface="+mn-lt"/>
                <a:cs typeface="+mn-lt"/>
              </a:rPr>
              <a:t>.</a:t>
            </a:r>
          </a:p>
          <a:p>
            <a:pPr defTabSz="914400">
              <a:defRPr/>
            </a:pPr>
            <a:endParaRPr lang="en-GB" sz="1600">
              <a:latin typeface="Lato" panose="020F0502020204030203" pitchFamily="34" charset="0"/>
              <a:ea typeface="Lato" panose="020F0502020204030203" pitchFamily="34" charset="0"/>
              <a:cs typeface="Lato" panose="020F0502020204030203" pitchFamily="34" charset="0"/>
            </a:endParaRPr>
          </a:p>
          <a:p>
            <a:pPr defTabSz="914400">
              <a:defRPr/>
            </a:pPr>
            <a:endParaRPr lang="en-GB" sz="1600">
              <a:latin typeface="Lato"/>
              <a:ea typeface="+mn-lt"/>
              <a:cs typeface="+mn-lt"/>
            </a:endParaRPr>
          </a:p>
          <a:p>
            <a:pPr defTabSz="914400">
              <a:defRPr/>
            </a:pPr>
            <a:endParaRPr lang="en-US" sz="1600">
              <a:latin typeface="Lato"/>
              <a:ea typeface="+mn-lt"/>
              <a:cs typeface="+mn-lt"/>
            </a:endParaRPr>
          </a:p>
          <a:p>
            <a:pPr defTabSz="914400">
              <a:defRPr/>
            </a:pPr>
            <a:endParaRPr lang="en-GB" sz="1600">
              <a:ea typeface="+mn-lt"/>
              <a:cs typeface="+mn-lt"/>
            </a:endParaRPr>
          </a:p>
          <a:p>
            <a:pPr defTabSz="914400">
              <a:spcBef>
                <a:spcPts val="100"/>
              </a:spcBef>
              <a:spcAft>
                <a:spcPts val="100"/>
              </a:spcAft>
              <a:defRPr/>
            </a:pPr>
            <a:endParaRPr lang="en-GB" sz="1600">
              <a:solidFill>
                <a:srgbClr val="000000"/>
              </a:solidFill>
              <a:latin typeface="Lato Light" panose="020F0502020204030203" pitchFamily="34" charset="0"/>
              <a:ea typeface="Lato Light" panose="020F0502020204030203" pitchFamily="34" charset="0"/>
              <a:cs typeface="Lato Light" panose="020F0502020204030203" pitchFamily="34" charset="0"/>
            </a:endParaRPr>
          </a:p>
          <a:p>
            <a:pPr defTabSz="914400">
              <a:spcBef>
                <a:spcPts val="100"/>
              </a:spcBef>
              <a:spcAft>
                <a:spcPts val="100"/>
              </a:spcAft>
              <a:defRPr/>
            </a:pPr>
            <a:endParaRPr lang="en-GB" sz="1600">
              <a:latin typeface="Lato Light" panose="020F0502020204030203" pitchFamily="34" charset="0"/>
              <a:ea typeface="Lato Light" panose="020F0502020204030203" pitchFamily="34" charset="0"/>
              <a:cs typeface="Lato Light" panose="020F0502020204030203" pitchFamily="34" charset="0"/>
            </a:endParaRPr>
          </a:p>
          <a:p>
            <a:pPr defTabSz="914400">
              <a:spcBef>
                <a:spcPts val="100"/>
              </a:spcBef>
              <a:spcAft>
                <a:spcPts val="100"/>
              </a:spcAft>
              <a:defRPr/>
            </a:pPr>
            <a:endParaRPr lang="en-GB" sz="1600">
              <a:solidFill>
                <a:srgbClr val="000000"/>
              </a:solidFill>
              <a:latin typeface="Lato Light"/>
              <a:ea typeface="Lato Light"/>
              <a:cs typeface="Lato Light"/>
            </a:endParaRPr>
          </a:p>
        </p:txBody>
      </p:sp>
      <p:pic>
        <p:nvPicPr>
          <p:cNvPr id="2" name="Picture 2">
            <a:extLst>
              <a:ext uri="{FF2B5EF4-FFF2-40B4-BE49-F238E27FC236}">
                <a16:creationId xmlns:a16="http://schemas.microsoft.com/office/drawing/2014/main" id="{1187747A-42B6-4E6D-85B4-AB52104FBD3A}"/>
              </a:ext>
            </a:extLst>
          </p:cNvPr>
          <p:cNvPicPr>
            <a:picLocks noChangeAspect="1"/>
          </p:cNvPicPr>
          <p:nvPr/>
        </p:nvPicPr>
        <p:blipFill>
          <a:blip r:embed="rId12"/>
          <a:stretch>
            <a:fillRect/>
          </a:stretch>
        </p:blipFill>
        <p:spPr>
          <a:xfrm>
            <a:off x="4205817" y="1292225"/>
            <a:ext cx="7304616" cy="4083050"/>
          </a:xfrm>
          <a:prstGeom prst="rect">
            <a:avLst/>
          </a:prstGeom>
        </p:spPr>
      </p:pic>
      <p:sp>
        <p:nvSpPr>
          <p:cNvPr id="5" name="TextBox 4">
            <a:extLst>
              <a:ext uri="{FF2B5EF4-FFF2-40B4-BE49-F238E27FC236}">
                <a16:creationId xmlns:a16="http://schemas.microsoft.com/office/drawing/2014/main" id="{B5EDB201-E3D1-41B7-B15C-60C57C67E693}"/>
              </a:ext>
            </a:extLst>
          </p:cNvPr>
          <p:cNvSpPr txBox="1"/>
          <p:nvPr/>
        </p:nvSpPr>
        <p:spPr>
          <a:xfrm>
            <a:off x="1051984" y="565150"/>
            <a:ext cx="100880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Lato bold"/>
                <a:ea typeface="Lato bold"/>
                <a:cs typeface="Calibri"/>
              </a:rPr>
              <a:t>MHFA England Live</a:t>
            </a:r>
          </a:p>
        </p:txBody>
      </p:sp>
    </p:spTree>
    <p:extLst>
      <p:ext uri="{BB962C8B-B14F-4D97-AF65-F5344CB8AC3E}">
        <p14:creationId xmlns:p14="http://schemas.microsoft.com/office/powerpoint/2010/main" val="588287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5AB30"/>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14F8573-5443-44D6-BD1D-FCF0D064D61A}"/>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922791" y="1222310"/>
            <a:ext cx="5077960" cy="4347217"/>
          </a:xfrm>
        </p:spPr>
        <p:txBody>
          <a:bodyPr vert="horz" lIns="91440" tIns="45720" rIns="91440" bIns="45720" rtlCol="0" anchor="t">
            <a:noAutofit/>
          </a:bodyPr>
          <a:lstStyle/>
          <a:p>
            <a:pPr marL="0" indent="0">
              <a:buNone/>
            </a:pPr>
            <a:br>
              <a:rPr lang="en-GB" sz="3600" b="1">
                <a:solidFill>
                  <a:schemeClr val="bg1"/>
                </a:solidFill>
                <a:latin typeface="Lato" panose="020F0502020204030203" pitchFamily="34" charset="0"/>
                <a:ea typeface="Lato" panose="020F0502020204030203" pitchFamily="34" charset="0"/>
                <a:cs typeface="Lato" panose="020F0502020204030203" pitchFamily="34" charset="0"/>
              </a:rPr>
            </a:br>
            <a:r>
              <a:rPr lang="en-GB" sz="3600" b="1" dirty="0">
                <a:solidFill>
                  <a:schemeClr val="bg1"/>
                </a:solidFill>
                <a:latin typeface="Lato" panose="020F0502020204030203" pitchFamily="34" charset="0"/>
                <a:ea typeface="Lato" panose="020F0502020204030203" pitchFamily="34" charset="0"/>
                <a:cs typeface="Lato" panose="020F0502020204030203" pitchFamily="34" charset="0"/>
              </a:rPr>
              <a:t>Join the conversation and spread the word</a:t>
            </a:r>
            <a:endParaRPr lang="en-GB" sz="32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Graphic 1">
            <a:extLst>
              <a:ext uri="{FF2B5EF4-FFF2-40B4-BE49-F238E27FC236}">
                <a16:creationId xmlns:a16="http://schemas.microsoft.com/office/drawing/2014/main" id="{E5CD9141-D27D-43C2-9AEF-A1DA3B4CCCEA}"/>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283665">
            <a:off x="8829964" y="-501219"/>
            <a:ext cx="3628735" cy="3628735"/>
          </a:xfrm>
          <a:prstGeom prst="rect">
            <a:avLst/>
          </a:prstGeom>
        </p:spPr>
      </p:pic>
      <p:pic>
        <p:nvPicPr>
          <p:cNvPr id="7" name="Picture 6" descr="A close up of a logo&#10;&#10;Description automatically generated">
            <a:extLst>
              <a:ext uri="{FF2B5EF4-FFF2-40B4-BE49-F238E27FC236}">
                <a16:creationId xmlns:a16="http://schemas.microsoft.com/office/drawing/2014/main" id="{FC669685-A9D9-4402-A653-DBFDAF5499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77476" y="5161382"/>
            <a:ext cx="1371634" cy="1248943"/>
          </a:xfrm>
          <a:prstGeom prst="rect">
            <a:avLst/>
          </a:prstGeom>
        </p:spPr>
      </p:pic>
    </p:spTree>
    <p:extLst>
      <p:ext uri="{BB962C8B-B14F-4D97-AF65-F5344CB8AC3E}">
        <p14:creationId xmlns:p14="http://schemas.microsoft.com/office/powerpoint/2010/main" val="3589483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a:extLst>
              <a:ext uri="{FF2B5EF4-FFF2-40B4-BE49-F238E27FC236}">
                <a16:creationId xmlns:a16="http://schemas.microsoft.com/office/drawing/2014/main" id="{712469BB-4F94-48D6-A59A-7F4FB2D6E456}"/>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 y="0"/>
            <a:ext cx="12191999" cy="6858000"/>
          </a:xfrm>
          <a:prstGeom prst="rect">
            <a:avLst/>
          </a:prstGeom>
        </p:spPr>
      </p:pic>
      <p:pic>
        <p:nvPicPr>
          <p:cNvPr id="24" name="Graphic 23">
            <a:extLst>
              <a:ext uri="{FF2B5EF4-FFF2-40B4-BE49-F238E27FC236}">
                <a16:creationId xmlns:a16="http://schemas.microsoft.com/office/drawing/2014/main" id="{6D1C6499-8A71-4694-A75D-E3CAE52EFF79}"/>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8673483" y="-16606"/>
            <a:ext cx="2162657" cy="4985989"/>
          </a:xfrm>
          <a:prstGeom prst="rect">
            <a:avLst/>
          </a:prstGeom>
        </p:spPr>
      </p:pic>
      <p:sp>
        <p:nvSpPr>
          <p:cNvPr id="11" name="Oval 10">
            <a:extLst>
              <a:ext uri="{FF2B5EF4-FFF2-40B4-BE49-F238E27FC236}">
                <a16:creationId xmlns:a16="http://schemas.microsoft.com/office/drawing/2014/main" id="{964250BC-291A-4CAA-B275-3520C056438E}"/>
              </a:ext>
            </a:extLst>
          </p:cNvPr>
          <p:cNvSpPr/>
          <p:nvPr/>
        </p:nvSpPr>
        <p:spPr>
          <a:xfrm>
            <a:off x="9292465" y="859983"/>
            <a:ext cx="2751897" cy="2751897"/>
          </a:xfrm>
          <a:prstGeom prst="ellipse">
            <a:avLst/>
          </a:prstGeom>
          <a:blipFill dpi="0" rotWithShape="1">
            <a:blip r:embed="rId7"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48B66D5B-C8F1-432C-8DDE-FEC263EF072B}"/>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rot="5400000">
            <a:off x="-608170" y="5486471"/>
            <a:ext cx="1822115" cy="1822115"/>
          </a:xfrm>
          <a:prstGeom prst="rect">
            <a:avLst/>
          </a:prstGeom>
        </p:spPr>
      </p:pic>
      <p:sp>
        <p:nvSpPr>
          <p:cNvPr id="12" name="Title 1">
            <a:extLst>
              <a:ext uri="{FF2B5EF4-FFF2-40B4-BE49-F238E27FC236}">
                <a16:creationId xmlns:a16="http://schemas.microsoft.com/office/drawing/2014/main" id="{E3EE31ED-74B0-4AEB-A3A5-A86C824D534A}"/>
              </a:ext>
            </a:extLst>
          </p:cNvPr>
          <p:cNvSpPr txBox="1">
            <a:spLocks/>
          </p:cNvSpPr>
          <p:nvPr/>
        </p:nvSpPr>
        <p:spPr>
          <a:xfrm>
            <a:off x="1063689" y="553180"/>
            <a:ext cx="7609794" cy="7207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Lato Bold" panose="020F0502020204030203" pitchFamily="34" charset="0"/>
                <a:ea typeface="Lato Bold" panose="020F0502020204030203" pitchFamily="34" charset="0"/>
                <a:cs typeface="Lato Bold" panose="020F0502020204030203" pitchFamily="34" charset="0"/>
              </a:rPr>
              <a:t>Join the conversation online </a:t>
            </a:r>
            <a:endParaRPr kumimoji="0" lang="en-GB" sz="3200" b="1" i="0" u="none" strike="noStrike" kern="1200" cap="none" spc="0" normalizeH="0" baseline="0" noProof="0" dirty="0">
              <a:ln>
                <a:noFill/>
              </a:ln>
              <a:solidFill>
                <a:srgbClr val="FF0000"/>
              </a:solidFill>
              <a:effectLst/>
              <a:uLnTx/>
              <a:uFillTx/>
              <a:latin typeface="Lato Bold" panose="020F0502020204030203" pitchFamily="34" charset="0"/>
              <a:ea typeface="Lato Bold" panose="020F0502020204030203" pitchFamily="34" charset="0"/>
              <a:cs typeface="Lato Bold" panose="020F0502020204030203" pitchFamily="34" charset="0"/>
            </a:endParaRPr>
          </a:p>
        </p:txBody>
      </p:sp>
      <p:pic>
        <p:nvPicPr>
          <p:cNvPr id="13" name="Graphic 12">
            <a:extLst>
              <a:ext uri="{FF2B5EF4-FFF2-40B4-BE49-F238E27FC236}">
                <a16:creationId xmlns:a16="http://schemas.microsoft.com/office/drawing/2014/main" id="{2FACDA5A-3EDC-4744-9E72-62EA74985BA6}"/>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385093">
            <a:off x="-853214" y="4095746"/>
            <a:ext cx="1910948" cy="1910948"/>
          </a:xfrm>
          <a:prstGeom prst="rect">
            <a:avLst/>
          </a:prstGeom>
        </p:spPr>
      </p:pic>
      <p:sp>
        <p:nvSpPr>
          <p:cNvPr id="15" name="Content Placeholder 2">
            <a:extLst>
              <a:ext uri="{FF2B5EF4-FFF2-40B4-BE49-F238E27FC236}">
                <a16:creationId xmlns:a16="http://schemas.microsoft.com/office/drawing/2014/main" id="{B9B91907-E6E6-4A36-9AE2-BC2634FE1E8D}"/>
              </a:ext>
            </a:extLst>
          </p:cNvPr>
          <p:cNvSpPr txBox="1">
            <a:spLocks/>
          </p:cNvSpPr>
          <p:nvPr/>
        </p:nvSpPr>
        <p:spPr>
          <a:xfrm>
            <a:off x="1213945" y="1541322"/>
            <a:ext cx="7668226" cy="454372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1200"/>
              </a:spcAft>
              <a:buNone/>
            </a:pPr>
            <a:r>
              <a:rPr lang="en-GB" sz="1400" dirty="0">
                <a:latin typeface="Lato"/>
                <a:ea typeface="Lato"/>
                <a:cs typeface="Lato"/>
              </a:rPr>
              <a:t>We’ve drafted some suggested social media posts so you can share your support for the campaign with your network as we build up to My Whole Self Day on Tuesday </a:t>
            </a:r>
            <a:r>
              <a:rPr lang="en-GB" sz="1400" dirty="0">
                <a:solidFill>
                  <a:srgbClr val="000000"/>
                </a:solidFill>
                <a:latin typeface="Lato"/>
                <a:ea typeface="Lato"/>
                <a:cs typeface="Lato"/>
              </a:rPr>
              <a:t>14</a:t>
            </a:r>
            <a:r>
              <a:rPr lang="en-GB" sz="1400" dirty="0">
                <a:latin typeface="Lato"/>
                <a:ea typeface="Lato"/>
                <a:cs typeface="Lato"/>
              </a:rPr>
              <a:t> March. </a:t>
            </a:r>
          </a:p>
          <a:p>
            <a:pPr marL="0" indent="0">
              <a:lnSpc>
                <a:spcPct val="100000"/>
              </a:lnSpc>
              <a:spcBef>
                <a:spcPts val="0"/>
              </a:spcBef>
              <a:spcAft>
                <a:spcPts val="1200"/>
              </a:spcAft>
              <a:buNone/>
            </a:pPr>
            <a:r>
              <a:rPr lang="en-GB" sz="1400" dirty="0">
                <a:latin typeface="Lato" panose="020F0502020204030203" pitchFamily="34" charset="0"/>
                <a:ea typeface="Lato" panose="020F0502020204030203" pitchFamily="34" charset="0"/>
                <a:cs typeface="Lato" panose="020F0502020204030203" pitchFamily="34" charset="0"/>
              </a:rPr>
              <a:t>Use a social card from the following slide to accompany your post.</a:t>
            </a:r>
          </a:p>
          <a:p>
            <a:pPr marL="285750" indent="-285750">
              <a:lnSpc>
                <a:spcPct val="100000"/>
              </a:lnSpc>
              <a:spcBef>
                <a:spcPts val="0"/>
              </a:spcBef>
              <a:spcAft>
                <a:spcPts val="1200"/>
              </a:spcAft>
              <a:buFont typeface="Lato" panose="020F0502020204030203" pitchFamily="34" charset="0"/>
              <a:buChar char="-"/>
            </a:pPr>
            <a:r>
              <a:rPr lang="en-GB" sz="1400" dirty="0">
                <a:latin typeface="Lato"/>
                <a:ea typeface="Lato"/>
                <a:cs typeface="Lato"/>
              </a:rPr>
              <a:t>Save the date - 14 March is #MyWholeSelf Day which encourages everyone to bring their whole self to work. Check out @MHFAEngland's free resources and get involved here:</a:t>
            </a:r>
            <a:r>
              <a:rPr lang="en-GB" sz="1400" dirty="0">
                <a:solidFill>
                  <a:srgbClr val="FF0000"/>
                </a:solidFill>
                <a:latin typeface="Lato"/>
                <a:ea typeface="Lato"/>
                <a:cs typeface="Lato"/>
              </a:rPr>
              <a:t> </a:t>
            </a:r>
            <a:r>
              <a:rPr lang="en-GB" sz="1400" dirty="0">
                <a:latin typeface="Lato"/>
                <a:ea typeface="Lato"/>
                <a:cs typeface="Lato"/>
              </a:rPr>
              <a:t> </a:t>
            </a:r>
            <a:r>
              <a:rPr lang="en-GB" sz="1400" dirty="0">
                <a:ea typeface="+mn-lt"/>
                <a:cs typeface="+mn-lt"/>
              </a:rPr>
              <a:t>https://bit.ly/3x1QQsJ</a:t>
            </a:r>
            <a:endParaRPr lang="en-GB" sz="1400">
              <a:solidFill>
                <a:srgbClr val="65AB30"/>
              </a:solidFill>
              <a:latin typeface="Lato"/>
              <a:ea typeface="Lato"/>
              <a:cs typeface="Lato"/>
            </a:endParaRPr>
          </a:p>
          <a:p>
            <a:pPr marL="285750" indent="-285750">
              <a:lnSpc>
                <a:spcPct val="100000"/>
              </a:lnSpc>
              <a:spcBef>
                <a:spcPts val="0"/>
              </a:spcBef>
              <a:spcAft>
                <a:spcPts val="1200"/>
              </a:spcAft>
              <a:buFont typeface="Lato" panose="020F0502020204030203" pitchFamily="34" charset="0"/>
              <a:buChar char="-"/>
            </a:pPr>
            <a:r>
              <a:rPr lang="en-GB" sz="1400" dirty="0">
                <a:latin typeface="Lato"/>
                <a:ea typeface="Lato"/>
                <a:cs typeface="Lato"/>
              </a:rPr>
              <a:t>We’re supporting #MyWholeSelf because everyone should be able to bring their whole self to work</a:t>
            </a:r>
            <a:r>
              <a:rPr lang="en-GB" sz="1400" dirty="0">
                <a:solidFill>
                  <a:srgbClr val="000000"/>
                </a:solidFill>
                <a:latin typeface="Lato"/>
                <a:ea typeface="Lato"/>
                <a:cs typeface="Lato"/>
              </a:rPr>
              <a:t> </a:t>
            </a:r>
            <a:r>
              <a:rPr lang="en-GB" sz="1400" dirty="0">
                <a:latin typeface="Lato"/>
                <a:ea typeface="Lato"/>
                <a:cs typeface="Lato"/>
              </a:rPr>
              <a:t>– it’s better for our wellbeing and for business. Get involved by downloading @MHFAEngland’s free resources here:</a:t>
            </a:r>
            <a:r>
              <a:rPr lang="en-GB" sz="1400" dirty="0">
                <a:solidFill>
                  <a:srgbClr val="65AB30"/>
                </a:solidFill>
                <a:latin typeface="Lato"/>
                <a:ea typeface="Lato"/>
                <a:cs typeface="Lato"/>
              </a:rPr>
              <a:t> </a:t>
            </a:r>
            <a:r>
              <a:rPr lang="en-GB" sz="1400" dirty="0">
                <a:ea typeface="+mn-lt"/>
                <a:cs typeface="+mn-lt"/>
              </a:rPr>
              <a:t>https://bit.ly/3x1QQsJ</a:t>
            </a:r>
            <a:endParaRPr lang="en-GB" sz="1400">
              <a:solidFill>
                <a:srgbClr val="000000"/>
              </a:solidFill>
              <a:latin typeface="Lato"/>
              <a:ea typeface="Lato"/>
              <a:cs typeface="Lato"/>
            </a:endParaRPr>
          </a:p>
          <a:p>
            <a:pPr marL="285750" indent="-285750">
              <a:lnSpc>
                <a:spcPct val="100000"/>
              </a:lnSpc>
              <a:spcBef>
                <a:spcPts val="0"/>
              </a:spcBef>
              <a:spcAft>
                <a:spcPts val="1200"/>
              </a:spcAft>
              <a:buFont typeface="Lato" panose="020F0502020204030203" pitchFamily="34" charset="0"/>
              <a:buChar char="-"/>
            </a:pPr>
            <a:r>
              <a:rPr lang="en-GB" sz="1400" dirty="0">
                <a:latin typeface="Lato"/>
                <a:ea typeface="Lato"/>
                <a:cs typeface="Lato"/>
              </a:rPr>
              <a:t>How will you celebrate #MyWholeSelf Day on 14 March? Get your free resources from @MHFAEngland's website now and start planning what your workplace can do to empower everyone to bring their whole selves to work </a:t>
            </a:r>
            <a:r>
              <a:rPr lang="en-GB" sz="1400" dirty="0">
                <a:ea typeface="+mn-lt"/>
                <a:cs typeface="+mn-lt"/>
              </a:rPr>
              <a:t>https://bit.ly/3x1QQsJ</a:t>
            </a:r>
            <a:endParaRPr lang="en-GB" sz="1400">
              <a:solidFill>
                <a:srgbClr val="000000"/>
              </a:solidFill>
              <a:latin typeface="Lato"/>
              <a:ea typeface="Lato"/>
              <a:cs typeface="Lato"/>
            </a:endParaRPr>
          </a:p>
          <a:p>
            <a:pPr marL="285750" indent="-285750">
              <a:lnSpc>
                <a:spcPct val="100000"/>
              </a:lnSpc>
              <a:spcBef>
                <a:spcPts val="0"/>
              </a:spcBef>
              <a:spcAft>
                <a:spcPts val="1200"/>
              </a:spcAft>
              <a:buFont typeface="Lato" panose="020F0502020204030203" pitchFamily="34" charset="0"/>
              <a:buChar char="-"/>
            </a:pPr>
            <a:r>
              <a:rPr lang="en-GB" sz="1400" dirty="0">
                <a:latin typeface="Lato"/>
                <a:ea typeface="Lato"/>
                <a:cs typeface="Lato"/>
              </a:rPr>
              <a:t>How can we create mentally healthy workplaces? It starts when we are able to bring our ‘whole self’ to work. On 14 March workplaces across the country will celebrate My Whole Self Day – download these free resources now to get involved:  </a:t>
            </a:r>
            <a:r>
              <a:rPr lang="en-GB" sz="1400" dirty="0">
                <a:ea typeface="+mn-lt"/>
                <a:cs typeface="+mn-lt"/>
              </a:rPr>
              <a:t>https://bit.ly/3x1QQsJ</a:t>
            </a:r>
            <a:endParaRPr lang="en-GB" sz="1400" dirty="0">
              <a:solidFill>
                <a:srgbClr val="65AB30"/>
              </a:solidFill>
              <a:latin typeface="Lato" panose="020F0502020204030203" pitchFamily="34" charset="0"/>
              <a:ea typeface="Lato" panose="020F0502020204030203" pitchFamily="34" charset="0"/>
              <a:cs typeface="Lato" panose="020F0502020204030203" pitchFamily="34" charset="0"/>
            </a:endParaRPr>
          </a:p>
          <a:p>
            <a:pPr marL="0" indent="0">
              <a:lnSpc>
                <a:spcPct val="100000"/>
              </a:lnSpc>
              <a:spcBef>
                <a:spcPts val="0"/>
              </a:spcBef>
              <a:spcAft>
                <a:spcPts val="1200"/>
              </a:spcAft>
              <a:buNone/>
            </a:pPr>
            <a:endParaRPr lang="en-GB" sz="1400">
              <a:solidFill>
                <a:srgbClr val="FF0000"/>
              </a:solidFill>
              <a:latin typeface="Lato Light"/>
              <a:ea typeface="Lato Light"/>
              <a:cs typeface="Lato Light"/>
            </a:endParaRPr>
          </a:p>
        </p:txBody>
      </p:sp>
      <p:pic>
        <p:nvPicPr>
          <p:cNvPr id="19" name="Picture 2">
            <a:extLst>
              <a:ext uri="{FF2B5EF4-FFF2-40B4-BE49-F238E27FC236}">
                <a16:creationId xmlns:a16="http://schemas.microsoft.com/office/drawing/2014/main" id="{4C95CA99-282C-45A9-9013-94E26B3E1A79}"/>
              </a:ext>
            </a:extLst>
          </p:cNvPr>
          <p:cNvPicPr>
            <a:picLocks noChangeAspect="1" noChangeArrowheads="1"/>
          </p:cNvPicPr>
          <p:nvPr/>
        </p:nvPicPr>
        <p:blipFill rotWithShape="1">
          <a:blip r:embed="rId12" cstate="screen">
            <a:extLst>
              <a:ext uri="{28A0092B-C50C-407E-A947-70E740481C1C}">
                <a14:useLocalDpi xmlns:a14="http://schemas.microsoft.com/office/drawing/2010/main"/>
              </a:ext>
            </a:extLst>
          </a:blip>
          <a:srcRect/>
          <a:stretch/>
        </p:blipFill>
        <p:spPr bwMode="auto">
          <a:xfrm>
            <a:off x="10459616" y="5281127"/>
            <a:ext cx="1248517" cy="11398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witter logo">
            <a:extLst>
              <a:ext uri="{FF2B5EF4-FFF2-40B4-BE49-F238E27FC236}">
                <a16:creationId xmlns:a16="http://schemas.microsoft.com/office/drawing/2014/main" id="{716E7A22-6CC2-437F-9990-8CEA2CA8534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40169" y="553180"/>
            <a:ext cx="1168400" cy="8490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linkedin logo">
            <a:extLst>
              <a:ext uri="{FF2B5EF4-FFF2-40B4-BE49-F238E27FC236}">
                <a16:creationId xmlns:a16="http://schemas.microsoft.com/office/drawing/2014/main" id="{BEC9C81E-1CB9-4894-A02E-788F5663581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33860" y="393498"/>
            <a:ext cx="1168400" cy="11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51103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46EA0AFDF6BC499D8C850C2B41FE23" ma:contentTypeVersion="18" ma:contentTypeDescription="Create a new document." ma:contentTypeScope="" ma:versionID="3a42a57d6bd537b0d10d93c5e11f733d">
  <xsd:schema xmlns:xsd="http://www.w3.org/2001/XMLSchema" xmlns:xs="http://www.w3.org/2001/XMLSchema" xmlns:p="http://schemas.microsoft.com/office/2006/metadata/properties" xmlns:ns2="8b7acd63-a9f4-452b-9d81-3828de720deb" xmlns:ns3="f90d60b8-9ccb-4254-8409-1ad533f57a29" targetNamespace="http://schemas.microsoft.com/office/2006/metadata/properties" ma:root="true" ma:fieldsID="d261d751e3a5370f50e649d96ca5a4ed" ns2:_="" ns3:_="">
    <xsd:import namespace="8b7acd63-a9f4-452b-9d81-3828de720deb"/>
    <xsd:import namespace="f90d60b8-9ccb-4254-8409-1ad533f57a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Image" minOccurs="0"/>
                <xsd:element ref="ns2:Link"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7acd63-a9f4-452b-9d81-3828de720d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Image" ma:index="20"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ink" ma:index="21" nillable="true" ma:displayName="Link" ma:format="Hyperlink"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02fbf916-0512-4b03-9a85-3ebf1bbe34e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90d60b8-9ccb-4254-8409-1ad533f57a29"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TaxCatchAll" ma:index="25" nillable="true" ma:displayName="Taxonomy Catch All Column" ma:hidden="true" ma:list="{f4506e50-996f-445a-8552-7eb1b3c863de}" ma:internalName="TaxCatchAll" ma:showField="CatchAllData" ma:web="f90d60b8-9ccb-4254-8409-1ad533f57a2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f90d60b8-9ccb-4254-8409-1ad533f57a29">
      <UserInfo>
        <DisplayName>Emma Gunn</DisplayName>
        <AccountId>144</AccountId>
        <AccountType/>
      </UserInfo>
    </SharedWithUsers>
    <Image xmlns="8b7acd63-a9f4-452b-9d81-3828de720deb">
      <Url xsi:nil="true"/>
      <Description xsi:nil="true"/>
    </Image>
    <Link xmlns="8b7acd63-a9f4-452b-9d81-3828de720deb">
      <Url xsi:nil="true"/>
      <Description xsi:nil="true"/>
    </Link>
    <lcf76f155ced4ddcb4097134ff3c332f xmlns="8b7acd63-a9f4-452b-9d81-3828de720deb">
      <Terms xmlns="http://schemas.microsoft.com/office/infopath/2007/PartnerControls"/>
    </lcf76f155ced4ddcb4097134ff3c332f>
    <TaxCatchAll xmlns="f90d60b8-9ccb-4254-8409-1ad533f57a2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ABF7A05-C1B8-4268-8730-53C209C0589A}">
  <ds:schemaRefs>
    <ds:schemaRef ds:uri="8b7acd63-a9f4-452b-9d81-3828de720deb"/>
    <ds:schemaRef ds:uri="f90d60b8-9ccb-4254-8409-1ad533f57a2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22D61D-A768-4B57-A552-170AB5CFED4C}">
  <ds:schemaRefs>
    <ds:schemaRef ds:uri="8b7acd63-a9f4-452b-9d81-3828de720deb"/>
    <ds:schemaRef ds:uri="f90d60b8-9ccb-4254-8409-1ad533f57a29"/>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C517943-370C-4CDD-93F8-C03CF9E64B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13</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Susanna Worth</dc:creator>
  <cp:revision>6</cp:revision>
  <dcterms:created xsi:type="dcterms:W3CDTF">2020-01-28T16:01:46Z</dcterms:created>
  <dcterms:modified xsi:type="dcterms:W3CDTF">2023-02-09T14:35:50Z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0x0101009346EA0AFDF6BC499D8C850C2B41FE23</vt:lpwstr>
  </property>
  <property fmtid="{D5CDD505-2E9C-101B-9397-08002B2CF9AE}" pid="3" name="MediaServiceImageTags">
    <vt:lpwstr/>
  </property>
</Properties>
</file>