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90" r:id="rId2"/>
    <p:sldId id="398" r:id="rId3"/>
    <p:sldId id="399" r:id="rId4"/>
    <p:sldId id="400" r:id="rId5"/>
    <p:sldId id="401" r:id="rId6"/>
    <p:sldId id="404" r:id="rId7"/>
    <p:sldId id="4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EC7BE"/>
    <a:srgbClr val="FF99FF"/>
    <a:srgbClr val="CC9900"/>
    <a:srgbClr val="99CCFF"/>
    <a:srgbClr val="FF0000"/>
    <a:srgbClr val="FFCCFF"/>
    <a:srgbClr val="FFCC66"/>
    <a:srgbClr val="FF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5226" autoAdjust="0"/>
  </p:normalViewPr>
  <p:slideViewPr>
    <p:cSldViewPr snapToGrid="0">
      <p:cViewPr varScale="1">
        <p:scale>
          <a:sx n="110" d="100"/>
          <a:sy n="110"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947F2-CA3B-4EA0-BFF4-CD6B3A320E6E}" type="datetimeFigureOut">
              <a:rPr lang="en-GB" smtClean="0"/>
              <a:t>28/05/2024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708E8-550A-4C74-BBE7-A60D800253C0}" type="slidenum">
              <a:rPr lang="en-GB" smtClean="0"/>
              <a:t>‹#›</a:t>
            </a:fld>
            <a:endParaRPr lang="en-GB"/>
          </a:p>
        </p:txBody>
      </p:sp>
    </p:spTree>
    <p:extLst>
      <p:ext uri="{BB962C8B-B14F-4D97-AF65-F5344CB8AC3E}">
        <p14:creationId xmlns:p14="http://schemas.microsoft.com/office/powerpoint/2010/main" val="100859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CW Title Slide 1">
    <p:spTree>
      <p:nvGrpSpPr>
        <p:cNvPr id="1" name=""/>
        <p:cNvGrpSpPr/>
        <p:nvPr/>
      </p:nvGrpSpPr>
      <p:grpSpPr>
        <a:xfrm>
          <a:off x="0" y="0"/>
          <a:ext cx="0" cy="0"/>
          <a:chOff x="0" y="0"/>
          <a:chExt cx="0" cy="0"/>
        </a:xfrm>
      </p:grpSpPr>
      <p:pic>
        <p:nvPicPr>
          <p:cNvPr id="13" name="Picture 12" descr="A picture containing monitor, clock, computer, device&#10;&#10;Description automatically generated">
            <a:extLst>
              <a:ext uri="{FF2B5EF4-FFF2-40B4-BE49-F238E27FC236}">
                <a16:creationId xmlns:a16="http://schemas.microsoft.com/office/drawing/2014/main" id="{1F11F7C0-69A7-5342-B021-D2083E1134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28636" y="2850380"/>
            <a:ext cx="4967633" cy="1157240"/>
          </a:xfrm>
          <a:prstGeom prst="rect">
            <a:avLst/>
          </a:prstGeom>
        </p:spPr>
        <p:txBody>
          <a:bodyPr anchor="ctr" anchorCtr="0">
            <a:spAutoFit/>
          </a:bodyPr>
          <a:lstStyle>
            <a:lvl1pPr algn="l">
              <a:defRPr sz="3733"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728636" y="5257344"/>
            <a:ext cx="4967633" cy="350930"/>
          </a:xfrm>
          <a:prstGeom prst="rect">
            <a:avLst/>
          </a:prstGeom>
        </p:spPr>
        <p:txBody>
          <a:bodyPr wrap="square" anchor="ctr" anchorCtr="0">
            <a:spAutoFit/>
          </a:bodyPr>
          <a:lstStyle>
            <a:lvl1pPr marL="0" indent="0" algn="l">
              <a:buNone/>
              <a:defRPr sz="1867"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502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4385A0-652C-7846-9371-64377855885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8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 Conten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FC004E-DB03-3347-81FC-B511DCD08E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0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Content w/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tx2">
              <a:lumMod val="20000"/>
              <a:lumOff val="80000"/>
            </a:schemeClr>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tx2">
              <a:lumMod val="20000"/>
              <a:lumOff val="80000"/>
            </a:schemeClr>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2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04C4-F1C6-4C2E-B950-5B20E3F2F60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647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 Grey w/box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1F9EC2-7F3C-C248-AAC3-71D5A780154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5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w/boxes Blu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7A8512A6-E1F9-224A-8565-561A8DD59A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alf Page Design">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1EEAAF76-F42F-6943-9D3C-546F98E87A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1967883"/>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756A7D2D-2708-2B43-961F-18C8F50451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54F5CA02-687A-9E44-B6FC-F018E49599B4}"/>
              </a:ext>
            </a:extLst>
          </p:cNvPr>
          <p:cNvSpPr txBox="1">
            <a:spLocks/>
          </p:cNvSpPr>
          <p:nvPr userDrawn="1"/>
        </p:nvSpPr>
        <p:spPr>
          <a:xfrm>
            <a:off x="0" y="6285875"/>
            <a:ext cx="12192000" cy="556801"/>
          </a:xfrm>
          <a:prstGeom prst="rect">
            <a:avLst/>
          </a:prstGeom>
        </p:spPr>
        <p:txBody>
          <a:bodyPr wrap="square" bIns="249600">
            <a:spAutoFit/>
          </a:bodyPr>
          <a:lstStyle>
            <a:lvl1pPr marL="0" indent="0" algn="ctr" defTabSz="685800" rtl="0" eaLnBrk="1" latinLnBrk="0" hangingPunct="1">
              <a:lnSpc>
                <a:spcPct val="90000"/>
              </a:lnSpc>
              <a:spcBef>
                <a:spcPts val="750"/>
              </a:spcBef>
              <a:buFont typeface="Arial" panose="020B0604020202020204" pitchFamily="34" charset="0"/>
              <a:buNone/>
              <a:defRPr sz="1600" b="0" i="0" kern="1200">
                <a:solidFill>
                  <a:schemeClr val="bg1"/>
                </a:solidFill>
                <a:latin typeface="Calibri Light"/>
                <a:ea typeface="+mn-ea"/>
                <a:cs typeface="Calibri Light"/>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r>
              <a:rPr lang="en-GB" sz="1867" b="0" i="0" kern="1200" dirty="0">
                <a:solidFill>
                  <a:schemeClr val="bg1"/>
                </a:solidFill>
                <a:effectLst/>
                <a:latin typeface="Calibri Light"/>
                <a:ea typeface="+mn-ea"/>
                <a:cs typeface="Calibri Light"/>
              </a:rPr>
              <a:t>contact@scwcsu.nhs.uk  |  scwcsu.nhs.uk  |  @NHSscwcsu</a:t>
            </a:r>
          </a:p>
        </p:txBody>
      </p:sp>
    </p:spTree>
    <p:extLst>
      <p:ext uri="{BB962C8B-B14F-4D97-AF65-F5344CB8AC3E}">
        <p14:creationId xmlns:p14="http://schemas.microsoft.com/office/powerpoint/2010/main" val="191259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A3D29-A367-4A8C-9654-1FFBC9B62C7B}" type="datetimeFigureOut">
              <a:rPr lang="en-GB" smtClean="0"/>
              <a:t>28/05/2024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DD898-32E8-47B3-9849-36598D669484}" type="slidenum">
              <a:rPr lang="en-GB" smtClean="0"/>
              <a:t>‹#›</a:t>
            </a:fld>
            <a:endParaRPr lang="en-GB"/>
          </a:p>
        </p:txBody>
      </p:sp>
    </p:spTree>
    <p:extLst>
      <p:ext uri="{BB962C8B-B14F-4D97-AF65-F5344CB8AC3E}">
        <p14:creationId xmlns:p14="http://schemas.microsoft.com/office/powerpoint/2010/main" val="209021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Whit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2"/>
            <a:ext cx="7863069" cy="956844"/>
          </a:xfrm>
        </p:spPr>
        <p:txBody>
          <a:bodyPr anchor="t" anchorCtr="0">
            <a:normAutofit/>
          </a:bodyPr>
          <a:lstStyle>
            <a:lvl1pPr algn="l">
              <a:defRPr sz="3200"/>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873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Blu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3"/>
            <a:ext cx="7863069" cy="956845"/>
          </a:xfrm>
        </p:spPr>
        <p:txBody>
          <a:bodyPr anchor="t" anchorCtr="0">
            <a:normAutofit/>
          </a:bodyPr>
          <a:lstStyle>
            <a:lvl1pPr algn="l">
              <a:defRPr sz="3200">
                <a:solidFill>
                  <a:schemeClr val="accent3"/>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2554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BC685-CA08-8A43-88BA-3CA9D5064AB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51"/>
          </a:xfrm>
        </p:spPr>
        <p:txBody>
          <a:bodyPr tIns="3600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3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519F7-4584-654F-A690-FBACA76527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30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0629E7-38D8-9B43-BD86-9712C98BAA48}"/>
              </a:ext>
            </a:extLst>
          </p:cNvPr>
          <p:cNvPicPr>
            <a:picLocks noChangeAspect="1"/>
          </p:cNvPicPr>
          <p:nvPr userDrawn="1"/>
        </p:nvPicPr>
        <p:blipFill>
          <a:blip r:embed="rId21"/>
          <a:srcRect/>
          <a:stretch/>
        </p:blipFill>
        <p:spPr>
          <a:xfrm>
            <a:off x="0" y="0"/>
            <a:ext cx="12192000" cy="6858000"/>
          </a:xfrm>
          <a:prstGeom prst="rect">
            <a:avLst/>
          </a:prstGeom>
        </p:spPr>
      </p:pic>
      <p:sp>
        <p:nvSpPr>
          <p:cNvPr id="2" name="Title Placeholder 1"/>
          <p:cNvSpPr>
            <a:spLocks noGrp="1"/>
          </p:cNvSpPr>
          <p:nvPr>
            <p:ph type="title"/>
          </p:nvPr>
        </p:nvSpPr>
        <p:spPr>
          <a:xfrm>
            <a:off x="360710" y="119189"/>
            <a:ext cx="11470581" cy="666271"/>
          </a:xfrm>
          <a:prstGeom prst="rect">
            <a:avLst/>
          </a:prstGeom>
        </p:spPr>
        <p:txBody>
          <a:bodyPr vert="horz" lIns="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358003" y="904648"/>
            <a:ext cx="11470581" cy="5328421"/>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42684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9" r:id="rId14"/>
    <p:sldLayoutId id="2147483674" r:id="rId15"/>
    <p:sldLayoutId id="2147483675" r:id="rId16"/>
    <p:sldLayoutId id="2147483676" r:id="rId17"/>
    <p:sldLayoutId id="2147483677" r:id="rId18"/>
    <p:sldLayoutId id="214748367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2933" b="1" kern="1200">
          <a:solidFill>
            <a:schemeClr val="accent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133" kern="1200">
          <a:solidFill>
            <a:srgbClr val="5A5A5A"/>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Arial" panose="020B0604020202020204" pitchFamily="34" charset="0"/>
        <a:buChar char="•"/>
        <a:defRPr sz="1867" kern="1200">
          <a:solidFill>
            <a:srgbClr val="5A5A5A"/>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A5A5A"/>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333" kern="1200">
          <a:solidFill>
            <a:srgbClr val="5A5A5A"/>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2"/>
        </a:buClr>
        <a:buFont typeface="Arial" panose="020B0604020202020204" pitchFamily="34" charset="0"/>
        <a:buChar char="•"/>
        <a:defRPr sz="1067" kern="1200">
          <a:solidFill>
            <a:srgbClr val="5A5A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buytickets.at/nhsscw1/1268083" TargetMode="External"/><Relationship Id="rId1" Type="http://schemas.openxmlformats.org/officeDocument/2006/relationships/slideLayout" Target="../slideLayouts/slideLayout10.xml"/><Relationship Id="rId4" Type="http://schemas.openxmlformats.org/officeDocument/2006/relationships/image" Target="../media/image18.tmp"/></Relationships>
</file>

<file path=ppt/slides/_rels/slide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gbr01.safelinks.protection.outlook.com/?url=https%3A%2F%2Fchis.scwcsu.nhs.uk%2F&amp;data=05%7C02%7Candreemcdonald%40nhs.net%7C169f0f9d451447b0a7b608dc270c1e65%7C37c354b285b047f5b22207b48d774ee3%7C0%7C0%7C638428180217686593%7CUnknown%7CTWFpbGZsb3d8eyJWIjoiMC4wLjAwMDAiLCJQIjoiV2luMzIiLCJBTiI6Ik1haWwiLCJXVCI6Mn0%3D%7C0%7C%7C%7C&amp;sdata=zAtvqzP62dlGCxrz0tfELQipSWt54R9iBmf%2Ft7z7BAU%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9FEEA-62CA-3B7A-8EB6-F223B7D71313}"/>
              </a:ext>
            </a:extLst>
          </p:cNvPr>
          <p:cNvSpPr txBox="1"/>
          <p:nvPr/>
        </p:nvSpPr>
        <p:spPr>
          <a:xfrm>
            <a:off x="200296" y="4008202"/>
            <a:ext cx="5007429" cy="2151017"/>
          </a:xfrm>
          <a:prstGeom prst="rect">
            <a:avLst/>
          </a:prstGeom>
          <a:solidFill>
            <a:schemeClr val="bg2">
              <a:lumMod val="95000"/>
            </a:schemeClr>
          </a:solidFill>
          <a:effectLst>
            <a:softEdge rad="101600"/>
          </a:effectLst>
        </p:spPr>
        <p:txBody>
          <a:bodyPr wrap="square" rtlCol="0">
            <a:spAutoFit/>
          </a:bodyPr>
          <a:lstStyle/>
          <a:p>
            <a:endParaRPr lang="en-GB" dirty="0"/>
          </a:p>
        </p:txBody>
      </p:sp>
      <p:pic>
        <p:nvPicPr>
          <p:cNvPr id="12" name="Picture 11" descr="A cartoon of a teddy bear&#10;&#10;Description automatically generated">
            <a:extLst>
              <a:ext uri="{FF2B5EF4-FFF2-40B4-BE49-F238E27FC236}">
                <a16:creationId xmlns:a16="http://schemas.microsoft.com/office/drawing/2014/main" id="{B2177588-A2D9-FB90-D28C-938AB37B0DD8}"/>
              </a:ext>
            </a:extLst>
          </p:cNvPr>
          <p:cNvPicPr>
            <a:picLocks noChangeAspect="1"/>
          </p:cNvPicPr>
          <p:nvPr/>
        </p:nvPicPr>
        <p:blipFill rotWithShape="1">
          <a:blip r:embed="rId2">
            <a:extLst>
              <a:ext uri="{28A0092B-C50C-407E-A947-70E740481C1C}">
                <a14:useLocalDpi xmlns:a14="http://schemas.microsoft.com/office/drawing/2010/main" val="0"/>
              </a:ext>
            </a:extLst>
          </a:blip>
          <a:srcRect l="16890" t="8972" r="17810" b="9336"/>
          <a:stretch/>
        </p:blipFill>
        <p:spPr>
          <a:xfrm>
            <a:off x="1970311" y="4392541"/>
            <a:ext cx="1606733" cy="1678515"/>
          </a:xfrm>
          <a:prstGeom prst="rect">
            <a:avLst/>
          </a:prstGeom>
          <a:effectLst>
            <a:softEdge rad="76200"/>
          </a:effectLst>
        </p:spPr>
      </p:pic>
      <p:pic>
        <p:nvPicPr>
          <p:cNvPr id="23" name="Picture 22" descr="A picture containing text&#10;&#10;Description automatically generated">
            <a:extLst>
              <a:ext uri="{FF2B5EF4-FFF2-40B4-BE49-F238E27FC236}">
                <a16:creationId xmlns:a16="http://schemas.microsoft.com/office/drawing/2014/main" id="{5369DFDE-3914-7F06-E872-E9918123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530" y="141433"/>
            <a:ext cx="2220840" cy="668464"/>
          </a:xfrm>
          <a:prstGeom prst="rect">
            <a:avLst/>
          </a:prstGeom>
          <a:effectLst>
            <a:softEdge rad="0"/>
          </a:effectLst>
        </p:spPr>
      </p:pic>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sharpenSoften amount="-21000"/>
                    </a14:imgEffect>
                  </a14:imgLayer>
                </a14:imgProps>
              </a:ext>
              <a:ext uri="{28A0092B-C50C-407E-A947-70E740481C1C}">
                <a14:useLocalDpi xmlns:a14="http://schemas.microsoft.com/office/drawing/2010/main" val="0"/>
              </a:ext>
            </a:extLst>
          </a:blip>
          <a:stretch>
            <a:fillRect/>
          </a:stretch>
        </p:blipFill>
        <p:spPr>
          <a:xfrm>
            <a:off x="5138057" y="141433"/>
            <a:ext cx="6853646" cy="6575134"/>
          </a:xfrm>
          <a:prstGeom prst="rect">
            <a:avLst/>
          </a:prstGeom>
          <a:effectLst>
            <a:outerShdw dist="50800" dir="5400000" algn="ctr" rotWithShape="0">
              <a:srgbClr val="000000">
                <a:alpha val="0"/>
              </a:srgbClr>
            </a:outerShdw>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95792" y="931817"/>
            <a:ext cx="5190311" cy="3361510"/>
          </a:xfrm>
          <a:prstGeom prst="rect">
            <a:avLst/>
          </a:prstGeom>
          <a:solidFill>
            <a:schemeClr val="tx2">
              <a:lumMod val="20000"/>
              <a:lumOff val="80000"/>
            </a:schemeClr>
          </a:solidFill>
          <a:effectLst>
            <a:softEdge rad="254000"/>
          </a:effectLst>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Arial" panose="020B0604020202020204" pitchFamily="34" charset="0"/>
              </a:rPr>
              <a:t>SCW Improving Immunisation Uptake Team</a:t>
            </a:r>
            <a:endParaRPr kumimoji="0" lang="en-US" sz="20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endParaRPr>
          </a:p>
          <a:p>
            <a:pPr lvl="0" algn="ctr">
              <a:lnSpc>
                <a:spcPct val="90000"/>
              </a:lnSpc>
              <a:spcBef>
                <a:spcPct val="0"/>
              </a:spcBef>
              <a:spcAft>
                <a:spcPts val="600"/>
              </a:spcAft>
              <a:defRPr/>
            </a:pPr>
            <a:r>
              <a:rPr lang="en-US" sz="5400" b="1" dirty="0">
                <a:solidFill>
                  <a:schemeClr val="accent1"/>
                </a:solidFill>
                <a:latin typeface="Bradley Hand ITC" panose="03070402050302030203" pitchFamily="66" charset="0"/>
              </a:rPr>
              <a:t>Childhood Immunisations</a:t>
            </a:r>
          </a:p>
          <a:p>
            <a:pPr lvl="0" algn="ctr">
              <a:lnSpc>
                <a:spcPct val="90000"/>
              </a:lnSpc>
              <a:spcBef>
                <a:spcPct val="0"/>
              </a:spcBef>
              <a:spcAft>
                <a:spcPts val="600"/>
              </a:spcAft>
              <a:defRPr/>
            </a:pPr>
            <a:r>
              <a:rPr kumimoji="0" lang="en-US" sz="4800" b="1" i="0" u="none" strike="noStrike" kern="1200" cap="none" spc="0" normalizeH="0" baseline="0" noProof="0" dirty="0">
                <a:ln>
                  <a:noFill/>
                </a:ln>
                <a:solidFill>
                  <a:schemeClr val="accent1"/>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 </a:t>
            </a:r>
            <a:endParaRPr lang="en-US" sz="6900" b="1" dirty="0">
              <a:solidFill>
                <a:srgbClr val="0070C0"/>
              </a:solidFill>
              <a:latin typeface="+mj-lt"/>
              <a:ea typeface="+mj-ea"/>
              <a:cs typeface="+mj-cs"/>
            </a:endParaRPr>
          </a:p>
        </p:txBody>
      </p:sp>
      <p:pic>
        <p:nvPicPr>
          <p:cNvPr id="11" name="Picture 10" descr="Logo, company name&#10;&#10;Description automatically generated">
            <a:extLst>
              <a:ext uri="{FF2B5EF4-FFF2-40B4-BE49-F238E27FC236}">
                <a16:creationId xmlns:a16="http://schemas.microsoft.com/office/drawing/2014/main" id="{FC64490E-63EA-FA58-938A-454423D4B4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93" y="219810"/>
            <a:ext cx="1410790" cy="1042933"/>
          </a:xfrm>
          <a:prstGeom prst="rect">
            <a:avLst/>
          </a:prstGeom>
        </p:spPr>
      </p:pic>
    </p:spTree>
    <p:extLst>
      <p:ext uri="{BB962C8B-B14F-4D97-AF65-F5344CB8AC3E}">
        <p14:creationId xmlns:p14="http://schemas.microsoft.com/office/powerpoint/2010/main" val="1715562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C6B74-C522-8490-D43D-7F2AAA5BE373}"/>
              </a:ext>
            </a:extLst>
          </p:cNvPr>
          <p:cNvSpPr txBox="1"/>
          <p:nvPr/>
        </p:nvSpPr>
        <p:spPr>
          <a:xfrm>
            <a:off x="109490" y="905097"/>
            <a:ext cx="5986509" cy="4790309"/>
          </a:xfrm>
          <a:prstGeom prst="rect">
            <a:avLst/>
          </a:prstGeom>
          <a:solidFill>
            <a:schemeClr val="bg2">
              <a:lumMod val="85000"/>
            </a:schemeClr>
          </a:solidFill>
          <a:effectLst>
            <a:softEdge rad="2413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p:txBody>
          <a:bodyPr>
            <a:normAutofit/>
          </a:bodyPr>
          <a:lstStyle/>
          <a:p>
            <a:r>
              <a:rPr lang="en-GB" sz="3200" dirty="0">
                <a:solidFill>
                  <a:schemeClr val="accent1"/>
                </a:solidFill>
                <a:latin typeface="Bradley Hand ITC" panose="03070402050302030203" pitchFamily="66" charset="0"/>
              </a:rPr>
              <a:t>Introduction into the Early Years Project</a:t>
            </a:r>
          </a:p>
        </p:txBody>
      </p:sp>
      <p:sp>
        <p:nvSpPr>
          <p:cNvPr id="4" name="TextBox 3">
            <a:extLst>
              <a:ext uri="{FF2B5EF4-FFF2-40B4-BE49-F238E27FC236}">
                <a16:creationId xmlns:a16="http://schemas.microsoft.com/office/drawing/2014/main" id="{B0948F85-0098-2988-27CD-98038BC6E081}"/>
              </a:ext>
            </a:extLst>
          </p:cNvPr>
          <p:cNvSpPr txBox="1"/>
          <p:nvPr/>
        </p:nvSpPr>
        <p:spPr>
          <a:xfrm>
            <a:off x="360710" y="1162594"/>
            <a:ext cx="4358006" cy="1815882"/>
          </a:xfrm>
          <a:prstGeom prst="rect">
            <a:avLst/>
          </a:prstGeom>
          <a:solidFill>
            <a:schemeClr val="tx2">
              <a:lumMod val="20000"/>
              <a:lumOff val="80000"/>
            </a:schemeClr>
          </a:solidFill>
          <a:ln>
            <a:solidFill>
              <a:schemeClr val="bg1"/>
            </a:solidFill>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The Improving Immunisation Uptake Team (IIUT) are providing training on </a:t>
            </a:r>
            <a:r>
              <a:rPr lang="en-GB" sz="1400" dirty="0">
                <a:solidFill>
                  <a:schemeClr val="accent1"/>
                </a:solidFill>
              </a:rPr>
              <a:t>behalf of NHS England. </a:t>
            </a:r>
            <a:r>
              <a:rPr kumimoji="0" lang="en-GB" sz="1400" i="0" u="none" strike="noStrike" kern="1200" cap="none" spc="0" normalizeH="0" baseline="0" noProof="0" dirty="0">
                <a:ln>
                  <a:noFill/>
                </a:ln>
                <a:solidFill>
                  <a:schemeClr val="accent1"/>
                </a:solidFill>
                <a:effectLst/>
                <a:uLnTx/>
                <a:uFillTx/>
              </a:rPr>
              <a:t>The IIUT work with GP practices to improve vaccination uptake in children under 5 years old, the team consists of nurses who work with administrators and data analysts within NHS SCW Child Health Information Services (CHIS).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sp>
        <p:nvSpPr>
          <p:cNvPr id="5" name="TextBox 4">
            <a:extLst>
              <a:ext uri="{FF2B5EF4-FFF2-40B4-BE49-F238E27FC236}">
                <a16:creationId xmlns:a16="http://schemas.microsoft.com/office/drawing/2014/main" id="{8892B109-C45A-B344-26C1-B7DA36EF892C}"/>
              </a:ext>
            </a:extLst>
          </p:cNvPr>
          <p:cNvSpPr txBox="1"/>
          <p:nvPr/>
        </p:nvSpPr>
        <p:spPr>
          <a:xfrm>
            <a:off x="1245326" y="3235973"/>
            <a:ext cx="4704804" cy="2031325"/>
          </a:xfrm>
          <a:prstGeom prst="rect">
            <a:avLst/>
          </a:prstGeom>
          <a:solidFill>
            <a:schemeClr val="tx2">
              <a:lumMod val="20000"/>
              <a:lumOff val="80000"/>
            </a:schemeClr>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Education and childcare settings have a vital role to play in supporting the routine immunisation programme through sharing of information with parents/carers.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ea typeface="+mn-ea"/>
                <a:cs typeface="+mn-cs"/>
              </a:rPr>
              <a:t>This training will be free of charge and </a:t>
            </a:r>
            <a:r>
              <a:rPr lang="en-GB" sz="1400" dirty="0">
                <a:solidFill>
                  <a:schemeClr val="accent1"/>
                </a:solidFill>
              </a:rPr>
              <a:t>aims to </a:t>
            </a:r>
            <a:r>
              <a:rPr kumimoji="0" lang="en-GB" sz="1400" i="0" u="none" strike="noStrike" kern="1200" cap="none" spc="0" normalizeH="0" baseline="0" noProof="0" dirty="0">
                <a:ln>
                  <a:noFill/>
                </a:ln>
                <a:solidFill>
                  <a:schemeClr val="accent1"/>
                </a:solidFill>
                <a:effectLst/>
                <a:uLnTx/>
                <a:uFillTx/>
                <a:ea typeface="+mn-ea"/>
                <a:cs typeface="+mn-cs"/>
              </a:rPr>
              <a:t>support Early Years providers to raise awareness of the importance of routine childhood immunisations in their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a typeface="+mn-ea"/>
              <a:cs typeface="+mn-cs"/>
            </a:endParaRPr>
          </a:p>
        </p:txBody>
      </p:sp>
      <p:pic>
        <p:nvPicPr>
          <p:cNvPr id="7" name="Content Placeholder 6" descr="Person using a computer">
            <a:extLst>
              <a:ext uri="{FF2B5EF4-FFF2-40B4-BE49-F238E27FC236}">
                <a16:creationId xmlns:a16="http://schemas.microsoft.com/office/drawing/2014/main" id="{D5478AA6-30DA-623E-3952-CDADC3BEE5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799" y="905097"/>
            <a:ext cx="6062710" cy="4790309"/>
          </a:xfrm>
          <a:prstGeom prst="rect">
            <a:avLst/>
          </a:prstGeom>
          <a:noFill/>
          <a:ln>
            <a:noFill/>
          </a:ln>
          <a:effectLst>
            <a:softEdge rad="88900"/>
          </a:effectLst>
        </p:spPr>
      </p:pic>
    </p:spTree>
    <p:extLst>
      <p:ext uri="{BB962C8B-B14F-4D97-AF65-F5344CB8AC3E}">
        <p14:creationId xmlns:p14="http://schemas.microsoft.com/office/powerpoint/2010/main" val="35788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1FA5F-D5DC-C1F9-6EB2-DCAFF29E18D3}"/>
              </a:ext>
            </a:extLst>
          </p:cNvPr>
          <p:cNvSpPr txBox="1"/>
          <p:nvPr/>
        </p:nvSpPr>
        <p:spPr>
          <a:xfrm>
            <a:off x="203710" y="897832"/>
            <a:ext cx="11892496" cy="5398465"/>
          </a:xfrm>
          <a:prstGeom prst="rect">
            <a:avLst/>
          </a:prstGeom>
          <a:solidFill>
            <a:schemeClr val="bg2">
              <a:lumMod val="85000"/>
            </a:schemeClr>
          </a:solidFill>
          <a:effectLst>
            <a:softEdge rad="3937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a:xfrm>
            <a:off x="321458" y="110312"/>
            <a:ext cx="11470581" cy="666271"/>
          </a:xfrm>
        </p:spPr>
        <p:txBody>
          <a:bodyPr>
            <a:normAutofit/>
          </a:bodyPr>
          <a:lstStyle/>
          <a:p>
            <a:r>
              <a:rPr lang="en-GB" sz="3200" dirty="0">
                <a:solidFill>
                  <a:schemeClr val="accent1"/>
                </a:solidFill>
                <a:latin typeface="Bradley Hand ITC" panose="03070402050302030203" pitchFamily="66" charset="0"/>
              </a:rPr>
              <a:t>How will the Early Years Project Work</a:t>
            </a:r>
          </a:p>
        </p:txBody>
      </p:sp>
      <p:sp>
        <p:nvSpPr>
          <p:cNvPr id="3" name="TextBox 2">
            <a:extLst>
              <a:ext uri="{FF2B5EF4-FFF2-40B4-BE49-F238E27FC236}">
                <a16:creationId xmlns:a16="http://schemas.microsoft.com/office/drawing/2014/main" id="{8FF5A6E3-BFB8-CDAC-785C-062B475C7E12}"/>
              </a:ext>
            </a:extLst>
          </p:cNvPr>
          <p:cNvSpPr txBox="1"/>
          <p:nvPr/>
        </p:nvSpPr>
        <p:spPr>
          <a:xfrm>
            <a:off x="203710" y="897832"/>
            <a:ext cx="11706079" cy="2031325"/>
          </a:xfrm>
          <a:prstGeom prst="rect">
            <a:avLst/>
          </a:prstGeom>
          <a:solidFill>
            <a:schemeClr val="tx2">
              <a:lumMod val="20000"/>
              <a:lumOff val="80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The IIUT will provide free educational training and resources for Early Years staff to provide them with information that they need to be able to raise awareness of the importance of routine childhood immunisations in their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rPr>
              <a:t>Information staff will 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1. An understanding of who is eligible for vaccination on the NHS routine UK immunisation schedule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2. An awareness of potential barriers to vaccination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3. Benefits and risks of vaccination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rPr>
              <a:t>4. Where to signpost people for further information and vaccination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sp>
        <p:nvSpPr>
          <p:cNvPr id="23" name="TextBox 22">
            <a:extLst>
              <a:ext uri="{FF2B5EF4-FFF2-40B4-BE49-F238E27FC236}">
                <a16:creationId xmlns:a16="http://schemas.microsoft.com/office/drawing/2014/main" id="{C74D5CC3-586D-DCB8-4494-5E6179E9A382}"/>
              </a:ext>
            </a:extLst>
          </p:cNvPr>
          <p:cNvSpPr txBox="1"/>
          <p:nvPr/>
        </p:nvSpPr>
        <p:spPr>
          <a:xfrm>
            <a:off x="7502758" y="3050406"/>
            <a:ext cx="4289281" cy="2031325"/>
          </a:xfrm>
          <a:prstGeom prst="rect">
            <a:avLst/>
          </a:prstGeom>
          <a:solidFill>
            <a:schemeClr val="tx2">
              <a:lumMod val="20000"/>
              <a:lumOff val="80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cs typeface="Arial" panose="020B0604020202020204" pitchFamily="34" charset="0"/>
              </a:rPr>
              <a:t>The recently published National Immunisation strategy (2023) identifies the need for the NHS to work with other agencies to promote the understanding and importance of vaccinations.  The IIU team believe the Early Years setting would be ideally placed with the established trust of parents and carers to fit into this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p:txBody>
      </p:sp>
      <p:pic>
        <p:nvPicPr>
          <p:cNvPr id="6" name="Picture 5" descr="Improving immunisation uptake in the Thames Valley">
            <a:extLst>
              <a:ext uri="{FF2B5EF4-FFF2-40B4-BE49-F238E27FC236}">
                <a16:creationId xmlns:a16="http://schemas.microsoft.com/office/drawing/2014/main" id="{35517878-1D71-5894-2690-73DCB813F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11" y="2929157"/>
            <a:ext cx="7142046" cy="3161199"/>
          </a:xfrm>
          <a:prstGeom prst="rect">
            <a:avLst/>
          </a:prstGeom>
          <a:noFill/>
          <a:ln>
            <a:noFill/>
          </a:ln>
          <a:effectLst>
            <a:softEdge rad="114300"/>
          </a:effectLst>
        </p:spPr>
      </p:pic>
    </p:spTree>
    <p:extLst>
      <p:ext uri="{BB962C8B-B14F-4D97-AF65-F5344CB8AC3E}">
        <p14:creationId xmlns:p14="http://schemas.microsoft.com/office/powerpoint/2010/main" val="15117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DC41E1-1D9A-1A79-3E30-E20E77754A31}"/>
              </a:ext>
            </a:extLst>
          </p:cNvPr>
          <p:cNvSpPr txBox="1"/>
          <p:nvPr/>
        </p:nvSpPr>
        <p:spPr>
          <a:xfrm>
            <a:off x="130665" y="912556"/>
            <a:ext cx="11930670" cy="5427284"/>
          </a:xfrm>
          <a:prstGeom prst="rect">
            <a:avLst/>
          </a:prstGeom>
          <a:solidFill>
            <a:schemeClr val="bg2">
              <a:lumMod val="85000"/>
            </a:schemeClr>
          </a:solidFill>
          <a:effectLst>
            <a:softEdge rad="457200"/>
          </a:effectLst>
        </p:spPr>
        <p:txBody>
          <a:bodyPr wrap="square" rtlCol="0">
            <a:spAutoFit/>
          </a:bodyPr>
          <a:lstStyle/>
          <a:p>
            <a:endParaRPr lang="en-GB" dirty="0"/>
          </a:p>
        </p:txBody>
      </p:sp>
      <p:pic>
        <p:nvPicPr>
          <p:cNvPr id="2" name="Picture 1" descr="How does your PCN compare?">
            <a:extLst>
              <a:ext uri="{FF2B5EF4-FFF2-40B4-BE49-F238E27FC236}">
                <a16:creationId xmlns:a16="http://schemas.microsoft.com/office/drawing/2014/main" id="{EC22382C-13F3-435D-B625-03BB64152D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195" y="2325189"/>
            <a:ext cx="9831976" cy="4014651"/>
          </a:xfrm>
          <a:prstGeom prst="rect">
            <a:avLst/>
          </a:prstGeom>
          <a:noFill/>
          <a:ln>
            <a:noFill/>
          </a:ln>
          <a:effectLst>
            <a:softEdge rad="165100"/>
          </a:effectLst>
        </p:spPr>
      </p:pic>
      <p:sp>
        <p:nvSpPr>
          <p:cNvPr id="4" name="Title 3">
            <a:extLst>
              <a:ext uri="{FF2B5EF4-FFF2-40B4-BE49-F238E27FC236}">
                <a16:creationId xmlns:a16="http://schemas.microsoft.com/office/drawing/2014/main" id="{1DF7B38E-6C77-9C2C-80FD-46B6D32D803D}"/>
              </a:ext>
            </a:extLst>
          </p:cNvPr>
          <p:cNvSpPr>
            <a:spLocks noGrp="1"/>
          </p:cNvSpPr>
          <p:nvPr>
            <p:ph type="title"/>
          </p:nvPr>
        </p:nvSpPr>
        <p:spPr/>
        <p:txBody>
          <a:bodyPr/>
          <a:lstStyle/>
          <a:p>
            <a:r>
              <a:rPr lang="en-GB" sz="3200" dirty="0">
                <a:solidFill>
                  <a:schemeClr val="accent1"/>
                </a:solidFill>
                <a:latin typeface="Bradley Hand ITC" panose="03070402050302030203" pitchFamily="66" charset="0"/>
              </a:rPr>
              <a:t>What Support will be Offered with the </a:t>
            </a:r>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Early Years Project </a:t>
            </a:r>
            <a:endParaRPr lang="en-GB" dirty="0">
              <a:solidFill>
                <a:schemeClr val="accent1"/>
              </a:solidFill>
              <a:latin typeface="Bradley Hand ITC" panose="03070402050302030203" pitchFamily="66" charset="0"/>
            </a:endParaRPr>
          </a:p>
        </p:txBody>
      </p:sp>
      <p:sp>
        <p:nvSpPr>
          <p:cNvPr id="5" name="Oval 4">
            <a:extLst>
              <a:ext uri="{FF2B5EF4-FFF2-40B4-BE49-F238E27FC236}">
                <a16:creationId xmlns:a16="http://schemas.microsoft.com/office/drawing/2014/main" id="{73BC25D1-68BA-A1B6-7BFC-9C2A60BCAF9E}"/>
              </a:ext>
            </a:extLst>
          </p:cNvPr>
          <p:cNvSpPr/>
          <p:nvPr/>
        </p:nvSpPr>
        <p:spPr>
          <a:xfrm>
            <a:off x="130665" y="1101609"/>
            <a:ext cx="2969502" cy="2671147"/>
          </a:xfrm>
          <a:prstGeom prst="ellipse">
            <a:avLst/>
          </a:prstGeom>
          <a:solidFill>
            <a:schemeClr val="tx2">
              <a:lumMod val="20000"/>
              <a:lumOff val="80000"/>
            </a:schemeClr>
          </a:solidFill>
          <a:ln>
            <a:noFill/>
          </a:ln>
          <a:effectLst>
            <a:softEdge rad="762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7B5E06D-60EB-FA9D-4E5D-5D2B01028A87}"/>
              </a:ext>
            </a:extLst>
          </p:cNvPr>
          <p:cNvSpPr/>
          <p:nvPr/>
        </p:nvSpPr>
        <p:spPr>
          <a:xfrm>
            <a:off x="4441432" y="912556"/>
            <a:ext cx="2969502" cy="2671147"/>
          </a:xfrm>
          <a:prstGeom prst="ellipse">
            <a:avLst/>
          </a:prstGeom>
          <a:solidFill>
            <a:schemeClr val="tx2">
              <a:lumMod val="20000"/>
              <a:lumOff val="80000"/>
            </a:schemeClr>
          </a:solidFill>
          <a:ln>
            <a:noFill/>
          </a:ln>
          <a:effectLst>
            <a:softEdge rad="889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8474915-6BC2-7588-ADD9-A9C0E8DB1BDE}"/>
              </a:ext>
            </a:extLst>
          </p:cNvPr>
          <p:cNvSpPr/>
          <p:nvPr/>
        </p:nvSpPr>
        <p:spPr>
          <a:xfrm>
            <a:off x="8967646" y="1005473"/>
            <a:ext cx="3030462" cy="2767283"/>
          </a:xfrm>
          <a:prstGeom prst="ellipse">
            <a:avLst/>
          </a:prstGeom>
          <a:solidFill>
            <a:schemeClr val="tx2">
              <a:lumMod val="20000"/>
              <a:lumOff val="80000"/>
            </a:schemeClr>
          </a:solidFill>
          <a:ln>
            <a:noFill/>
          </a:ln>
          <a:effectLst>
            <a:softEdge rad="1016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142D1D9-2D7D-1591-B6E8-16E206509CFB}"/>
              </a:ext>
            </a:extLst>
          </p:cNvPr>
          <p:cNvSpPr txBox="1"/>
          <p:nvPr/>
        </p:nvSpPr>
        <p:spPr>
          <a:xfrm>
            <a:off x="657156" y="1632691"/>
            <a:ext cx="185331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33F85"/>
                </a:solidFill>
                <a:cs typeface="Arial"/>
              </a:rPr>
              <a:t>Free t</a:t>
            </a:r>
            <a:r>
              <a:rPr kumimoji="0" lang="en-GB" sz="1400" i="0" u="none" strike="noStrike" kern="1200" cap="none" spc="0" normalizeH="0" baseline="0" noProof="0" dirty="0">
                <a:ln>
                  <a:noFill/>
                </a:ln>
                <a:solidFill>
                  <a:srgbClr val="033F85"/>
                </a:solidFill>
                <a:effectLst/>
                <a:uLnTx/>
                <a:uFillTx/>
                <a:ea typeface="+mn-ea"/>
                <a:cs typeface="Arial"/>
              </a:rPr>
              <a:t>raining Packs, educational material and links to sources of credible information will be shared with Early Years providers</a:t>
            </a:r>
            <a:endParaRPr kumimoji="0" lang="en-GB" sz="1400" i="0" u="none" strike="noStrike" kern="1200" cap="none" spc="0" normalizeH="0" baseline="0" noProof="0" dirty="0">
              <a:ln>
                <a:noFill/>
              </a:ln>
              <a:solidFill>
                <a:srgbClr val="033F85"/>
              </a:solidFill>
              <a:effectLst/>
              <a:uLnTx/>
              <a:uFillTx/>
              <a:ea typeface="+mn-ea"/>
              <a:cs typeface="Arial" panose="020B0604020202020204" pitchFamily="34" charset="0"/>
            </a:endParaRPr>
          </a:p>
        </p:txBody>
      </p:sp>
      <p:sp>
        <p:nvSpPr>
          <p:cNvPr id="13" name="TextBox 12">
            <a:extLst>
              <a:ext uri="{FF2B5EF4-FFF2-40B4-BE49-F238E27FC236}">
                <a16:creationId xmlns:a16="http://schemas.microsoft.com/office/drawing/2014/main" id="{BD59A869-10DA-F43B-E56B-AD46305FF3EE}"/>
              </a:ext>
            </a:extLst>
          </p:cNvPr>
          <p:cNvSpPr txBox="1"/>
          <p:nvPr/>
        </p:nvSpPr>
        <p:spPr>
          <a:xfrm>
            <a:off x="5042381" y="1341496"/>
            <a:ext cx="1787873"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rPr>
              <a:t>Free One Hour Training Sessions will be delivered to Early Years Providers virtually via MS Teams throughout June &amp; July 2024</a:t>
            </a:r>
            <a:endParaRPr kumimoji="0" lang="en-GB" sz="1400" i="0" u="none" strike="noStrike" kern="1200" cap="none" spc="0" normalizeH="0" baseline="0" noProof="0" dirty="0">
              <a:ln>
                <a:noFill/>
              </a:ln>
              <a:solidFill>
                <a:srgbClr val="1C345E"/>
              </a:solidFill>
              <a:effectLst/>
              <a:uLnTx/>
              <a:uFillTx/>
              <a:ea typeface="+mn-ea"/>
              <a:cs typeface="+mn-cs"/>
            </a:endParaRPr>
          </a:p>
        </p:txBody>
      </p:sp>
      <p:sp>
        <p:nvSpPr>
          <p:cNvPr id="15" name="TextBox 14">
            <a:extLst>
              <a:ext uri="{FF2B5EF4-FFF2-40B4-BE49-F238E27FC236}">
                <a16:creationId xmlns:a16="http://schemas.microsoft.com/office/drawing/2014/main" id="{7BF18B2F-FCD9-40FA-17C9-7164B89D926C}"/>
              </a:ext>
            </a:extLst>
          </p:cNvPr>
          <p:cNvSpPr txBox="1"/>
          <p:nvPr/>
        </p:nvSpPr>
        <p:spPr>
          <a:xfrm>
            <a:off x="9589372" y="1556939"/>
            <a:ext cx="187931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ea typeface="+mn-ea"/>
                <a:cs typeface="Arial"/>
              </a:rPr>
              <a:t>Childhood Immunisations - a free guide for Early Years providers will be shared with all Early Years providers </a:t>
            </a:r>
            <a:endParaRPr kumimoji="0" lang="en-GB" sz="1400" i="0" u="none" strike="noStrike" kern="1200" cap="none" spc="0" normalizeH="0" baseline="0" noProof="0" dirty="0">
              <a:ln>
                <a:noFill/>
              </a:ln>
              <a:solidFill>
                <a:srgbClr val="033F85"/>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0689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DE6F6-0D59-B40E-44E7-7F8CD168582D}"/>
              </a:ext>
            </a:extLst>
          </p:cNvPr>
          <p:cNvSpPr txBox="1"/>
          <p:nvPr/>
        </p:nvSpPr>
        <p:spPr>
          <a:xfrm>
            <a:off x="189805" y="879566"/>
            <a:ext cx="11641486" cy="5677988"/>
          </a:xfrm>
          <a:prstGeom prst="rect">
            <a:avLst/>
          </a:prstGeom>
          <a:solidFill>
            <a:schemeClr val="bg2">
              <a:lumMod val="85000"/>
            </a:schemeClr>
          </a:solidFill>
          <a:effectLst>
            <a:softEdge rad="533400"/>
          </a:effectLst>
        </p:spPr>
        <p:txBody>
          <a:bodyPr wrap="square" rtlCol="0">
            <a:spAutoFit/>
          </a:bodyPr>
          <a:lstStyle/>
          <a:p>
            <a:endParaRPr lang="en-GB" dirty="0"/>
          </a:p>
        </p:txBody>
      </p:sp>
      <p:sp>
        <p:nvSpPr>
          <p:cNvPr id="4" name="Title 3">
            <a:extLst>
              <a:ext uri="{FF2B5EF4-FFF2-40B4-BE49-F238E27FC236}">
                <a16:creationId xmlns:a16="http://schemas.microsoft.com/office/drawing/2014/main" id="{1B71B648-F948-7D70-3085-9B8CC3D2959F}"/>
              </a:ext>
            </a:extLst>
          </p:cNvPr>
          <p:cNvSpPr>
            <a:spLocks noGrp="1"/>
          </p:cNvSpPr>
          <p:nvPr>
            <p:ph type="title"/>
          </p:nvPr>
        </p:nvSpPr>
        <p:spPr>
          <a:xfrm>
            <a:off x="326496" y="110481"/>
            <a:ext cx="11470581" cy="666271"/>
          </a:xfrm>
        </p:spPr>
        <p:txBody>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Anticipated Benefits of the Early Years Project</a:t>
            </a:r>
            <a:endParaRPr lang="en-GB" dirty="0">
              <a:solidFill>
                <a:schemeClr val="accent1"/>
              </a:solidFill>
              <a:latin typeface="Bradley Hand ITC" panose="03070402050302030203" pitchFamily="66" charset="0"/>
            </a:endParaRPr>
          </a:p>
        </p:txBody>
      </p:sp>
      <p:sp>
        <p:nvSpPr>
          <p:cNvPr id="5" name="TextBox 4">
            <a:extLst>
              <a:ext uri="{FF2B5EF4-FFF2-40B4-BE49-F238E27FC236}">
                <a16:creationId xmlns:a16="http://schemas.microsoft.com/office/drawing/2014/main" id="{2B986819-5693-3EA4-EFB1-19418C93F015}"/>
              </a:ext>
            </a:extLst>
          </p:cNvPr>
          <p:cNvSpPr txBox="1"/>
          <p:nvPr/>
        </p:nvSpPr>
        <p:spPr>
          <a:xfrm>
            <a:off x="326496" y="947684"/>
            <a:ext cx="11368103" cy="1815882"/>
          </a:xfrm>
          <a:prstGeom prst="rect">
            <a:avLst/>
          </a:prstGeom>
          <a:solidFill>
            <a:schemeClr val="tx2">
              <a:lumMod val="20000"/>
              <a:lumOff val="80000"/>
            </a:schemeClr>
          </a:solidFill>
          <a:effectLst>
            <a:softEdge rad="139700"/>
          </a:effectLst>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400" b="0" i="0" u="none" strike="noStrike" kern="1200" cap="none" spc="0" normalizeH="0" baseline="0" noProof="0" dirty="0">
              <a:ln>
                <a:noFill/>
              </a:ln>
              <a:solidFill>
                <a:srgbClr val="033F85"/>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Raise the awareness of childhood vaccinations amongst the early years’ staff</a:t>
            </a:r>
            <a:r>
              <a:rPr kumimoji="0" lang="en-GB" sz="1400" b="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 </a:t>
            </a:r>
            <a:endParaRPr kumimoji="0" lang="en-GB" sz="1400" b="0"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Make discussing immunisations normal practice within early years settings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Increase the confidence of early years staff in having vaccination conversations with parents/carers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Provide the early years staff with links to credible resources that they can share with their parents/ carers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Increase sharing of reliable information amongst families and communities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rPr>
              <a:t>Increase the uptake of the MMR vaccination at a time of increased cases</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endParaRPr>
          </a:p>
        </p:txBody>
      </p:sp>
      <p:pic>
        <p:nvPicPr>
          <p:cNvPr id="10" name="Picture 9" descr="image">
            <a:extLst>
              <a:ext uri="{FF2B5EF4-FFF2-40B4-BE49-F238E27FC236}">
                <a16:creationId xmlns:a16="http://schemas.microsoft.com/office/drawing/2014/main" id="{899287F5-5D29-E67F-8CF1-EC4C16AA7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5086" y="2609249"/>
            <a:ext cx="7661488" cy="3573838"/>
          </a:xfrm>
          <a:prstGeom prst="rect">
            <a:avLst/>
          </a:prstGeom>
          <a:noFill/>
          <a:ln>
            <a:noFill/>
          </a:ln>
          <a:effectLst>
            <a:softEdge rad="63500"/>
          </a:effectLst>
        </p:spPr>
      </p:pic>
    </p:spTree>
    <p:extLst>
      <p:ext uri="{BB962C8B-B14F-4D97-AF65-F5344CB8AC3E}">
        <p14:creationId xmlns:p14="http://schemas.microsoft.com/office/powerpoint/2010/main" val="27293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B38E-A7D9-70A3-9428-D8605136029B}"/>
              </a:ext>
            </a:extLst>
          </p:cNvPr>
          <p:cNvSpPr>
            <a:spLocks noGrp="1"/>
          </p:cNvSpPr>
          <p:nvPr>
            <p:ph type="title"/>
          </p:nvPr>
        </p:nvSpPr>
        <p:spPr/>
        <p:txBody>
          <a:bodyPr>
            <a:normAutofit/>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Booking a Free of </a:t>
            </a:r>
            <a:r>
              <a:rPr lang="en-GB" sz="3200" dirty="0">
                <a:solidFill>
                  <a:schemeClr val="accent1"/>
                </a:solidFill>
                <a:latin typeface="Bradley Hand ITC" panose="03070402050302030203" pitchFamily="66" charset="0"/>
              </a:rPr>
              <a:t>Charge </a:t>
            </a:r>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Training Session</a:t>
            </a:r>
            <a:endParaRPr lang="en-GB" sz="3200" dirty="0"/>
          </a:p>
        </p:txBody>
      </p:sp>
      <p:sp>
        <p:nvSpPr>
          <p:cNvPr id="3" name="Content Placeholder 2">
            <a:extLst>
              <a:ext uri="{FF2B5EF4-FFF2-40B4-BE49-F238E27FC236}">
                <a16:creationId xmlns:a16="http://schemas.microsoft.com/office/drawing/2014/main" id="{C4471C84-4678-A5EE-8F26-2DD9F1C4E0AE}"/>
              </a:ext>
            </a:extLst>
          </p:cNvPr>
          <p:cNvSpPr>
            <a:spLocks noGrp="1"/>
          </p:cNvSpPr>
          <p:nvPr>
            <p:ph sz="half" idx="1"/>
          </p:nvPr>
        </p:nvSpPr>
        <p:spPr>
          <a:solidFill>
            <a:schemeClr val="bg2">
              <a:lumMod val="95000"/>
            </a:schemeClr>
          </a:solidFill>
          <a:effectLst>
            <a:softEdge rad="101600"/>
          </a:effectLst>
        </p:spPr>
        <p:txBody>
          <a:bodyPr/>
          <a:lstStyle/>
          <a:p>
            <a:pPr marL="0" indent="0" algn="ctr">
              <a:buNone/>
            </a:pPr>
            <a:endParaRPr lang="en-GB" sz="1600" dirty="0">
              <a:latin typeface="+mn-lt"/>
            </a:endParaRPr>
          </a:p>
          <a:p>
            <a:pPr marL="0" indent="0" algn="ctr">
              <a:buNone/>
            </a:pPr>
            <a:r>
              <a:rPr lang="en-GB" sz="2400" b="1" dirty="0">
                <a:solidFill>
                  <a:schemeClr val="accent1"/>
                </a:solidFill>
                <a:latin typeface="+mn-lt"/>
              </a:rPr>
              <a:t>Training Session Timetable</a:t>
            </a:r>
          </a:p>
          <a:p>
            <a:pPr marL="0" indent="0" algn="ctr">
              <a:buNone/>
            </a:pPr>
            <a:r>
              <a:rPr lang="en-GB" sz="1600" dirty="0">
                <a:solidFill>
                  <a:schemeClr val="accent1"/>
                </a:solidFill>
                <a:latin typeface="+mn-lt"/>
              </a:rPr>
              <a:t>Available Dates &amp; Times</a:t>
            </a:r>
          </a:p>
          <a:p>
            <a:pPr marL="0" indent="0">
              <a:buNone/>
            </a:pPr>
            <a:endParaRPr lang="en-GB" dirty="0"/>
          </a:p>
        </p:txBody>
      </p:sp>
      <p:sp>
        <p:nvSpPr>
          <p:cNvPr id="4" name="Content Placeholder 3">
            <a:extLst>
              <a:ext uri="{FF2B5EF4-FFF2-40B4-BE49-F238E27FC236}">
                <a16:creationId xmlns:a16="http://schemas.microsoft.com/office/drawing/2014/main" id="{0012C476-257F-F7EE-A78F-17C788527190}"/>
              </a:ext>
            </a:extLst>
          </p:cNvPr>
          <p:cNvSpPr>
            <a:spLocks noGrp="1"/>
          </p:cNvSpPr>
          <p:nvPr>
            <p:ph sz="half" idx="2"/>
          </p:nvPr>
        </p:nvSpPr>
        <p:spPr>
          <a:xfrm>
            <a:off x="6096000" y="933506"/>
            <a:ext cx="5656384" cy="4337137"/>
          </a:xfrm>
          <a:solidFill>
            <a:schemeClr val="bg2">
              <a:lumMod val="85000"/>
            </a:schemeClr>
          </a:solidFill>
          <a:effectLst>
            <a:softEdge rad="152400"/>
          </a:effectLst>
        </p:spPr>
        <p:txBody>
          <a:bodyPr/>
          <a:lstStyle/>
          <a:p>
            <a:pPr marL="0" indent="0">
              <a:buNone/>
            </a:pPr>
            <a:endParaRPr lang="en-GB" sz="2000" b="1" dirty="0">
              <a:solidFill>
                <a:schemeClr val="accent1"/>
              </a:solidFill>
              <a:latin typeface="+mn-lt"/>
            </a:endParaRPr>
          </a:p>
          <a:p>
            <a:pPr marL="0" indent="0" algn="ctr">
              <a:buNone/>
            </a:pPr>
            <a:r>
              <a:rPr lang="en-GB" sz="2000" b="1" dirty="0">
                <a:solidFill>
                  <a:schemeClr val="accent1"/>
                </a:solidFill>
                <a:latin typeface="+mn-lt"/>
              </a:rPr>
              <a:t>Book your preferred training session at –</a:t>
            </a:r>
          </a:p>
          <a:p>
            <a:pPr marL="0" indent="0" algn="ctr">
              <a:buNone/>
            </a:pPr>
            <a:r>
              <a:rPr lang="en-GB" b="1" dirty="0">
                <a:solidFill>
                  <a:schemeClr val="accent1"/>
                </a:solidFill>
              </a:rPr>
              <a:t> </a:t>
            </a:r>
            <a:r>
              <a:rPr lang="en-GB" sz="2400" u="sng" dirty="0">
                <a:solidFill>
                  <a:schemeClr val="accent1"/>
                </a:solidFill>
                <a:effectLst/>
                <a:highlight>
                  <a:srgbClr val="FFFFFF"/>
                </a:highlight>
                <a:latin typeface="Segoe UI" panose="020B0502040204020203" pitchFamily="34" charset="0"/>
                <a:ea typeface="Aptos" panose="020B0004020202020204" pitchFamily="34" charset="0"/>
                <a:hlinkClick r:id="rId2">
                  <a:extLst>
                    <a:ext uri="{A12FA001-AC4F-418D-AE19-62706E023703}">
                      <ahyp:hlinkClr xmlns:ahyp="http://schemas.microsoft.com/office/drawing/2018/hyperlinkcolor" val="tx"/>
                    </a:ext>
                  </a:extLst>
                </a:hlinkClick>
              </a:rPr>
              <a:t>https://buytickets.at/nhsscw1/1268083</a:t>
            </a:r>
            <a:endParaRPr lang="en-GB" dirty="0">
              <a:solidFill>
                <a:schemeClr val="accent1"/>
              </a:solidFill>
            </a:endParaRPr>
          </a:p>
        </p:txBody>
      </p:sp>
      <p:pic>
        <p:nvPicPr>
          <p:cNvPr id="7" name="Picture 6" descr="A table with a schedule&#10;&#10;Description automatically generated">
            <a:extLst>
              <a:ext uri="{FF2B5EF4-FFF2-40B4-BE49-F238E27FC236}">
                <a16:creationId xmlns:a16="http://schemas.microsoft.com/office/drawing/2014/main" id="{188DEB79-72D5-EDE1-A87B-EEA886E8E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20" y="2240444"/>
            <a:ext cx="4412362" cy="3116850"/>
          </a:xfrm>
          <a:prstGeom prst="rect">
            <a:avLst/>
          </a:prstGeom>
        </p:spPr>
      </p:pic>
      <p:pic>
        <p:nvPicPr>
          <p:cNvPr id="9" name="Picture 8" descr="A logo for a ticket&#10;&#10;Description automatically generated">
            <a:extLst>
              <a:ext uri="{FF2B5EF4-FFF2-40B4-BE49-F238E27FC236}">
                <a16:creationId xmlns:a16="http://schemas.microsoft.com/office/drawing/2014/main" id="{721AC795-274E-F323-5FCF-7805A883F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169" y="2532830"/>
            <a:ext cx="3554857" cy="2306298"/>
          </a:xfrm>
          <a:prstGeom prst="rect">
            <a:avLst/>
          </a:prstGeom>
        </p:spPr>
      </p:pic>
    </p:spTree>
    <p:extLst>
      <p:ext uri="{BB962C8B-B14F-4D97-AF65-F5344CB8AC3E}">
        <p14:creationId xmlns:p14="http://schemas.microsoft.com/office/powerpoint/2010/main" val="31041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5369DFDE-3914-7F06-E872-E9918123B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8766" y="65431"/>
            <a:ext cx="2159782" cy="665288"/>
          </a:xfrm>
          <a:prstGeom prst="rect">
            <a:avLst/>
          </a:prstGeom>
          <a:effectLst>
            <a:softEdge rad="0"/>
          </a:effectLst>
        </p:spPr>
      </p:pic>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57" y="975360"/>
            <a:ext cx="5503873" cy="4789714"/>
          </a:xfrm>
          <a:prstGeom prst="rect">
            <a:avLst/>
          </a:prstGeom>
          <a:effectLst>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5573487" y="900937"/>
            <a:ext cx="6400856" cy="5056126"/>
          </a:xfrm>
          <a:prstGeom prst="rect">
            <a:avLst/>
          </a:prstGeom>
          <a:solidFill>
            <a:schemeClr val="tx2">
              <a:lumMod val="20000"/>
              <a:lumOff val="80000"/>
            </a:schemeClr>
          </a:solidFill>
          <a:effectLst>
            <a:softEdge rad="254000"/>
          </a:effectLst>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5400" b="1" dirty="0">
              <a:solidFill>
                <a:srgbClr val="033F85"/>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Childhood Immunisations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1300" b="1" i="0" u="sng"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1300" b="1" i="0" u="sng"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IIUT Contact Information:</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69B3"/>
                </a:solidFill>
                <a:effectLst/>
                <a:uLnTx/>
                <a:uFillTx/>
                <a:latin typeface="Calibri" panose="020F0502020204030204"/>
                <a:ea typeface="+mn-ea"/>
                <a:cs typeface="Arial" panose="020B0604020202020204" pitchFamily="34" charset="0"/>
              </a:rPr>
              <a:t>Telephone Number: </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rPr>
              <a:t>0300 561 1855</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69B3"/>
                </a:solidFill>
                <a:effectLst/>
                <a:uLnTx/>
                <a:uFillTx/>
                <a:latin typeface="Calibri" panose="020F0502020204030204"/>
                <a:ea typeface="+mn-ea"/>
                <a:cs typeface="Arial" panose="020B0604020202020204" pitchFamily="34" charset="0"/>
              </a:rPr>
              <a:t>Email Address: </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0" i="0" u="sng" strike="noStrike" kern="1200" cap="none" spc="0" normalizeH="0" baseline="0" noProof="0" dirty="0">
                <a:ln>
                  <a:noFill/>
                </a:ln>
                <a:solidFill>
                  <a:srgbClr val="614590"/>
                </a:solidFill>
                <a:effectLst/>
                <a:uLnTx/>
                <a:uFillTx/>
                <a:latin typeface="Calibri" panose="020F0502020204030204"/>
                <a:ea typeface="+mn-ea"/>
                <a:cs typeface="Arial" panose="020B0604020202020204" pitchFamily="34" charset="0"/>
              </a:rPr>
              <a:t>scwcsu.improvingimmsuptake.projects@nhs.net</a:t>
            </a:r>
          </a:p>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srgbClr val="0069B3"/>
                </a:solidFill>
                <a:effectLst/>
                <a:uLnTx/>
                <a:uFillTx/>
                <a:latin typeface="Calibri" panose="020F0502020204030204"/>
                <a:ea typeface="+mn-ea"/>
                <a:cs typeface="Arial" panose="020B0604020202020204" pitchFamily="34" charset="0"/>
              </a:rPr>
              <a:t>Website Address: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1300" b="0" i="0" u="sng"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hlinkClick r:id="rId4" tooltip="https://gbr01.safelinks.protection.outlook.com/?url=https%3a%2f%2fchis.scwcsu.nhs.uk%2f&amp;data=05%7c02%7candreemcdonald%40nhs.net%7c169f0f9d451447b0a7b608dc270c1e65%7c37c354b285b047f5b22207b48d774ee3%7c0%7c0%7c638428180217686593%7cunknown%7ctwfpbgzsb3d8eyjw">
                  <a:extLst>
                    <a:ext uri="{A12FA001-AC4F-418D-AE19-62706E023703}">
                      <ahyp:hlinkClr xmlns:ahyp="http://schemas.microsoft.com/office/drawing/2018/hyperlinkcolor" val="tx"/>
                    </a:ext>
                  </a:extLst>
                </a:hlinkClick>
              </a:rPr>
              <a:t>https://chis.scwcsu.nhs.uk</a:t>
            </a:r>
            <a:endParaRPr kumimoji="0" lang="en-US" sz="13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9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pic>
        <p:nvPicPr>
          <p:cNvPr id="2" name="Picture 1" descr="Logo, company name&#10;&#10;Description automatically generated">
            <a:extLst>
              <a:ext uri="{FF2B5EF4-FFF2-40B4-BE49-F238E27FC236}">
                <a16:creationId xmlns:a16="http://schemas.microsoft.com/office/drawing/2014/main" id="{936606EE-08E2-4105-CA2B-83DB697608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93" y="209252"/>
            <a:ext cx="1410790" cy="1042933"/>
          </a:xfrm>
          <a:prstGeom prst="rect">
            <a:avLst/>
          </a:prstGeom>
        </p:spPr>
      </p:pic>
    </p:spTree>
    <p:extLst>
      <p:ext uri="{BB962C8B-B14F-4D97-AF65-F5344CB8AC3E}">
        <p14:creationId xmlns:p14="http://schemas.microsoft.com/office/powerpoint/2010/main" val="2972758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CW Brand Colours 2020">
      <a:dk1>
        <a:srgbClr val="1C345E"/>
      </a:dk1>
      <a:lt1>
        <a:srgbClr val="FFFFFF"/>
      </a:lt1>
      <a:dk2>
        <a:srgbClr val="8597A3"/>
      </a:dk2>
      <a:lt2>
        <a:srgbClr val="FFFFFF"/>
      </a:lt2>
      <a:accent1>
        <a:srgbClr val="033F85"/>
      </a:accent1>
      <a:accent2>
        <a:srgbClr val="0069B3"/>
      </a:accent2>
      <a:accent3>
        <a:srgbClr val="00A8D7"/>
      </a:accent3>
      <a:accent4>
        <a:srgbClr val="65B32E"/>
      </a:accent4>
      <a:accent5>
        <a:srgbClr val="009F98"/>
      </a:accent5>
      <a:accent6>
        <a:srgbClr val="614590"/>
      </a:accent6>
      <a:hlink>
        <a:srgbClr val="0069B3"/>
      </a:hlink>
      <a:folHlink>
        <a:srgbClr val="0069B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6313</TotalTime>
  <Words>495</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Bradley Hand ITC</vt:lpstr>
      <vt:lpstr>Calibri</vt:lpstr>
      <vt:lpstr>Calibri Light</vt:lpstr>
      <vt:lpstr>Courier New</vt:lpstr>
      <vt:lpstr>Segoe UI</vt:lpstr>
      <vt:lpstr>1_Office Theme</vt:lpstr>
      <vt:lpstr>PowerPoint Presentation</vt:lpstr>
      <vt:lpstr>Introduction into the Early Years Project</vt:lpstr>
      <vt:lpstr>How will the Early Years Project Work</vt:lpstr>
      <vt:lpstr>What Support will be Offered with the Early Years Project </vt:lpstr>
      <vt:lpstr>Anticipated Benefits of the Early Years Project</vt:lpstr>
      <vt:lpstr>Booking a Free of Charge Training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WESCOTT, Molly (NHS SOUTH, CENTRAL AND WEST COMMISSIONING SUPPORT UNIT)</dc:creator>
  <cp:lastModifiedBy>COPPOCK, Lisa (NHS SOUTH, CENTRAL AND WEST COMMISSIONING SUPPORT UNIT)</cp:lastModifiedBy>
  <cp:revision>194</cp:revision>
  <dcterms:created xsi:type="dcterms:W3CDTF">2022-01-20T14:15:31Z</dcterms:created>
  <dcterms:modified xsi:type="dcterms:W3CDTF">2024-05-28T16:23:43Z</dcterms:modified>
</cp:coreProperties>
</file>