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74811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A2724-FAF5-4949-9218-638511FF17E4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8944E-D109-4F8F-AF89-9FF2EFA6E9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58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C02EC-2F82-432D-BBF4-A8E39BB612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29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9539-5E32-7A6A-C013-1445B323A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FF7B6-13C8-7524-10F0-8BBF89186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C47E4-5BB3-A694-1AC9-2519D38D5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83A6E-F1A5-F2DB-AF2F-D471C008B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01029-6780-3969-9482-878BB795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31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21166-21AD-EEFF-6ECB-B6130EBD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C2F83-DC67-7315-81AA-85C11252F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8A3B1-BA7A-2202-3EA7-2535B0F1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01140-C4F8-F0F9-DAC8-E98675E06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5318A-0FFB-DA01-C398-2996D745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657401-3EBF-1958-ECB2-D9D6DB2FDB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4C4DD3-A01A-E644-A851-5F9207865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80DC8-EDED-DFDD-4754-41B03C79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48479-C90A-8C06-16BD-E68A116F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50F3B-D9A7-1515-022B-E15DFDA1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786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546" y="1361856"/>
            <a:ext cx="10956797" cy="46933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D6E40B-1386-4F79-92BB-AF61607C3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23" y="169462"/>
            <a:ext cx="10956620" cy="51251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EA1D2D-433C-DB66-9269-EA3C17CE8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90698"/>
            <a:ext cx="12192000" cy="2693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1D3137-8ADA-3B7E-52EC-75D14F30769D}"/>
              </a:ext>
            </a:extLst>
          </p:cNvPr>
          <p:cNvSpPr/>
          <p:nvPr/>
        </p:nvSpPr>
        <p:spPr>
          <a:xfrm>
            <a:off x="0" y="6541268"/>
            <a:ext cx="12192000" cy="49430"/>
          </a:xfrm>
          <a:prstGeom prst="rect">
            <a:avLst/>
          </a:prstGeom>
          <a:solidFill>
            <a:srgbClr val="794B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2889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D5D48-336B-32B5-DB6E-CD925FBB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0AAB7-14F9-0BB3-905F-367621408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B7FC0-BED5-07BD-0A63-6681315F5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1A26B-5B9B-4ED4-CAF9-BE8EC8B5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09223-CA0B-6546-8733-8468975F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68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8C83E-1DA0-CCC8-753D-694C75186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78EA6-6EDB-C212-48AC-525B10038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BDB7F-E6F1-1ED1-9396-987F2FF4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6A311-74BD-ED36-F384-F2D06135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F9D70-E7DB-09B5-0466-3F18AF54C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203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A2C97-0D68-4585-6DAC-E230B925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92442-41D6-0F1B-D7AE-FF954086D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22936-69EF-C076-696B-440D6D0AA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5C1BF-F5F0-8BC5-84E6-AA7238CD5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8216F-0DA2-566F-7C76-F668DAE4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AA743-0DF1-75B6-2D54-227DDFD2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65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F3E40-2144-8CC9-7411-9AA786B36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D6D4D-C7B9-F2E9-0EA9-8735E8CD0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1A47B-46A7-3FF7-71F3-2AF4883F8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D1B8E-8E0E-CD15-6ABA-F7C95BA8B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DE66F3-3906-B153-AE52-4D358F4C3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47AA95-BBD4-2515-2A8D-2D79A3C8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33E31E-87AC-BE5F-795B-8A4AD7FA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BB582-C6D2-5074-95A9-78D19989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271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5CA1E-89CD-6C46-A36E-3241C58C3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231C72-F122-63A4-42BB-1A1B979A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BBFE33-71D7-200D-CEDC-B44ACAB78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8D62A-79DE-D404-D616-19ED74A4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76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168B4A-4BFE-3B3F-B625-C4E3E4F3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6C7D37-FF8F-C538-EDE9-FF3EBAC17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AF4E7-0EDA-95E0-3E9C-8C1D44615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52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E8C5-B533-2EB6-4350-A310BDFFC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AC9AE-0314-2137-3F9F-5C3193A56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132A4B-BB9D-30DA-76DB-F5C5DA2F7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FA3F0-5AA6-679E-5D9A-0BFCEC3C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CFE45-7854-9498-7A41-64996041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A171D-3413-C0E7-26A3-25302C1A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047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267F3-7292-8BB5-87FA-0D603D732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150286-BD9C-A7DD-05D9-FED865D99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8BA3C-4499-2C59-54B0-5CE0CAF34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52AA6-28FD-FBF2-98E5-B65E6D84F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48ADA-E82D-05F6-5FDA-9C87BB85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3BB6D-8D2A-CADC-D956-5B8AE3813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41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C42615-919A-C58A-6220-C41546834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1E4C7-E483-DF2E-8011-7F02777B3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91FAB-F540-7F5D-475F-C36D1FB01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CA2ADA-B00F-4464-A3F1-E6A4B0D9D19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AA8AA-DC4C-910A-0169-1F10FB378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1AB8C-0BC9-D02D-61F1-062FCD07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BC9799-04EC-4E51-AE22-F4054EFC8E3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949A35-0E41-0891-C25A-C3C511FEA2A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094288" y="63500"/>
            <a:ext cx="203200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 - FOR PUBLIC RELEASE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E88C7-DC97-92C9-F685-1EAD29C73DF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094288" y="6626860"/>
            <a:ext cx="203200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 - FOR PUBLIC RELEASE</a:t>
            </a:r>
          </a:p>
        </p:txBody>
      </p:sp>
    </p:spTree>
    <p:extLst>
      <p:ext uri="{BB962C8B-B14F-4D97-AF65-F5344CB8AC3E}">
        <p14:creationId xmlns:p14="http://schemas.microsoft.com/office/powerpoint/2010/main" val="168223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uk/guidance/national-professional-qualification-npq-courses" TargetMode="External"/><Relationship Id="rId13" Type="http://schemas.openxmlformats.org/officeDocument/2006/relationships/hyperlink" Target="https://www.gov.uk/government/publications/getting-children-ready-for-reception-supporting-effective-transition" TargetMode="External"/><Relationship Id="rId3" Type="http://schemas.openxmlformats.org/officeDocument/2006/relationships/hyperlink" Target="https://englishhubs.net/" TargetMode="External"/><Relationship Id="rId7" Type="http://schemas.openxmlformats.org/officeDocument/2006/relationships/hyperlink" Target="https://www.gov.uk/guidance/excellence-in-reception-teaching-course-register-your-interest" TargetMode="External"/><Relationship Id="rId12" Type="http://schemas.openxmlformats.org/officeDocument/2006/relationships/hyperlink" Target="https://www.gov.uk/guidance/early-years-foundation-stage-profile-assessment-support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gov.uk/government/case-studies/reception-quality-webinar-series-autumn-2025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viewyourdata.education.gov.uk/" TargetMode="External"/><Relationship Id="rId11" Type="http://schemas.openxmlformats.org/officeDocument/2006/relationships/hyperlink" Target="https://www.gov.uk/government/publications/reception-networks" TargetMode="External"/><Relationship Id="rId5" Type="http://schemas.openxmlformats.org/officeDocument/2006/relationships/hyperlink" Target="https://www.teachneli.org/" TargetMode="External"/><Relationship Id="rId15" Type="http://schemas.openxmlformats.org/officeDocument/2006/relationships/hyperlink" Target="https://www.gov.uk/government/publications/reception-improvement-offer/reception-improvement-offer" TargetMode="External"/><Relationship Id="rId10" Type="http://schemas.openxmlformats.org/officeDocument/2006/relationships/hyperlink" Target="https://www.gov.uk/government/publications/reception-networks/reception-networks" TargetMode="External"/><Relationship Id="rId4" Type="http://schemas.openxmlformats.org/officeDocument/2006/relationships/hyperlink" Target="https://www.ncetm.org.uk/maths-hubs/what-maths-hubs-are-doing/" TargetMode="External"/><Relationship Id="rId9" Type="http://schemas.openxmlformats.org/officeDocument/2006/relationships/hyperlink" Target="https://child-development-training.education.gov.uk/" TargetMode="External"/><Relationship Id="rId14" Type="http://schemas.openxmlformats.org/officeDocument/2006/relationships/hyperlink" Target="https://assets.publishing.service.gov.uk/media/6a26e42556960b0542c0b1df/Early_education_partnerships_-_partnership_guid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11FE9E-3E26-B62A-C8CE-AB199A5CFB08}"/>
              </a:ext>
            </a:extLst>
          </p:cNvPr>
          <p:cNvSpPr/>
          <p:nvPr/>
        </p:nvSpPr>
        <p:spPr>
          <a:xfrm>
            <a:off x="4957594" y="716685"/>
            <a:ext cx="2299370" cy="495686"/>
          </a:xfrm>
          <a:prstGeom prst="rect">
            <a:avLst/>
          </a:prstGeom>
          <a:solidFill>
            <a:srgbClr val="448690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support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16AE2B-C426-E4E0-1BD9-197BA35608DF}"/>
              </a:ext>
            </a:extLst>
          </p:cNvPr>
          <p:cNvSpPr/>
          <p:nvPr/>
        </p:nvSpPr>
        <p:spPr>
          <a:xfrm>
            <a:off x="7413881" y="716684"/>
            <a:ext cx="2220264" cy="495685"/>
          </a:xfrm>
          <a:prstGeom prst="rect">
            <a:avLst/>
          </a:prstGeom>
          <a:solidFill>
            <a:srgbClr val="C01A69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Valuable data &amp; insight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712418-F875-9F0C-DA8C-9A8D6EB28820}"/>
              </a:ext>
            </a:extLst>
          </p:cNvPr>
          <p:cNvSpPr/>
          <p:nvPr/>
        </p:nvSpPr>
        <p:spPr>
          <a:xfrm>
            <a:off x="2670620" y="716685"/>
            <a:ext cx="2220264" cy="495685"/>
          </a:xfrm>
          <a:prstGeom prst="rect">
            <a:avLst/>
          </a:prstGeom>
          <a:solidFill>
            <a:srgbClr val="104F75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Teaching &amp; leadership development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E12AAB-5AF7-0848-71D8-471EE36F9A0D}"/>
              </a:ext>
            </a:extLst>
          </p:cNvPr>
          <p:cNvSpPr/>
          <p:nvPr/>
        </p:nvSpPr>
        <p:spPr>
          <a:xfrm>
            <a:off x="166684" y="716686"/>
            <a:ext cx="2380678" cy="495685"/>
          </a:xfrm>
          <a:prstGeom prst="rect">
            <a:avLst/>
          </a:prstGeom>
          <a:solidFill>
            <a:srgbClr val="F7BEB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Spreading of excellent practice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6B4952-9D6B-5E7F-D8E1-36F52F4CEAE5}"/>
              </a:ext>
            </a:extLst>
          </p:cNvPr>
          <p:cNvSpPr/>
          <p:nvPr/>
        </p:nvSpPr>
        <p:spPr>
          <a:xfrm>
            <a:off x="4998749" y="1365885"/>
            <a:ext cx="2299370" cy="3994616"/>
          </a:xfrm>
          <a:prstGeom prst="rect">
            <a:avLst/>
          </a:prstGeom>
          <a:solidFill>
            <a:srgbClr val="448690">
              <a:lumMod val="40000"/>
              <a:lumOff val="60000"/>
              <a:alpha val="69804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lvl="0">
              <a:spcAft>
                <a:spcPts val="600"/>
              </a:spcAft>
              <a:defRPr/>
            </a:pPr>
            <a:r>
              <a:rPr lang="en-GB" sz="1100" b="1" kern="0">
                <a:solidFill>
                  <a:prstClr val="black"/>
                </a:solidFill>
                <a:latin typeface="Arial"/>
                <a:cs typeface="Arial"/>
              </a:rPr>
              <a:t>New: </a:t>
            </a:r>
            <a:r>
              <a:rPr lang="en-GB" sz="1100" b="1" i="0">
                <a:solidFill>
                  <a:srgbClr val="1D70B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English Hubs</a:t>
            </a:r>
            <a:r>
              <a:rPr lang="en-GB" sz="1100" b="1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Reception support </a:t>
            </a:r>
            <a:r>
              <a:rPr lang="en-GB" sz="110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focused on Early Language and Literacy</a:t>
            </a:r>
            <a:r>
              <a:rPr lang="en-GB" sz="11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available in Autumn 2026.</a:t>
            </a:r>
            <a:endParaRPr lang="en-GB" sz="1100" i="0">
              <a:solidFill>
                <a:srgbClr val="0B0C0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endParaRPr kumimoji="0" lang="en-GB" sz="1100" b="1" u="sng" strike="noStrike" kern="0" cap="none" spc="0" normalizeH="0" baseline="0" noProof="0">
              <a:ln>
                <a:noFill/>
              </a:ln>
              <a:solidFill>
                <a:srgbClr val="0B0C0C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GB" sz="1100" b="1" kern="0">
                <a:solidFill>
                  <a:prstClr val="black"/>
                </a:solidFill>
                <a:latin typeface="Arial"/>
                <a:cs typeface="Arial"/>
              </a:rPr>
              <a:t>Expanded: </a:t>
            </a:r>
            <a:r>
              <a:rPr lang="en-GB" sz="1100" b="1" i="0">
                <a:solidFill>
                  <a:srgbClr val="1D70B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Maths Hubs</a:t>
            </a:r>
            <a:r>
              <a:rPr lang="en-GB" sz="1100" b="1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support </a:t>
            </a:r>
            <a:r>
              <a:rPr lang="en-GB" sz="110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focused </a:t>
            </a:r>
            <a:r>
              <a:rPr lang="en-GB" sz="11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10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Reception </a:t>
            </a:r>
            <a:r>
              <a:rPr lang="en-GB" sz="11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 in Autumn 2026</a:t>
            </a:r>
            <a:r>
              <a:rPr lang="en-GB" sz="1100" i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spcAft>
                <a:spcPts val="600"/>
              </a:spcAft>
              <a:defRPr/>
            </a:pPr>
            <a:endParaRPr kumimoji="0" lang="en-GB" sz="1100" b="1" i="0" u="sng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Nuffield Early Language Intervention (NELI) programme</a:t>
            </a: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available to all state-funded schools with a reception class.</a:t>
            </a:r>
          </a:p>
          <a:p>
            <a:pPr lvl="0">
              <a:spcAft>
                <a:spcPts val="600"/>
              </a:spcAft>
              <a:defRPr/>
            </a:pPr>
            <a:endParaRPr lang="en-GB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Recent letters to schools encouraging engagement. </a:t>
            </a:r>
            <a:endParaRPr kumimoji="0" lang="en-GB" sz="11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37EEC3-E033-9296-41D2-7A40CF36C5C4}"/>
              </a:ext>
            </a:extLst>
          </p:cNvPr>
          <p:cNvSpPr/>
          <p:nvPr/>
        </p:nvSpPr>
        <p:spPr>
          <a:xfrm>
            <a:off x="7434458" y="1365885"/>
            <a:ext cx="2220264" cy="3994616"/>
          </a:xfrm>
          <a:prstGeom prst="rect">
            <a:avLst/>
          </a:prstGeom>
          <a:solidFill>
            <a:srgbClr val="F8CCE1">
              <a:alpha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r>
              <a:rPr lang="en-GB" sz="1100" b="1" kern="0">
                <a:solidFill>
                  <a:prstClr val="black"/>
                </a:solidFill>
                <a:latin typeface="Arial"/>
                <a:cs typeface="Arial"/>
              </a:rPr>
              <a:t>New: </a:t>
            </a: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Compare your good level of development report</a:t>
            </a:r>
            <a:endParaRPr lang="en-GB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spcAft>
                <a:spcPts val="600"/>
              </a:spcAft>
              <a:defRPr/>
            </a:pPr>
            <a:r>
              <a:rPr lang="en-GB" sz="11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 data report for every school, Trust and LA, </a:t>
            </a: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designed to help interpret EYFSP and reflect on data to support school/Trust/LA planning.</a:t>
            </a:r>
          </a:p>
          <a:p>
            <a:pPr lvl="0" defTabSz="457200">
              <a:spcAft>
                <a:spcPts val="600"/>
              </a:spcAft>
              <a:defRPr/>
            </a:pPr>
            <a:endParaRPr lang="en-GB" sz="1100" b="1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spcAft>
                <a:spcPts val="600"/>
              </a:spcAft>
              <a:defRPr/>
            </a:pPr>
            <a:r>
              <a:rPr lang="en-GB" sz="11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digital version now available.</a:t>
            </a:r>
          </a:p>
          <a:p>
            <a:pPr lvl="0" defTabSz="457200">
              <a:spcAft>
                <a:spcPts val="600"/>
              </a:spcAft>
              <a:defRPr/>
            </a:pPr>
            <a:endParaRPr lang="en-GB" sz="1100" b="1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>
              <a:spcAft>
                <a:spcPts val="600"/>
              </a:spcAft>
              <a:defRPr/>
            </a:pPr>
            <a:r>
              <a:rPr lang="en-GB" sz="11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late Autumn 2026, school-level GLD to be shared with Ofsted for informing inspection (in IDSR). Contextual GLD, time series GLD and national/local GLD comparisons to be shared with Ofsted also.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A4292EB-F2FB-E1F3-3E9A-98ACE45FBE86}"/>
              </a:ext>
            </a:extLst>
          </p:cNvPr>
          <p:cNvSpPr/>
          <p:nvPr/>
        </p:nvSpPr>
        <p:spPr>
          <a:xfrm>
            <a:off x="2679502" y="1365888"/>
            <a:ext cx="2220264" cy="3994616"/>
          </a:xfrm>
          <a:prstGeom prst="rect">
            <a:avLst/>
          </a:prstGeom>
          <a:solidFill>
            <a:srgbClr val="104F75">
              <a:lumMod val="20000"/>
              <a:lumOff val="80000"/>
              <a:alpha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40" tIns="45720" rIns="91440" bIns="45720" rtlCol="0" anchor="t"/>
          <a:lstStyle/>
          <a:p>
            <a:r>
              <a:rPr lang="en-GB" sz="1100" b="1" kern="0">
                <a:solidFill>
                  <a:prstClr val="black"/>
                </a:solidFill>
                <a:latin typeface="Arial"/>
                <a:cs typeface="Arial"/>
              </a:rPr>
              <a:t>New: </a:t>
            </a:r>
            <a:r>
              <a:rPr lang="en-GB" sz="1100" b="1" i="0">
                <a:solidFill>
                  <a:srgbClr val="0B0C0C"/>
                </a:solidFill>
                <a:effectLst/>
                <a:latin typeface="Arial"/>
                <a:cs typeface="Arial"/>
                <a:hlinkClick r:id="rId7"/>
              </a:rPr>
              <a:t>Excellence in reception teaching course</a:t>
            </a:r>
            <a:r>
              <a:rPr lang="en-GB" sz="1100" b="1" i="0">
                <a:solidFill>
                  <a:srgbClr val="0B0C0C"/>
                </a:solidFill>
                <a:effectLst/>
                <a:latin typeface="Arial"/>
                <a:cs typeface="Arial"/>
              </a:rPr>
              <a:t> - </a:t>
            </a:r>
            <a:r>
              <a:rPr lang="en-GB" sz="1100">
                <a:latin typeface="Arial"/>
                <a:cs typeface="Arial"/>
              </a:rPr>
              <a:t>national professional development (NPD) course for both new and experienced reception teachers.</a:t>
            </a:r>
            <a:endParaRPr lang="en-GB" sz="1100" i="0">
              <a:solidFill>
                <a:srgbClr val="0B0C0C"/>
              </a:solidFill>
              <a:effectLst/>
              <a:latin typeface="Arial"/>
              <a:cs typeface="Arial"/>
            </a:endParaRPr>
          </a:p>
          <a:p>
            <a:pPr defTabSz="457200">
              <a:spcAft>
                <a:spcPts val="600"/>
              </a:spcAft>
              <a:defRPr/>
            </a:pPr>
            <a:endParaRPr lang="en-GB" sz="1100" b="1" u="sng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spcAft>
                <a:spcPts val="600"/>
              </a:spcAft>
              <a:defRPr/>
            </a:pPr>
            <a:r>
              <a:rPr lang="en-GB" sz="1100" b="1">
                <a:latin typeface="Arial"/>
                <a:cs typeface="Arial"/>
                <a:hlinkClick r:id="rId8"/>
              </a:rPr>
              <a:t>Early Years National professional qualification (NPQ) courses</a:t>
            </a:r>
            <a:r>
              <a:rPr lang="en-GB" sz="1100" b="1">
                <a:latin typeface="Arial"/>
                <a:cs typeface="Arial"/>
              </a:rPr>
              <a:t> – </a:t>
            </a:r>
            <a:r>
              <a:rPr lang="en-GB" sz="1100">
                <a:solidFill>
                  <a:srgbClr val="0B0C0C"/>
                </a:solidFill>
                <a:latin typeface="Arial"/>
                <a:cs typeface="Arial"/>
              </a:rPr>
              <a:t>free p</a:t>
            </a:r>
            <a:r>
              <a:rPr lang="en-GB" sz="1100" i="0">
                <a:solidFill>
                  <a:srgbClr val="0B0C0C"/>
                </a:solidFill>
                <a:effectLst/>
                <a:latin typeface="Arial"/>
                <a:cs typeface="Arial"/>
              </a:rPr>
              <a:t>rofessional development course for those wishing to progress to leadership in EY.</a:t>
            </a:r>
          </a:p>
          <a:p>
            <a:pPr defTabSz="457200">
              <a:spcAft>
                <a:spcPts val="600"/>
              </a:spcAft>
              <a:defRPr/>
            </a:pPr>
            <a:endParaRPr lang="en-GB" sz="1100" b="1">
              <a:latin typeface="Arial"/>
              <a:cs typeface="Arial"/>
            </a:endParaRPr>
          </a:p>
          <a:p>
            <a:pPr defTabSz="457200">
              <a:spcAft>
                <a:spcPts val="600"/>
              </a:spcAft>
              <a:defRPr/>
            </a:pPr>
            <a:r>
              <a:rPr lang="en-GB" sz="1100" b="1">
                <a:latin typeface="Arial"/>
                <a:cs typeface="Arial"/>
                <a:hlinkClick r:id="rId9"/>
              </a:rPr>
              <a:t>Early Years Child Development Training</a:t>
            </a:r>
            <a:r>
              <a:rPr lang="en-GB" sz="1100" b="1">
                <a:latin typeface="Arial"/>
                <a:cs typeface="Arial"/>
              </a:rPr>
              <a:t> - </a:t>
            </a:r>
            <a:r>
              <a:rPr lang="en-GB" sz="1100">
                <a:latin typeface="Arial"/>
                <a:cs typeface="Arial"/>
              </a:rPr>
              <a:t>free online training aimed at building and strengthening the knowledge and understanding of early years educators in key areas of child development.</a:t>
            </a:r>
            <a:endParaRPr lang="en-GB" sz="1100" u="sng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spcAft>
                <a:spcPts val="600"/>
              </a:spcAft>
              <a:defRPr/>
            </a:pPr>
            <a:endParaRPr lang="en-GB" sz="1100" b="1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>
              <a:spcAft>
                <a:spcPts val="600"/>
              </a:spcAft>
              <a:defRPr/>
            </a:pPr>
            <a:endParaRPr lang="en-GB" sz="1400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B6B5B71-BE93-292C-768D-E92BF9CF702E}"/>
              </a:ext>
            </a:extLst>
          </p:cNvPr>
          <p:cNvSpPr/>
          <p:nvPr/>
        </p:nvSpPr>
        <p:spPr>
          <a:xfrm>
            <a:off x="166684" y="1365889"/>
            <a:ext cx="2380678" cy="3994616"/>
          </a:xfrm>
          <a:prstGeom prst="rect">
            <a:avLst/>
          </a:prstGeom>
          <a:solidFill>
            <a:srgbClr val="F7BEBE">
              <a:alpha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40" tIns="45720" rIns="91440" bIns="45720" rtlCol="0" anchor="t"/>
          <a:lstStyle/>
          <a:p>
            <a:pPr lvl="0">
              <a:spcAft>
                <a:spcPts val="600"/>
              </a:spcAft>
              <a:defRPr/>
            </a:pPr>
            <a:r>
              <a:rPr lang="en-GB" sz="1100" b="1" kern="0">
                <a:solidFill>
                  <a:prstClr val="black"/>
                </a:solidFill>
                <a:latin typeface="Arial"/>
                <a:cs typeface="Arial"/>
              </a:rPr>
              <a:t>New: </a:t>
            </a:r>
            <a:r>
              <a:rPr kumimoji="0" lang="en-GB" sz="1100" b="1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Reception </a:t>
            </a:r>
            <a:r>
              <a:rPr kumimoji="0" lang="en-GB" sz="1100" b="1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Networks</a:t>
            </a:r>
            <a:r>
              <a:rPr kumimoji="0" lang="en-GB" sz="1100" b="1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national initiative to improve the quality of reception year through 45 Reception Network Lead Schools, running network sessions and opening for visits.</a:t>
            </a:r>
            <a:endParaRPr kumimoji="0" lang="en-GB" sz="1100" i="0" u="sng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sz="1100" b="1" u="sng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en-GB" sz="1100" b="1" kern="0">
                <a:solidFill>
                  <a:prstClr val="black"/>
                </a:solidFill>
                <a:latin typeface="Arial"/>
                <a:cs typeface="Arial"/>
              </a:rPr>
              <a:t>New: </a:t>
            </a:r>
            <a:r>
              <a:rPr kumimoji="0" lang="en-GB" sz="1100" b="1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EYFS profile assessment support</a:t>
            </a:r>
            <a:r>
              <a:rPr kumimoji="0" lang="en-GB" sz="1100" b="1" i="0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 </a:t>
            </a:r>
            <a:r>
              <a:rPr kumimoji="0" lang="en-GB" sz="1100" b="1" i="0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kumimoji="0" lang="en-GB" sz="1100" i="0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DfE </a:t>
            </a:r>
            <a:r>
              <a:rPr lang="en-GB" sz="11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training and LA-run sessions to </a:t>
            </a: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build confidence in making assessments at the end of Reception</a:t>
            </a:r>
            <a:endParaRPr kumimoji="0" lang="en-GB" sz="1100" i="0" u="sng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sz="1100" b="1" u="sng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  <a:defRPr/>
            </a:pPr>
            <a:endParaRPr lang="en-GB" sz="1400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B1808DD-757A-F325-56D3-6683C409359D}"/>
              </a:ext>
            </a:extLst>
          </p:cNvPr>
          <p:cNvSpPr/>
          <p:nvPr/>
        </p:nvSpPr>
        <p:spPr>
          <a:xfrm>
            <a:off x="0" y="161814"/>
            <a:ext cx="11769014" cy="4956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DfE Reception Improvement Offer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4FF41E7-4FF6-6A01-46D8-4C05089123A3}"/>
              </a:ext>
            </a:extLst>
          </p:cNvPr>
          <p:cNvSpPr/>
          <p:nvPr/>
        </p:nvSpPr>
        <p:spPr>
          <a:xfrm>
            <a:off x="9791062" y="716683"/>
            <a:ext cx="2220264" cy="495685"/>
          </a:xfrm>
          <a:prstGeom prst="rect">
            <a:avLst/>
          </a:prstGeom>
          <a:solidFill>
            <a:srgbClr val="DE5618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Supporting transition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0D4E35-598E-EB81-3959-DD1FF2C2DF1A}"/>
              </a:ext>
            </a:extLst>
          </p:cNvPr>
          <p:cNvSpPr/>
          <p:nvPr/>
        </p:nvSpPr>
        <p:spPr>
          <a:xfrm>
            <a:off x="9791061" y="1365885"/>
            <a:ext cx="2220264" cy="3994616"/>
          </a:xfrm>
          <a:prstGeom prst="rect">
            <a:avLst/>
          </a:prstGeom>
          <a:solidFill>
            <a:srgbClr val="DE5618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>
              <a:spcAft>
                <a:spcPts val="600"/>
              </a:spcAft>
              <a:defRPr/>
            </a:pP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Getting children ready for reception: supporting effective transition</a:t>
            </a: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provides guidance on how schools and early years settings, including childminders, can work together with parents and carers to support children’s transition into reception.</a:t>
            </a:r>
          </a:p>
          <a:p>
            <a:pPr>
              <a:spcAft>
                <a:spcPts val="600"/>
              </a:spcAft>
              <a:defRPr/>
            </a:pPr>
            <a:endParaRPr lang="en-GB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Early Education Partnerships</a:t>
            </a:r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sz="1100">
                <a:latin typeface="Arial" panose="020B0604020202020204" pitchFamily="34" charset="0"/>
                <a:cs typeface="Arial" panose="020B0604020202020204" pitchFamily="34" charset="0"/>
              </a:rPr>
              <a:t>strengthening relationships between early years settings and schools to support children’s transition to reception</a:t>
            </a:r>
          </a:p>
          <a:p>
            <a:pPr>
              <a:spcAft>
                <a:spcPts val="600"/>
              </a:spcAft>
              <a:defRPr/>
            </a:pPr>
            <a:endParaRPr lang="en-GB" sz="1100" b="1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hlinkClick r:id="" action="ppaction://noaction"/>
            </a:endParaRPr>
          </a:p>
          <a:p>
            <a:pPr>
              <a:spcAft>
                <a:spcPts val="600"/>
              </a:spcAft>
              <a:defRPr/>
            </a:pPr>
            <a:endParaRPr lang="en-GB" sz="1100" b="1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hlinkClick r:id="" action="ppaction://noaction"/>
            </a:endParaRPr>
          </a:p>
          <a:p>
            <a:pPr>
              <a:spcAft>
                <a:spcPts val="600"/>
              </a:spcAft>
              <a:defRPr/>
            </a:pPr>
            <a:endParaRPr lang="en-GB" sz="1100" b="1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hlinkClick r:id="" action="ppaction://noaction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304087-D41E-69D0-D5BB-4F03306C5317}"/>
              </a:ext>
            </a:extLst>
          </p:cNvPr>
          <p:cNvSpPr/>
          <p:nvPr/>
        </p:nvSpPr>
        <p:spPr>
          <a:xfrm>
            <a:off x="1103827" y="6141314"/>
            <a:ext cx="10304980" cy="30684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en-GB" sz="14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 reception improvement offer information available on our </a:t>
            </a:r>
            <a:r>
              <a:rPr lang="en-GB" sz="1400" kern="0">
                <a:solidFill>
                  <a:srgbClr val="104F75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GOV.UK</a:t>
            </a:r>
            <a:r>
              <a:rPr lang="en-GB" sz="1400" kern="0">
                <a:solidFill>
                  <a:srgbClr val="104F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2AD81D-3F30-B224-87CF-8BD9FC8BA93C}"/>
              </a:ext>
            </a:extLst>
          </p:cNvPr>
          <p:cNvSpPr/>
          <p:nvPr/>
        </p:nvSpPr>
        <p:spPr>
          <a:xfrm>
            <a:off x="213068" y="5565038"/>
            <a:ext cx="5882932" cy="495685"/>
          </a:xfrm>
          <a:prstGeom prst="rect">
            <a:avLst/>
          </a:prstGeom>
          <a:solidFill>
            <a:srgbClr val="FFFF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3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 Reception webinars: recordings from the Autumn and Summer term available via our </a:t>
            </a:r>
            <a:r>
              <a:rPr lang="en-GB" sz="13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webinars page </a:t>
            </a:r>
            <a:endParaRPr kumimoji="0" lang="en-GB" sz="13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B45CF7-1F9B-13F1-C2B8-7A77E937C687}"/>
              </a:ext>
            </a:extLst>
          </p:cNvPr>
          <p:cNvSpPr/>
          <p:nvPr/>
        </p:nvSpPr>
        <p:spPr>
          <a:xfrm>
            <a:off x="6245158" y="5550872"/>
            <a:ext cx="5766168" cy="495685"/>
          </a:xfrm>
          <a:prstGeom prst="rect">
            <a:avLst/>
          </a:prstGeom>
          <a:solidFill>
            <a:srgbClr val="FFFF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spcAft>
                <a:spcPts val="600"/>
              </a:spcAft>
              <a:defRPr/>
            </a:pPr>
            <a:r>
              <a:rPr lang="en-GB" sz="13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GB" sz="1300" b="1">
                <a:solidFill>
                  <a:srgbClr val="0B0C0C"/>
                </a:solidFill>
                <a:latin typeface="Arial"/>
                <a:cs typeface="Arial"/>
                <a:hlinkClick r:id="rId7"/>
              </a:rPr>
              <a:t>Excellence in reception teaching course</a:t>
            </a:r>
            <a:r>
              <a:rPr lang="en-GB" sz="1300" b="1">
                <a:solidFill>
                  <a:srgbClr val="0B0C0C"/>
                </a:solidFill>
                <a:latin typeface="Arial"/>
                <a:cs typeface="Arial"/>
              </a:rPr>
              <a:t> </a:t>
            </a:r>
            <a:r>
              <a:rPr lang="en-GB" sz="1300" b="1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new &amp; experienced reception teachers</a:t>
            </a:r>
            <a:endParaRPr kumimoji="0" lang="en-GB" sz="13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94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bf2ff9d-e249-40e2-b463-0b922d4f2f25}" enabled="1" method="Privileged" siteId="{fad277c9-c60a-4da1-b5f3-b3b8b34a82f9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ADAMS, Jamie</dc:creator>
  <cp:lastModifiedBy>ADAMS, Jamie</cp:lastModifiedBy>
  <cp:revision>1</cp:revision>
  <dcterms:created xsi:type="dcterms:W3CDTF">2026-07-01T14:48:33Z</dcterms:created>
  <dcterms:modified xsi:type="dcterms:W3CDTF">2026-07-01T14:48:52Z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Theme:10</vt:lpwstr>
  </property>
  <property fmtid="{D5CDD505-2E9C-101B-9397-08002B2CF9AE}" pid="3" name="ClassificationContentMarkingFooterText">
    <vt:lpwstr>OFFICIAL - FOR PUBLIC RELEASE</vt:lpwstr>
  </property>
  <property fmtid="{D5CDD505-2E9C-101B-9397-08002B2CF9AE}" pid="4" name="ClassificationContentMarkingHeaderLocations">
    <vt:lpwstr>Office Theme:9</vt:lpwstr>
  </property>
  <property fmtid="{D5CDD505-2E9C-101B-9397-08002B2CF9AE}" pid="5" name="ClassificationContentMarkingHeaderText">
    <vt:lpwstr>OFFICIAL - FOR PUBLIC RELEASE</vt:lpwstr>
  </property>
</Properties>
</file>