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3"/>
  </p:notesMasterIdLst>
  <p:sldIdLst>
    <p:sldId id="270" r:id="rId2"/>
    <p:sldId id="272" r:id="rId3"/>
    <p:sldId id="274" r:id="rId4"/>
    <p:sldId id="275" r:id="rId5"/>
    <p:sldId id="276" r:id="rId6"/>
    <p:sldId id="271" r:id="rId7"/>
    <p:sldId id="273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B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 autoAdjust="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FDBEC4-74C4-488C-B0BC-7C281E23AB20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0F6E07-D499-4E0E-90F0-57CDA5FEE028}">
      <dgm:prSet phldrT="[Text]"/>
      <dgm:spPr/>
      <dgm:t>
        <a:bodyPr/>
        <a:lstStyle/>
        <a:p>
          <a:r>
            <a:rPr lang="en-GB" dirty="0" smtClean="0"/>
            <a:t>1.</a:t>
          </a:r>
          <a:r>
            <a:rPr lang="en-GB" dirty="0" smtClean="0">
              <a:solidFill>
                <a:srgbClr val="FF0000"/>
              </a:solidFill>
            </a:rPr>
            <a:t> Reduce </a:t>
          </a:r>
          <a:r>
            <a:rPr lang="en-GB" dirty="0" smtClean="0"/>
            <a:t>Stat Core </a:t>
          </a:r>
          <a:endParaRPr lang="en-GB" dirty="0"/>
        </a:p>
      </dgm:t>
    </dgm:pt>
    <dgm:pt modelId="{DCC61192-B612-4899-9091-8688F8806C4D}" type="parTrans" cxnId="{0D96E0A9-8352-426A-B759-CC153410BF77}">
      <dgm:prSet/>
      <dgm:spPr/>
      <dgm:t>
        <a:bodyPr/>
        <a:lstStyle/>
        <a:p>
          <a:endParaRPr lang="en-GB"/>
        </a:p>
      </dgm:t>
    </dgm:pt>
    <dgm:pt modelId="{0DCBB148-44D4-45A3-8A76-F0C685CD0B60}" type="sibTrans" cxnId="{0D96E0A9-8352-426A-B759-CC153410BF77}">
      <dgm:prSet/>
      <dgm:spPr/>
      <dgm:t>
        <a:bodyPr/>
        <a:lstStyle/>
        <a:p>
          <a:endParaRPr lang="en-GB"/>
        </a:p>
      </dgm:t>
    </dgm:pt>
    <dgm:pt modelId="{3876DF6B-3AB8-4769-98FF-3DCBD0C137B7}">
      <dgm:prSet phldrT="[Text]"/>
      <dgm:spPr/>
      <dgm:t>
        <a:bodyPr/>
        <a:lstStyle/>
        <a:p>
          <a:r>
            <a:rPr lang="en-GB" dirty="0" smtClean="0"/>
            <a:t>Stat Core offer – largely to maintained schools</a:t>
          </a:r>
          <a:endParaRPr lang="en-GB" dirty="0"/>
        </a:p>
      </dgm:t>
    </dgm:pt>
    <dgm:pt modelId="{C078D050-6C6A-40EC-93C2-292B7EF2DC1E}" type="parTrans" cxnId="{28E645E4-E517-44B2-B9C9-79B102D6A83B}">
      <dgm:prSet/>
      <dgm:spPr/>
      <dgm:t>
        <a:bodyPr/>
        <a:lstStyle/>
        <a:p>
          <a:endParaRPr lang="en-GB"/>
        </a:p>
      </dgm:t>
    </dgm:pt>
    <dgm:pt modelId="{1715209B-E95E-41C0-BD4E-176908B71283}" type="sibTrans" cxnId="{28E645E4-E517-44B2-B9C9-79B102D6A83B}">
      <dgm:prSet/>
      <dgm:spPr/>
      <dgm:t>
        <a:bodyPr/>
        <a:lstStyle/>
        <a:p>
          <a:endParaRPr lang="en-GB"/>
        </a:p>
      </dgm:t>
    </dgm:pt>
    <dgm:pt modelId="{5F782B66-EFD6-4FBF-AC44-61E8DE9B2B2C}">
      <dgm:prSet phldrT="[Text]"/>
      <dgm:spPr/>
      <dgm:t>
        <a:bodyPr/>
        <a:lstStyle/>
        <a:p>
          <a:r>
            <a:rPr lang="en-GB" dirty="0" smtClean="0"/>
            <a:t>2.</a:t>
          </a:r>
          <a:r>
            <a:rPr lang="en-GB" dirty="0" smtClean="0">
              <a:solidFill>
                <a:srgbClr val="FF0000"/>
              </a:solidFill>
            </a:rPr>
            <a:t>Maintain </a:t>
          </a:r>
          <a:r>
            <a:rPr lang="en-GB" dirty="0" smtClean="0"/>
            <a:t> Core Plus </a:t>
          </a:r>
          <a:endParaRPr lang="en-GB" dirty="0"/>
        </a:p>
      </dgm:t>
    </dgm:pt>
    <dgm:pt modelId="{88C2056A-E1F7-456D-A89A-521CFA26FB4B}" type="parTrans" cxnId="{196F35AD-DC04-4418-91E6-85457CA0DD59}">
      <dgm:prSet/>
      <dgm:spPr/>
      <dgm:t>
        <a:bodyPr/>
        <a:lstStyle/>
        <a:p>
          <a:endParaRPr lang="en-GB"/>
        </a:p>
      </dgm:t>
    </dgm:pt>
    <dgm:pt modelId="{4037129A-21CB-4A65-B3BD-ADF57402F7AD}" type="sibTrans" cxnId="{196F35AD-DC04-4418-91E6-85457CA0DD59}">
      <dgm:prSet/>
      <dgm:spPr/>
      <dgm:t>
        <a:bodyPr/>
        <a:lstStyle/>
        <a:p>
          <a:endParaRPr lang="en-GB"/>
        </a:p>
      </dgm:t>
    </dgm:pt>
    <dgm:pt modelId="{1843F962-EE3A-4991-9E3D-DE7D847AB05F}">
      <dgm:prSet phldrT="[Text]"/>
      <dgm:spPr/>
      <dgm:t>
        <a:bodyPr/>
        <a:lstStyle/>
        <a:p>
          <a:r>
            <a:rPr lang="en-GB" dirty="0" smtClean="0"/>
            <a:t>Stat Core – LA Funded</a:t>
          </a:r>
          <a:endParaRPr lang="en-GB" dirty="0"/>
        </a:p>
      </dgm:t>
    </dgm:pt>
    <dgm:pt modelId="{BEA3CB13-AA60-4B1B-A2CD-0E3F39224711}" type="parTrans" cxnId="{77D33BBB-31AC-4B99-A262-463AAE64BDD8}">
      <dgm:prSet/>
      <dgm:spPr/>
      <dgm:t>
        <a:bodyPr/>
        <a:lstStyle/>
        <a:p>
          <a:endParaRPr lang="en-GB"/>
        </a:p>
      </dgm:t>
    </dgm:pt>
    <dgm:pt modelId="{57F8202D-E1B8-4385-8256-C70BB45C91D8}" type="sibTrans" cxnId="{77D33BBB-31AC-4B99-A262-463AAE64BDD8}">
      <dgm:prSet/>
      <dgm:spPr/>
      <dgm:t>
        <a:bodyPr/>
        <a:lstStyle/>
        <a:p>
          <a:endParaRPr lang="en-GB"/>
        </a:p>
      </dgm:t>
    </dgm:pt>
    <dgm:pt modelId="{EAF0BECB-E645-4931-880F-8244F252A03F}">
      <dgm:prSet phldrT="[Text]"/>
      <dgm:spPr/>
      <dgm:t>
        <a:bodyPr/>
        <a:lstStyle/>
        <a:p>
          <a:r>
            <a:rPr lang="en-GB" dirty="0" smtClean="0"/>
            <a:t>Core Plus – subscription offer to schools @ £x</a:t>
          </a:r>
          <a:endParaRPr lang="en-GB" dirty="0"/>
        </a:p>
      </dgm:t>
    </dgm:pt>
    <dgm:pt modelId="{26541296-4905-426E-B540-601F22CDBC4D}" type="parTrans" cxnId="{33FF46A1-0061-4184-9F39-0D3137665306}">
      <dgm:prSet/>
      <dgm:spPr/>
      <dgm:t>
        <a:bodyPr/>
        <a:lstStyle/>
        <a:p>
          <a:endParaRPr lang="en-GB"/>
        </a:p>
      </dgm:t>
    </dgm:pt>
    <dgm:pt modelId="{679A7FA7-5004-4907-8EBE-AA09AA733073}" type="sibTrans" cxnId="{33FF46A1-0061-4184-9F39-0D3137665306}">
      <dgm:prSet/>
      <dgm:spPr/>
      <dgm:t>
        <a:bodyPr/>
        <a:lstStyle/>
        <a:p>
          <a:endParaRPr lang="en-GB"/>
        </a:p>
      </dgm:t>
    </dgm:pt>
    <dgm:pt modelId="{8745D3D0-F272-4855-AA41-A92819F1A27A}">
      <dgm:prSet phldrT="[Text]"/>
      <dgm:spPr/>
      <dgm:t>
        <a:bodyPr/>
        <a:lstStyle/>
        <a:p>
          <a:r>
            <a:rPr lang="en-GB" dirty="0" smtClean="0"/>
            <a:t>Possible day rate traded offer- likely to be limited</a:t>
          </a:r>
          <a:endParaRPr lang="en-GB" dirty="0"/>
        </a:p>
      </dgm:t>
    </dgm:pt>
    <dgm:pt modelId="{4F334006-8DAE-4C5F-AA41-DF19ED1C6DDC}" type="parTrans" cxnId="{0EA40741-DD34-4F75-856B-D6C12A24E59E}">
      <dgm:prSet/>
      <dgm:spPr/>
      <dgm:t>
        <a:bodyPr/>
        <a:lstStyle/>
        <a:p>
          <a:endParaRPr lang="en-GB"/>
        </a:p>
      </dgm:t>
    </dgm:pt>
    <dgm:pt modelId="{BE7987AF-B3FA-4D67-AA03-17A5ABF3AE66}" type="sibTrans" cxnId="{0EA40741-DD34-4F75-856B-D6C12A24E59E}">
      <dgm:prSet/>
      <dgm:spPr/>
      <dgm:t>
        <a:bodyPr/>
        <a:lstStyle/>
        <a:p>
          <a:endParaRPr lang="en-GB"/>
        </a:p>
      </dgm:t>
    </dgm:pt>
    <dgm:pt modelId="{3D033CB0-377A-45B0-B026-A003E2F4B26E}">
      <dgm:prSet phldrT="[Text]"/>
      <dgm:spPr/>
      <dgm:t>
        <a:bodyPr/>
        <a:lstStyle/>
        <a:p>
          <a:r>
            <a:rPr lang="en-GB" dirty="0" smtClean="0"/>
            <a:t>Schools work together to provide support</a:t>
          </a:r>
          <a:endParaRPr lang="en-GB" dirty="0"/>
        </a:p>
      </dgm:t>
    </dgm:pt>
    <dgm:pt modelId="{CA8058F9-66D7-48E1-84E1-0A07BDBE63FB}" type="parTrans" cxnId="{33CC8779-1480-4B60-8D98-F1DA9B1F3E2C}">
      <dgm:prSet/>
      <dgm:spPr/>
      <dgm:t>
        <a:bodyPr/>
        <a:lstStyle/>
        <a:p>
          <a:endParaRPr lang="en-GB"/>
        </a:p>
      </dgm:t>
    </dgm:pt>
    <dgm:pt modelId="{7078C1AA-491C-400D-9BBB-B5E349272A42}" type="sibTrans" cxnId="{33CC8779-1480-4B60-8D98-F1DA9B1F3E2C}">
      <dgm:prSet/>
      <dgm:spPr/>
      <dgm:t>
        <a:bodyPr/>
        <a:lstStyle/>
        <a:p>
          <a:endParaRPr lang="en-GB"/>
        </a:p>
      </dgm:t>
    </dgm:pt>
    <dgm:pt modelId="{4FE710CD-AF15-42B2-AE86-924F4815311A}" type="pres">
      <dgm:prSet presAssocID="{B4FDBEC4-74C4-488C-B0BC-7C281E23AB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97DB8FB-087A-46D1-92A3-5434537886A4}" type="pres">
      <dgm:prSet presAssocID="{8B0F6E07-D499-4E0E-90F0-57CDA5FEE028}" presName="linNode" presStyleCnt="0"/>
      <dgm:spPr/>
      <dgm:t>
        <a:bodyPr/>
        <a:lstStyle/>
        <a:p>
          <a:endParaRPr lang="en-GB"/>
        </a:p>
      </dgm:t>
    </dgm:pt>
    <dgm:pt modelId="{448921D0-4F26-4FBE-BE79-6814B2229EE1}" type="pres">
      <dgm:prSet presAssocID="{8B0F6E07-D499-4E0E-90F0-57CDA5FEE028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D483-D70D-424C-8676-8F795281E325}" type="pres">
      <dgm:prSet presAssocID="{8B0F6E07-D499-4E0E-90F0-57CDA5FEE028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8483ED-1806-41DD-9493-F2EB84F81472}" type="pres">
      <dgm:prSet presAssocID="{0DCBB148-44D4-45A3-8A76-F0C685CD0B60}" presName="sp" presStyleCnt="0"/>
      <dgm:spPr/>
      <dgm:t>
        <a:bodyPr/>
        <a:lstStyle/>
        <a:p>
          <a:endParaRPr lang="en-GB"/>
        </a:p>
      </dgm:t>
    </dgm:pt>
    <dgm:pt modelId="{A532A6D3-3273-4AFD-AA14-CD4C5D823790}" type="pres">
      <dgm:prSet presAssocID="{5F782B66-EFD6-4FBF-AC44-61E8DE9B2B2C}" presName="linNode" presStyleCnt="0"/>
      <dgm:spPr/>
      <dgm:t>
        <a:bodyPr/>
        <a:lstStyle/>
        <a:p>
          <a:endParaRPr lang="en-GB"/>
        </a:p>
      </dgm:t>
    </dgm:pt>
    <dgm:pt modelId="{88529950-DA6F-42DC-A25E-AD0EECECC8E5}" type="pres">
      <dgm:prSet presAssocID="{5F782B66-EFD6-4FBF-AC44-61E8DE9B2B2C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22B33A-2C36-4A8F-BA3F-641E31C7ED75}" type="pres">
      <dgm:prSet presAssocID="{5F782B66-EFD6-4FBF-AC44-61E8DE9B2B2C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3CC8779-1480-4B60-8D98-F1DA9B1F3E2C}" srcId="{8B0F6E07-D499-4E0E-90F0-57CDA5FEE028}" destId="{3D033CB0-377A-45B0-B026-A003E2F4B26E}" srcOrd="2" destOrd="0" parTransId="{CA8058F9-66D7-48E1-84E1-0A07BDBE63FB}" sibTransId="{7078C1AA-491C-400D-9BBB-B5E349272A42}"/>
    <dgm:cxn modelId="{0D96E0A9-8352-426A-B759-CC153410BF77}" srcId="{B4FDBEC4-74C4-488C-B0BC-7C281E23AB20}" destId="{8B0F6E07-D499-4E0E-90F0-57CDA5FEE028}" srcOrd="0" destOrd="0" parTransId="{DCC61192-B612-4899-9091-8688F8806C4D}" sibTransId="{0DCBB148-44D4-45A3-8A76-F0C685CD0B60}"/>
    <dgm:cxn modelId="{28E645E4-E517-44B2-B9C9-79B102D6A83B}" srcId="{8B0F6E07-D499-4E0E-90F0-57CDA5FEE028}" destId="{3876DF6B-3AB8-4769-98FF-3DCBD0C137B7}" srcOrd="0" destOrd="0" parTransId="{C078D050-6C6A-40EC-93C2-292B7EF2DC1E}" sibTransId="{1715209B-E95E-41C0-BD4E-176908B71283}"/>
    <dgm:cxn modelId="{77D33BBB-31AC-4B99-A262-463AAE64BDD8}" srcId="{5F782B66-EFD6-4FBF-AC44-61E8DE9B2B2C}" destId="{1843F962-EE3A-4991-9E3D-DE7D847AB05F}" srcOrd="0" destOrd="0" parTransId="{BEA3CB13-AA60-4B1B-A2CD-0E3F39224711}" sibTransId="{57F8202D-E1B8-4385-8256-C70BB45C91D8}"/>
    <dgm:cxn modelId="{9C7EDF22-F140-4CB0-A49D-C9E0B10EBE56}" type="presOf" srcId="{B4FDBEC4-74C4-488C-B0BC-7C281E23AB20}" destId="{4FE710CD-AF15-42B2-AE86-924F4815311A}" srcOrd="0" destOrd="0" presId="urn:microsoft.com/office/officeart/2005/8/layout/vList5"/>
    <dgm:cxn modelId="{D1FA4D3E-02EF-454C-A006-A7AFB52101E1}" type="presOf" srcId="{1843F962-EE3A-4991-9E3D-DE7D847AB05F}" destId="{1522B33A-2C36-4A8F-BA3F-641E31C7ED75}" srcOrd="0" destOrd="0" presId="urn:microsoft.com/office/officeart/2005/8/layout/vList5"/>
    <dgm:cxn modelId="{0684595F-46F3-4828-BDF8-52CC77CD1C61}" type="presOf" srcId="{3876DF6B-3AB8-4769-98FF-3DCBD0C137B7}" destId="{3744D483-D70D-424C-8676-8F795281E325}" srcOrd="0" destOrd="0" presId="urn:microsoft.com/office/officeart/2005/8/layout/vList5"/>
    <dgm:cxn modelId="{196F35AD-DC04-4418-91E6-85457CA0DD59}" srcId="{B4FDBEC4-74C4-488C-B0BC-7C281E23AB20}" destId="{5F782B66-EFD6-4FBF-AC44-61E8DE9B2B2C}" srcOrd="1" destOrd="0" parTransId="{88C2056A-E1F7-456D-A89A-521CFA26FB4B}" sibTransId="{4037129A-21CB-4A65-B3BD-ADF57402F7AD}"/>
    <dgm:cxn modelId="{29192133-6DFF-4BEC-94F9-CC84679197D4}" type="presOf" srcId="{3D033CB0-377A-45B0-B026-A003E2F4B26E}" destId="{3744D483-D70D-424C-8676-8F795281E325}" srcOrd="0" destOrd="2" presId="urn:microsoft.com/office/officeart/2005/8/layout/vList5"/>
    <dgm:cxn modelId="{033DC743-97B1-492B-B0CF-4FE5A891C69A}" type="presOf" srcId="{8B0F6E07-D499-4E0E-90F0-57CDA5FEE028}" destId="{448921D0-4F26-4FBE-BE79-6814B2229EE1}" srcOrd="0" destOrd="0" presId="urn:microsoft.com/office/officeart/2005/8/layout/vList5"/>
    <dgm:cxn modelId="{84B09BA8-D349-449B-82C0-A0D8D7B47F20}" type="presOf" srcId="{EAF0BECB-E645-4931-880F-8244F252A03F}" destId="{1522B33A-2C36-4A8F-BA3F-641E31C7ED75}" srcOrd="0" destOrd="1" presId="urn:microsoft.com/office/officeart/2005/8/layout/vList5"/>
    <dgm:cxn modelId="{D98DB15A-63A3-4C20-8AC2-4375C19D3FF9}" type="presOf" srcId="{8745D3D0-F272-4855-AA41-A92819F1A27A}" destId="{3744D483-D70D-424C-8676-8F795281E325}" srcOrd="0" destOrd="1" presId="urn:microsoft.com/office/officeart/2005/8/layout/vList5"/>
    <dgm:cxn modelId="{33FF46A1-0061-4184-9F39-0D3137665306}" srcId="{5F782B66-EFD6-4FBF-AC44-61E8DE9B2B2C}" destId="{EAF0BECB-E645-4931-880F-8244F252A03F}" srcOrd="1" destOrd="0" parTransId="{26541296-4905-426E-B540-601F22CDBC4D}" sibTransId="{679A7FA7-5004-4907-8EBE-AA09AA733073}"/>
    <dgm:cxn modelId="{0EA40741-DD34-4F75-856B-D6C12A24E59E}" srcId="{8B0F6E07-D499-4E0E-90F0-57CDA5FEE028}" destId="{8745D3D0-F272-4855-AA41-A92819F1A27A}" srcOrd="1" destOrd="0" parTransId="{4F334006-8DAE-4C5F-AA41-DF19ED1C6DDC}" sibTransId="{BE7987AF-B3FA-4D67-AA03-17A5ABF3AE66}"/>
    <dgm:cxn modelId="{38236A2C-4379-441E-9801-833FF1C4EB1C}" type="presOf" srcId="{5F782B66-EFD6-4FBF-AC44-61E8DE9B2B2C}" destId="{88529950-DA6F-42DC-A25E-AD0EECECC8E5}" srcOrd="0" destOrd="0" presId="urn:microsoft.com/office/officeart/2005/8/layout/vList5"/>
    <dgm:cxn modelId="{702ADF8D-3782-4F04-9BA0-81E4B8FB7660}" type="presParOf" srcId="{4FE710CD-AF15-42B2-AE86-924F4815311A}" destId="{697DB8FB-087A-46D1-92A3-5434537886A4}" srcOrd="0" destOrd="0" presId="urn:microsoft.com/office/officeart/2005/8/layout/vList5"/>
    <dgm:cxn modelId="{B20B5A81-1701-4B4B-B62C-49A419318F8B}" type="presParOf" srcId="{697DB8FB-087A-46D1-92A3-5434537886A4}" destId="{448921D0-4F26-4FBE-BE79-6814B2229EE1}" srcOrd="0" destOrd="0" presId="urn:microsoft.com/office/officeart/2005/8/layout/vList5"/>
    <dgm:cxn modelId="{612AF46A-8FB4-4D0B-A450-376FF9C93762}" type="presParOf" srcId="{697DB8FB-087A-46D1-92A3-5434537886A4}" destId="{3744D483-D70D-424C-8676-8F795281E325}" srcOrd="1" destOrd="0" presId="urn:microsoft.com/office/officeart/2005/8/layout/vList5"/>
    <dgm:cxn modelId="{DF031E9E-7CAA-487E-9316-1342B062F553}" type="presParOf" srcId="{4FE710CD-AF15-42B2-AE86-924F4815311A}" destId="{3A8483ED-1806-41DD-9493-F2EB84F81472}" srcOrd="1" destOrd="0" presId="urn:microsoft.com/office/officeart/2005/8/layout/vList5"/>
    <dgm:cxn modelId="{A0BE88A7-8BB3-44A8-8367-8CE26518A70B}" type="presParOf" srcId="{4FE710CD-AF15-42B2-AE86-924F4815311A}" destId="{A532A6D3-3273-4AFD-AA14-CD4C5D823790}" srcOrd="2" destOrd="0" presId="urn:microsoft.com/office/officeart/2005/8/layout/vList5"/>
    <dgm:cxn modelId="{3D3810C9-9C4A-4CC7-AFC6-16BEDFE0CE1E}" type="presParOf" srcId="{A532A6D3-3273-4AFD-AA14-CD4C5D823790}" destId="{88529950-DA6F-42DC-A25E-AD0EECECC8E5}" srcOrd="0" destOrd="0" presId="urn:microsoft.com/office/officeart/2005/8/layout/vList5"/>
    <dgm:cxn modelId="{558A2EAD-3BA7-407E-8EF9-59B748FFB814}" type="presParOf" srcId="{A532A6D3-3273-4AFD-AA14-CD4C5D823790}" destId="{1522B33A-2C36-4A8F-BA3F-641E31C7ED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4D483-D70D-424C-8676-8F795281E325}">
      <dsp:nvSpPr>
        <dsp:cNvPr id="0" name=""/>
        <dsp:cNvSpPr/>
      </dsp:nvSpPr>
      <dsp:spPr>
        <a:xfrm rot="5400000">
          <a:off x="4244920" y="-12674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Stat Core offer – largely to maintained schools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Possible day rate traded offer- likely to be limited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Schools work together to provide support</a:t>
          </a:r>
          <a:endParaRPr lang="en-GB" sz="1900" kern="1200" dirty="0"/>
        </a:p>
      </dsp:txBody>
      <dsp:txXfrm rot="-5400000">
        <a:off x="2743200" y="325679"/>
        <a:ext cx="4785350" cy="1690459"/>
      </dsp:txXfrm>
    </dsp:sp>
    <dsp:sp modelId="{448921D0-4F26-4FBE-BE79-6814B2229EE1}">
      <dsp:nvSpPr>
        <dsp:cNvPr id="0" name=""/>
        <dsp:cNvSpPr/>
      </dsp:nvSpPr>
      <dsp:spPr>
        <a:xfrm>
          <a:off x="0" y="58"/>
          <a:ext cx="2743200" cy="23416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700" kern="1200" dirty="0" smtClean="0"/>
            <a:t>1.</a:t>
          </a:r>
          <a:r>
            <a:rPr lang="en-GB" sz="3700" kern="1200" dirty="0" smtClean="0">
              <a:solidFill>
                <a:srgbClr val="FF0000"/>
              </a:solidFill>
            </a:rPr>
            <a:t> Reduce </a:t>
          </a:r>
          <a:r>
            <a:rPr lang="en-GB" sz="3700" kern="1200" dirty="0" smtClean="0"/>
            <a:t>Stat Core </a:t>
          </a:r>
          <a:endParaRPr lang="en-GB" sz="3700" kern="1200" dirty="0"/>
        </a:p>
      </dsp:txBody>
      <dsp:txXfrm>
        <a:off x="114312" y="114370"/>
        <a:ext cx="2514576" cy="2113074"/>
      </dsp:txXfrm>
    </dsp:sp>
    <dsp:sp modelId="{1522B33A-2C36-4A8F-BA3F-641E31C7ED75}">
      <dsp:nvSpPr>
        <dsp:cNvPr id="0" name=""/>
        <dsp:cNvSpPr/>
      </dsp:nvSpPr>
      <dsp:spPr>
        <a:xfrm rot="5400000">
          <a:off x="4244920" y="11912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Stat Core – LA Funded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Core Plus – subscription offer to schools @ £x</a:t>
          </a:r>
          <a:endParaRPr lang="en-GB" sz="1900" kern="1200" dirty="0"/>
        </a:p>
      </dsp:txBody>
      <dsp:txXfrm rot="-5400000">
        <a:off x="2743200" y="2784461"/>
        <a:ext cx="4785350" cy="1690459"/>
      </dsp:txXfrm>
    </dsp:sp>
    <dsp:sp modelId="{88529950-DA6F-42DC-A25E-AD0EECECC8E5}">
      <dsp:nvSpPr>
        <dsp:cNvPr id="0" name=""/>
        <dsp:cNvSpPr/>
      </dsp:nvSpPr>
      <dsp:spPr>
        <a:xfrm>
          <a:off x="0" y="2458842"/>
          <a:ext cx="2743200" cy="23416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700" kern="1200" dirty="0" smtClean="0"/>
            <a:t>2.</a:t>
          </a:r>
          <a:r>
            <a:rPr lang="en-GB" sz="3700" kern="1200" dirty="0" smtClean="0">
              <a:solidFill>
                <a:srgbClr val="FF0000"/>
              </a:solidFill>
            </a:rPr>
            <a:t>Maintain </a:t>
          </a:r>
          <a:r>
            <a:rPr lang="en-GB" sz="3700" kern="1200" dirty="0" smtClean="0"/>
            <a:t> Core Plus </a:t>
          </a:r>
          <a:endParaRPr lang="en-GB" sz="3700" kern="1200" dirty="0"/>
        </a:p>
      </dsp:txBody>
      <dsp:txXfrm>
        <a:off x="114312" y="2573154"/>
        <a:ext cx="2514576" cy="2113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1C4AC-7828-4CAF-984C-BFB41B2FAF48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2272E-D266-407C-A0A0-A1EE49467C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459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488A4-8AE4-4CE9-95AA-5699958FA265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8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695A6-23CD-4B87-B793-F7C7BF8F451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43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6D852-E9CB-4B5F-981A-E57426BBC64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27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3BA01-C8E8-4105-B9D3-D5DA16142A9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30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3EAEA-ACA7-43C5-ADE1-79D73CD28123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7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368A1-8198-4711-A1B3-1C4EB3588D20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42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DD2D6-F9C4-40FB-9C08-DEE2FF14D4F2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71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F5FF2-508A-4CA9-BA6F-2198B3B7BC20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0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8DD8C-E5A6-4374-AFFF-719CFAD62E63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73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0E717-91AF-422E-87B2-90A0FFEF704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4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9308F-0541-410E-A0A7-F7299051EC4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39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45291B-406D-4E67-9A38-6B0850AA55EB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1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0653" y="2420888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School Improvement Funding Challenge</a:t>
            </a:r>
            <a:endParaRPr lang="en-GB" sz="4000" b="1" dirty="0" smtClean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3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Indicative cost models</a:t>
            </a: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GB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536192"/>
            <a:ext cx="3657600" cy="4590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400" b="1" kern="0" dirty="0" smtClean="0"/>
              <a:t>Flat rate per school</a:t>
            </a:r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419600" y="1536192"/>
            <a:ext cx="3657600" cy="4590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400" b="1" kern="0" dirty="0" smtClean="0"/>
              <a:t>Rate per pupil</a:t>
            </a:r>
          </a:p>
          <a:p>
            <a:endParaRPr lang="en-GB" kern="0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065" y="2573288"/>
            <a:ext cx="4072795" cy="2459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32" y="2565715"/>
            <a:ext cx="4148702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520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330" y="54868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Next steps</a:t>
            </a: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1484784"/>
            <a:ext cx="77768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Indicative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Core and Core plus options to be worked up and presented to heads for initial feedback SASH/SPHA- See handout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Indicative Cost models to be discussed – flat rate/per pupil/ broad school size?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Survey to gauge interest in Core Plus – final offer to be with schools by March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Continue discussions at seminars about the longer term shape of system – Core Plus might be an interim measure </a:t>
            </a:r>
          </a:p>
        </p:txBody>
      </p:sp>
    </p:spTree>
    <p:extLst>
      <p:ext uri="{BB962C8B-B14F-4D97-AF65-F5344CB8AC3E}">
        <p14:creationId xmlns:p14="http://schemas.microsoft.com/office/powerpoint/2010/main" val="24165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476672"/>
            <a:ext cx="73448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3600" b="1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Background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GB" altLang="en-US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363" y="1276891"/>
            <a:ext cx="7992888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Historically funding for School Improvement services in Slough has come from 2 sources</a:t>
            </a:r>
          </a:p>
          <a:p>
            <a:pPr marL="800100" lvl="1" indent="-342900">
              <a:buFont typeface="Segoe UI" panose="020B0502040204020203" pitchFamily="34" charset="0"/>
              <a:buChar char="₋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DSG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Schools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Block</a:t>
            </a:r>
          </a:p>
          <a:p>
            <a:pPr marL="800100" lvl="1" indent="-342900">
              <a:buFont typeface="Segoe UI" panose="020B0502040204020203" pitchFamily="34" charset="0"/>
              <a:buChar char="₋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SBC – Core Funding – supported by the Education   Services Grant (ESG) which funded the local authority duties in relation to education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ESG has been reduced by </a:t>
            </a:r>
            <a:r>
              <a:rPr lang="en-GB" sz="2400" dirty="0" err="1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govt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since 2010 and is no longer paid to the LA.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proportion of former ESG funding to support LA duties was added to the DSG in 2017-18 </a:t>
            </a:r>
            <a:endParaRPr lang="en-GB" sz="2400" dirty="0" smtClean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This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former ESG funding is now part of the new Central School Services Block (CSSB) of the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DSG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814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599" y="779095"/>
            <a:ext cx="74888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DSG funded School Improvement</a:t>
            </a:r>
            <a:b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2015- 2017</a:t>
            </a: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2204864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Autumn Term Visits, brokering of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Support and intervention in schools of concern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Targeted support on agreed areas of focus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Support for developing system leaders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Subject/strand networks – Slough Learning Partnership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HT </a:t>
            </a:r>
            <a:r>
              <a:rPr lang="en-GB" sz="2400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devpt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Slough Learning Partnership</a:t>
            </a:r>
            <a:endParaRPr lang="en-GB" sz="240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Governance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Meetings and consultation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FFT subscription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CLEAPS subscription  </a:t>
            </a:r>
          </a:p>
        </p:txBody>
      </p:sp>
    </p:spTree>
    <p:extLst>
      <p:ext uri="{BB962C8B-B14F-4D97-AF65-F5344CB8AC3E}">
        <p14:creationId xmlns:p14="http://schemas.microsoft.com/office/powerpoint/2010/main" val="395883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0872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Education Services Grant until 2017</a:t>
            </a: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2251366"/>
            <a:ext cx="720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School Improvement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Statutory and Regulatory duties ( </a:t>
            </a:r>
            <a:r>
              <a:rPr lang="en-GB" sz="2400" dirty="0" err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</a:t>
            </a: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DCS post)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Education </a:t>
            </a:r>
            <a:r>
              <a:rPr lang="en-GB" sz="2400" dirty="0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Welfare </a:t>
            </a: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Asset Management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Redundancy costs for teachers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Monitoring national curriculum assessment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Red items now funded from CSSB – but at lower level</a:t>
            </a:r>
          </a:p>
        </p:txBody>
      </p:sp>
    </p:spTree>
    <p:extLst>
      <p:ext uri="{BB962C8B-B14F-4D97-AF65-F5344CB8AC3E}">
        <p14:creationId xmlns:p14="http://schemas.microsoft.com/office/powerpoint/2010/main" val="94515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62739"/>
              </p:ext>
            </p:extLst>
          </p:nvPr>
        </p:nvGraphicFramePr>
        <p:xfrm>
          <a:off x="251520" y="188640"/>
          <a:ext cx="8677471" cy="649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24743"/>
                <a:gridCol w="2232248"/>
              </a:tblGrid>
              <a:tr h="10801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DSG Contribution – School Improvement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SBC – Education</a:t>
                      </a:r>
                      <a:r>
                        <a:rPr lang="en-GB" baseline="0" dirty="0" smtClean="0"/>
                        <a:t> Services Grant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SBC Contribution</a:t>
                      </a:r>
                    </a:p>
                    <a:p>
                      <a:r>
                        <a:rPr lang="en-GB" dirty="0" smtClean="0"/>
                        <a:t>School Improvement only</a:t>
                      </a:r>
                      <a:endParaRPr lang="en-GB" dirty="0"/>
                    </a:p>
                  </a:txBody>
                  <a:tcPr/>
                </a:tc>
              </a:tr>
              <a:tr h="6554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2015-16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£800K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£1.5m – to SBC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(£200k from ESG)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554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2016-17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£800K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£1.3m – to SBC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(£200k from ESG)</a:t>
                      </a:r>
                      <a:endParaRPr lang="en-GB" dirty="0"/>
                    </a:p>
                  </a:txBody>
                  <a:tcPr/>
                </a:tc>
              </a:tr>
              <a:tr h="1283594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2017-18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£400K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£430k – moved to DSG SB</a:t>
                      </a:r>
                    </a:p>
                    <a:p>
                      <a:r>
                        <a:rPr lang="en-GB" dirty="0" smtClean="0"/>
                        <a:t>Stat duties,</a:t>
                      </a:r>
                      <a:r>
                        <a:rPr lang="en-GB" baseline="0" dirty="0" smtClean="0"/>
                        <a:t> EWS, </a:t>
                      </a:r>
                      <a:r>
                        <a:rPr lang="en-GB" dirty="0" smtClean="0"/>
                        <a:t>Asset 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£277k (+ @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£600k </a:t>
                      </a:r>
                      <a:r>
                        <a:rPr lang="en-GB" baseline="0" dirty="0" smtClean="0"/>
                        <a:t>for other former ESG funded functions) </a:t>
                      </a:r>
                      <a:endParaRPr lang="en-GB" dirty="0"/>
                    </a:p>
                  </a:txBody>
                  <a:tcPr/>
                </a:tc>
              </a:tr>
              <a:tr h="121731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2018-19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£0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 Funding delegated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via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 Schools Block DSG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£0 </a:t>
                      </a:r>
                      <a:r>
                        <a:rPr lang="en-GB" baseline="0" dirty="0" smtClean="0"/>
                        <a:t> ESG</a:t>
                      </a:r>
                    </a:p>
                    <a:p>
                      <a:r>
                        <a:rPr lang="en-GB" baseline="0" dirty="0" smtClean="0"/>
                        <a:t>£</a:t>
                      </a:r>
                      <a:r>
                        <a:rPr lang="en-GB" dirty="0" smtClean="0"/>
                        <a:t>412k  for duties</a:t>
                      </a:r>
                      <a:r>
                        <a:rPr lang="en-GB" baseline="0" dirty="0" smtClean="0"/>
                        <a:t> added to</a:t>
                      </a:r>
                      <a:r>
                        <a:rPr lang="en-GB" dirty="0" smtClean="0"/>
                        <a:t> DSG CSSB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£650k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inc</a:t>
                      </a:r>
                      <a:r>
                        <a:rPr lang="en-GB" baseline="0" dirty="0" smtClean="0"/>
                        <a:t> £50k School </a:t>
                      </a:r>
                      <a:r>
                        <a:rPr lang="en-GB" baseline="0" dirty="0" smtClean="0"/>
                        <a:t>Improve </a:t>
                      </a:r>
                      <a:r>
                        <a:rPr lang="en-GB" baseline="0" dirty="0" smtClean="0"/>
                        <a:t>Grant )</a:t>
                      </a:r>
                      <a:endParaRPr lang="en-GB" dirty="0"/>
                    </a:p>
                  </a:txBody>
                  <a:tcPr/>
                </a:tc>
              </a:tr>
              <a:tr h="69116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2019-20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</a:t>
                      </a:r>
                      <a:r>
                        <a:rPr lang="en-GB" baseline="0" dirty="0" smtClean="0"/>
                        <a:t> for 2018-19</a:t>
                      </a:r>
                    </a:p>
                    <a:p>
                      <a:r>
                        <a:rPr lang="en-GB" baseline="0" dirty="0" smtClean="0"/>
                        <a:t>£412k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£250k </a:t>
                      </a:r>
                      <a:r>
                        <a:rPr lang="en-GB" dirty="0" smtClean="0"/>
                        <a:t>( TBC)</a:t>
                      </a:r>
                      <a:endParaRPr lang="en-GB" dirty="0"/>
                    </a:p>
                  </a:txBody>
                  <a:tcPr/>
                </a:tc>
              </a:tr>
              <a:tr h="691166">
                <a:tc>
                  <a:txBody>
                    <a:bodyPr/>
                    <a:lstStyle/>
                    <a:p>
                      <a:r>
                        <a:rPr lang="en-GB" dirty="0" smtClean="0"/>
                        <a:t>Loss</a:t>
                      </a:r>
                      <a:r>
                        <a:rPr lang="en-GB" baseline="0" dirty="0" smtClean="0"/>
                        <a:t> of direct education funding to LA 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£800k 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£1.1m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3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59766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Challenge</a:t>
            </a:r>
            <a:endParaRPr lang="en-GB" sz="3600" b="1" dirty="0" smtClean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GB" sz="400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058841"/>
            <a:ext cx="820891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 the last four years funding provided centrally to the LA to support education functions has reduced by £1.9m – of which @£1m was directed to School Improvement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 2018-19 SBC increased the budget for SI to try to maintain services- but this is not sustainable in the context of the wider funding challenges facing the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council -reduced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income and increased demand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are very significant pressures in the Children’s Services budget particularly Children’s Social Care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(about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£2m over budget this year) and School Transport ( about £1m overspend this year)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This means savings must be made –  management restructure in Children, Learning and Skills  </a:t>
            </a:r>
          </a:p>
        </p:txBody>
      </p:sp>
    </p:spTree>
    <p:extLst>
      <p:ext uri="{BB962C8B-B14F-4D97-AF65-F5344CB8AC3E}">
        <p14:creationId xmlns:p14="http://schemas.microsoft.com/office/powerpoint/2010/main" val="767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039" y="332656"/>
            <a:ext cx="7750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Current School Effectiveness Funding Supports- Core Offer</a:t>
            </a:r>
          </a:p>
          <a:p>
            <a:endParaRPr lang="en-GB" sz="4000" b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932" y="1628800"/>
            <a:ext cx="847099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Ofsted/RSC liaison – </a:t>
            </a:r>
            <a:r>
              <a:rPr lang="en-GB" sz="2400" dirty="0" err="1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dealing with complaints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School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Improvement Consultants – ATV all schools – 2-6 days of support depending on CRE category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Link website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SENDCO support ( HNB centrally retained)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Education Safeguarding support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Key Subscription for governors and leaders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 packages- Nexus, FFT,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Moderation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Seminars, briefings, boards, networks</a:t>
            </a:r>
          </a:p>
        </p:txBody>
      </p:sp>
    </p:spTree>
    <p:extLst>
      <p:ext uri="{BB962C8B-B14F-4D97-AF65-F5344CB8AC3E}">
        <p14:creationId xmlns:p14="http://schemas.microsoft.com/office/powerpoint/2010/main" val="384051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3600" b="1" kern="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 Options from September 2019</a:t>
            </a:r>
            <a:endParaRPr lang="en-GB" sz="3600" b="1" kern="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8732308"/>
              </p:ext>
            </p:extLst>
          </p:nvPr>
        </p:nvGraphicFramePr>
        <p:xfrm>
          <a:off x="539552" y="1101725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434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B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Swoosh logo - white - A4 quar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902325"/>
            <a:ext cx="22669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6198" y="1015507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Costings take account of school phase – because of different funding rates, also school types because the responsibility of LA and therefore the </a:t>
            </a:r>
            <a:r>
              <a:rPr lang="en-GB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core offer to 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maintained schools is higher with less in subscription.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One model is linked to school size the other is a flat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Difficult to determine costings without knowing scale of buy- 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models on the next slide would enable the offer shown today to be delivered if vast majority of schools bought in.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If there were only a small number of schools interested then the offer and costs would need to be reviewed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offer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costs</a:t>
            </a:r>
            <a:r>
              <a:rPr lang="en-GB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shown are therefore </a:t>
            </a:r>
            <a:r>
              <a:rPr lang="en-GB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INDICATIVE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04664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Costings</a:t>
            </a:r>
          </a:p>
        </p:txBody>
      </p:sp>
    </p:spTree>
    <p:extLst>
      <p:ext uri="{BB962C8B-B14F-4D97-AF65-F5344CB8AC3E}">
        <p14:creationId xmlns:p14="http://schemas.microsoft.com/office/powerpoint/2010/main" val="142527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740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Slough Borough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Duffy Cate</dc:creator>
  <cp:lastModifiedBy>Duffy Cate</cp:lastModifiedBy>
  <cp:revision>25</cp:revision>
  <dcterms:created xsi:type="dcterms:W3CDTF">2018-11-26T13:19:51Z</dcterms:created>
  <dcterms:modified xsi:type="dcterms:W3CDTF">2019-01-21T12:33:41Z</dcterms:modified>
</cp:coreProperties>
</file>