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31"/>
  </p:notesMasterIdLst>
  <p:sldIdLst>
    <p:sldId id="288" r:id="rId3"/>
    <p:sldId id="365" r:id="rId4"/>
    <p:sldId id="329" r:id="rId5"/>
    <p:sldId id="346" r:id="rId6"/>
    <p:sldId id="330" r:id="rId7"/>
    <p:sldId id="345" r:id="rId8"/>
    <p:sldId id="347" r:id="rId9"/>
    <p:sldId id="362" r:id="rId10"/>
    <p:sldId id="331" r:id="rId11"/>
    <p:sldId id="332" r:id="rId12"/>
    <p:sldId id="340" r:id="rId13"/>
    <p:sldId id="352" r:id="rId14"/>
    <p:sldId id="353" r:id="rId15"/>
    <p:sldId id="354" r:id="rId16"/>
    <p:sldId id="355" r:id="rId17"/>
    <p:sldId id="356" r:id="rId18"/>
    <p:sldId id="357" r:id="rId19"/>
    <p:sldId id="358" r:id="rId20"/>
    <p:sldId id="359" r:id="rId21"/>
    <p:sldId id="349" r:id="rId22"/>
    <p:sldId id="360" r:id="rId23"/>
    <p:sldId id="350" r:id="rId24"/>
    <p:sldId id="361" r:id="rId25"/>
    <p:sldId id="297" r:id="rId26"/>
    <p:sldId id="318" r:id="rId27"/>
    <p:sldId id="319" r:id="rId28"/>
    <p:sldId id="364" r:id="rId29"/>
    <p:sldId id="363" r:id="rId30"/>
  </p:sldIdLst>
  <p:sldSz cx="972185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B9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734" y="-666"/>
      </p:cViewPr>
      <p:guideLst>
        <p:guide orient="horz" pos="2160"/>
        <p:guide pos="3062"/>
      </p:guideLst>
    </p:cSldViewPr>
  </p:slideViewPr>
  <p:notesTextViewPr>
    <p:cViewPr>
      <p:scale>
        <a:sx n="50" d="100"/>
        <a:sy n="50" d="100"/>
      </p:scale>
      <p:origin x="0" y="0"/>
    </p:cViewPr>
  </p:notesTextViewPr>
  <p:notesViewPr>
    <p:cSldViewPr>
      <p:cViewPr varScale="1">
        <p:scale>
          <a:sx n="83" d="100"/>
          <a:sy n="83" d="100"/>
        </p:scale>
        <p:origin x="-1992" y="-72"/>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76D0E27B-FA25-4CFB-BCC7-B77F780A11C1}" type="datetimeFigureOut">
              <a:rPr lang="en-GB" smtClean="0"/>
              <a:t>27/02/2019</a:t>
            </a:fld>
            <a:endParaRPr lang="en-GB" dirty="0"/>
          </a:p>
        </p:txBody>
      </p:sp>
      <p:sp>
        <p:nvSpPr>
          <p:cNvPr id="4" name="Slide Image Placeholder 3"/>
          <p:cNvSpPr>
            <a:spLocks noGrp="1" noRot="1" noChangeAspect="1"/>
          </p:cNvSpPr>
          <p:nvPr>
            <p:ph type="sldImg" idx="2"/>
          </p:nvPr>
        </p:nvSpPr>
        <p:spPr>
          <a:xfrm>
            <a:off x="746125" y="739775"/>
            <a:ext cx="5249863" cy="37036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04A3327B-98E4-4980-B9BC-0382A143F51F}" type="slidenum">
              <a:rPr lang="en-GB" smtClean="0"/>
              <a:t>‹#›</a:t>
            </a:fld>
            <a:endParaRPr lang="en-GB" dirty="0"/>
          </a:p>
        </p:txBody>
      </p:sp>
    </p:spTree>
    <p:extLst>
      <p:ext uri="{BB962C8B-B14F-4D97-AF65-F5344CB8AC3E}">
        <p14:creationId xmlns:p14="http://schemas.microsoft.com/office/powerpoint/2010/main" val="3077697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11CF66D-F482-4D04-9A9E-9C869A6EC425}" type="slidenum">
              <a:rPr lang="en-GB" altLang="en-US">
                <a:solidFill>
                  <a:prstClr val="black"/>
                </a:solidFill>
              </a:rPr>
              <a:pPr eaLnBrk="1" hangingPunct="1">
                <a:spcBef>
                  <a:spcPct val="0"/>
                </a:spcBef>
              </a:pPr>
              <a:t>1</a:t>
            </a:fld>
            <a:endParaRPr lang="en-GB" altLang="en-US" dirty="0">
              <a:solidFill>
                <a:prstClr val="black"/>
              </a:solidFill>
            </a:endParaRPr>
          </a:p>
        </p:txBody>
      </p:sp>
      <p:sp>
        <p:nvSpPr>
          <p:cNvPr id="35843" name="Rectangle 2"/>
          <p:cNvSpPr>
            <a:spLocks noGrp="1" noRot="1" noChangeAspect="1" noChangeArrowheads="1" noTextEdit="1"/>
          </p:cNvSpPr>
          <p:nvPr>
            <p:ph type="sldImg"/>
          </p:nvPr>
        </p:nvSpPr>
        <p:spPr>
          <a:xfrm>
            <a:off x="746125" y="739775"/>
            <a:ext cx="5249863" cy="3703638"/>
          </a:xfrm>
          <a:ln/>
        </p:spPr>
      </p:sp>
      <p:sp>
        <p:nvSpPr>
          <p:cNvPr id="3584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DBB8671-2C55-4B41-B29C-DE8A007A23FD}" type="slidenum">
              <a:rPr lang="en-GB" altLang="en-US">
                <a:solidFill>
                  <a:prstClr val="black"/>
                </a:solidFill>
              </a:rPr>
              <a:pPr eaLnBrk="1" hangingPunct="1">
                <a:spcBef>
                  <a:spcPct val="0"/>
                </a:spcBef>
              </a:pPr>
              <a:t>11</a:t>
            </a:fld>
            <a:endParaRPr lang="en-GB" altLang="en-US" dirty="0">
              <a:solidFill>
                <a:prstClr val="black"/>
              </a:solidFill>
            </a:endParaRPr>
          </a:p>
        </p:txBody>
      </p:sp>
      <p:sp>
        <p:nvSpPr>
          <p:cNvPr id="67587" name="Rectangle 2"/>
          <p:cNvSpPr>
            <a:spLocks noGrp="1" noRot="1" noChangeAspect="1" noChangeArrowheads="1" noTextEdit="1"/>
          </p:cNvSpPr>
          <p:nvPr>
            <p:ph type="sldImg"/>
          </p:nvPr>
        </p:nvSpPr>
        <p:spPr>
          <a:xfrm>
            <a:off x="746125" y="739775"/>
            <a:ext cx="5249863" cy="3703638"/>
          </a:xfrm>
          <a:ln/>
        </p:spPr>
      </p:sp>
      <p:sp>
        <p:nvSpPr>
          <p:cNvPr id="67588" name="Rectangle 3"/>
          <p:cNvSpPr>
            <a:spLocks noGrp="1" noChangeArrowheads="1"/>
          </p:cNvSpPr>
          <p:nvPr>
            <p:ph type="body" idx="1"/>
          </p:nvPr>
        </p:nvSpPr>
        <p:spPr>
          <a:noFill/>
        </p:spPr>
        <p:txBody>
          <a:bodyPr/>
          <a:lstStyle/>
          <a:p>
            <a:pPr eaLnBrk="1" hangingPunct="1"/>
            <a:endParaRPr lang="en-GB"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DBB8671-2C55-4B41-B29C-DE8A007A23FD}" type="slidenum">
              <a:rPr lang="en-GB" altLang="en-US">
                <a:solidFill>
                  <a:prstClr val="black"/>
                </a:solidFill>
              </a:rPr>
              <a:pPr eaLnBrk="1" hangingPunct="1">
                <a:spcBef>
                  <a:spcPct val="0"/>
                </a:spcBef>
              </a:pPr>
              <a:t>12</a:t>
            </a:fld>
            <a:endParaRPr lang="en-GB" altLang="en-US" dirty="0">
              <a:solidFill>
                <a:prstClr val="black"/>
              </a:solidFill>
            </a:endParaRPr>
          </a:p>
        </p:txBody>
      </p:sp>
      <p:sp>
        <p:nvSpPr>
          <p:cNvPr id="67587" name="Rectangle 2"/>
          <p:cNvSpPr>
            <a:spLocks noGrp="1" noRot="1" noChangeAspect="1" noChangeArrowheads="1" noTextEdit="1"/>
          </p:cNvSpPr>
          <p:nvPr>
            <p:ph type="sldImg"/>
          </p:nvPr>
        </p:nvSpPr>
        <p:spPr>
          <a:xfrm>
            <a:off x="746125" y="739775"/>
            <a:ext cx="5249863" cy="3703638"/>
          </a:xfrm>
          <a:ln/>
        </p:spPr>
      </p:sp>
      <p:sp>
        <p:nvSpPr>
          <p:cNvPr id="67588" name="Rectangle 3"/>
          <p:cNvSpPr>
            <a:spLocks noGrp="1" noChangeArrowheads="1"/>
          </p:cNvSpPr>
          <p:nvPr>
            <p:ph type="body" idx="1"/>
          </p:nvPr>
        </p:nvSpPr>
        <p:spPr>
          <a:noFill/>
        </p:spPr>
        <p:txBody>
          <a:bodyPr/>
          <a:lstStyle/>
          <a:p>
            <a:pPr eaLnBrk="1" hangingPunct="1"/>
            <a:endParaRPr lang="en-GB"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DBB8671-2C55-4B41-B29C-DE8A007A23FD}" type="slidenum">
              <a:rPr lang="en-GB" altLang="en-US">
                <a:solidFill>
                  <a:prstClr val="black"/>
                </a:solidFill>
              </a:rPr>
              <a:pPr eaLnBrk="1" hangingPunct="1">
                <a:spcBef>
                  <a:spcPct val="0"/>
                </a:spcBef>
              </a:pPr>
              <a:t>13</a:t>
            </a:fld>
            <a:endParaRPr lang="en-GB" altLang="en-US" dirty="0">
              <a:solidFill>
                <a:prstClr val="black"/>
              </a:solidFill>
            </a:endParaRPr>
          </a:p>
        </p:txBody>
      </p:sp>
      <p:sp>
        <p:nvSpPr>
          <p:cNvPr id="67587" name="Rectangle 2"/>
          <p:cNvSpPr>
            <a:spLocks noGrp="1" noRot="1" noChangeAspect="1" noChangeArrowheads="1" noTextEdit="1"/>
          </p:cNvSpPr>
          <p:nvPr>
            <p:ph type="sldImg"/>
          </p:nvPr>
        </p:nvSpPr>
        <p:spPr>
          <a:xfrm>
            <a:off x="746125" y="739775"/>
            <a:ext cx="5249863" cy="3703638"/>
          </a:xfrm>
          <a:ln/>
        </p:spPr>
      </p:sp>
      <p:sp>
        <p:nvSpPr>
          <p:cNvPr id="67588" name="Rectangle 3"/>
          <p:cNvSpPr>
            <a:spLocks noGrp="1" noChangeArrowheads="1"/>
          </p:cNvSpPr>
          <p:nvPr>
            <p:ph type="body" idx="1"/>
          </p:nvPr>
        </p:nvSpPr>
        <p:spPr>
          <a:noFill/>
        </p:spPr>
        <p:txBody>
          <a:bodyPr/>
          <a:lstStyle/>
          <a:p>
            <a:pPr eaLnBrk="1" hangingPunct="1"/>
            <a:endParaRPr lang="en-GB"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DBB8671-2C55-4B41-B29C-DE8A007A23FD}" type="slidenum">
              <a:rPr lang="en-GB" altLang="en-US">
                <a:solidFill>
                  <a:prstClr val="black"/>
                </a:solidFill>
              </a:rPr>
              <a:pPr eaLnBrk="1" hangingPunct="1">
                <a:spcBef>
                  <a:spcPct val="0"/>
                </a:spcBef>
              </a:pPr>
              <a:t>14</a:t>
            </a:fld>
            <a:endParaRPr lang="en-GB" altLang="en-US" dirty="0">
              <a:solidFill>
                <a:prstClr val="black"/>
              </a:solidFill>
            </a:endParaRPr>
          </a:p>
        </p:txBody>
      </p:sp>
      <p:sp>
        <p:nvSpPr>
          <p:cNvPr id="67587" name="Rectangle 2"/>
          <p:cNvSpPr>
            <a:spLocks noGrp="1" noRot="1" noChangeAspect="1" noChangeArrowheads="1" noTextEdit="1"/>
          </p:cNvSpPr>
          <p:nvPr>
            <p:ph type="sldImg"/>
          </p:nvPr>
        </p:nvSpPr>
        <p:spPr>
          <a:xfrm>
            <a:off x="746125" y="739775"/>
            <a:ext cx="5249863" cy="3703638"/>
          </a:xfrm>
          <a:ln/>
        </p:spPr>
      </p:sp>
      <p:sp>
        <p:nvSpPr>
          <p:cNvPr id="67588" name="Rectangle 3"/>
          <p:cNvSpPr>
            <a:spLocks noGrp="1" noChangeArrowheads="1"/>
          </p:cNvSpPr>
          <p:nvPr>
            <p:ph type="body" idx="1"/>
          </p:nvPr>
        </p:nvSpPr>
        <p:spPr>
          <a:noFill/>
        </p:spPr>
        <p:txBody>
          <a:bodyPr/>
          <a:lstStyle/>
          <a:p>
            <a:pPr eaLnBrk="1" hangingPunct="1"/>
            <a:endParaRPr lang="en-GB"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DBB8671-2C55-4B41-B29C-DE8A007A23FD}" type="slidenum">
              <a:rPr lang="en-GB" altLang="en-US">
                <a:solidFill>
                  <a:prstClr val="black"/>
                </a:solidFill>
              </a:rPr>
              <a:pPr eaLnBrk="1" hangingPunct="1">
                <a:spcBef>
                  <a:spcPct val="0"/>
                </a:spcBef>
              </a:pPr>
              <a:t>15</a:t>
            </a:fld>
            <a:endParaRPr lang="en-GB" altLang="en-US" dirty="0">
              <a:solidFill>
                <a:prstClr val="black"/>
              </a:solidFill>
            </a:endParaRPr>
          </a:p>
        </p:txBody>
      </p:sp>
      <p:sp>
        <p:nvSpPr>
          <p:cNvPr id="67587" name="Rectangle 2"/>
          <p:cNvSpPr>
            <a:spLocks noGrp="1" noRot="1" noChangeAspect="1" noChangeArrowheads="1" noTextEdit="1"/>
          </p:cNvSpPr>
          <p:nvPr>
            <p:ph type="sldImg"/>
          </p:nvPr>
        </p:nvSpPr>
        <p:spPr>
          <a:xfrm>
            <a:off x="746125" y="739775"/>
            <a:ext cx="5249863" cy="3703638"/>
          </a:xfrm>
          <a:ln/>
        </p:spPr>
      </p:sp>
      <p:sp>
        <p:nvSpPr>
          <p:cNvPr id="67588" name="Rectangle 3"/>
          <p:cNvSpPr>
            <a:spLocks noGrp="1" noChangeArrowheads="1"/>
          </p:cNvSpPr>
          <p:nvPr>
            <p:ph type="body" idx="1"/>
          </p:nvPr>
        </p:nvSpPr>
        <p:spPr>
          <a:noFill/>
        </p:spPr>
        <p:txBody>
          <a:bodyPr/>
          <a:lstStyle/>
          <a:p>
            <a:pPr eaLnBrk="1" hangingPunct="1"/>
            <a:endParaRPr lang="en-GB"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DBB8671-2C55-4B41-B29C-DE8A007A23FD}" type="slidenum">
              <a:rPr lang="en-GB" altLang="en-US">
                <a:solidFill>
                  <a:prstClr val="black"/>
                </a:solidFill>
              </a:rPr>
              <a:pPr eaLnBrk="1" hangingPunct="1">
                <a:spcBef>
                  <a:spcPct val="0"/>
                </a:spcBef>
              </a:pPr>
              <a:t>16</a:t>
            </a:fld>
            <a:endParaRPr lang="en-GB" altLang="en-US" dirty="0">
              <a:solidFill>
                <a:prstClr val="black"/>
              </a:solidFill>
            </a:endParaRPr>
          </a:p>
        </p:txBody>
      </p:sp>
      <p:sp>
        <p:nvSpPr>
          <p:cNvPr id="67587" name="Rectangle 2"/>
          <p:cNvSpPr>
            <a:spLocks noGrp="1" noRot="1" noChangeAspect="1" noChangeArrowheads="1" noTextEdit="1"/>
          </p:cNvSpPr>
          <p:nvPr>
            <p:ph type="sldImg"/>
          </p:nvPr>
        </p:nvSpPr>
        <p:spPr>
          <a:xfrm>
            <a:off x="746125" y="739775"/>
            <a:ext cx="5249863" cy="3703638"/>
          </a:xfrm>
          <a:ln/>
        </p:spPr>
      </p:sp>
      <p:sp>
        <p:nvSpPr>
          <p:cNvPr id="67588" name="Rectangle 3"/>
          <p:cNvSpPr>
            <a:spLocks noGrp="1" noChangeArrowheads="1"/>
          </p:cNvSpPr>
          <p:nvPr>
            <p:ph type="body" idx="1"/>
          </p:nvPr>
        </p:nvSpPr>
        <p:spPr>
          <a:noFill/>
        </p:spPr>
        <p:txBody>
          <a:bodyPr/>
          <a:lstStyle/>
          <a:p>
            <a:pPr eaLnBrk="1" hangingPunct="1"/>
            <a:endParaRPr lang="en-GB"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DBB8671-2C55-4B41-B29C-DE8A007A23FD}" type="slidenum">
              <a:rPr lang="en-GB" altLang="en-US">
                <a:solidFill>
                  <a:prstClr val="black"/>
                </a:solidFill>
              </a:rPr>
              <a:pPr eaLnBrk="1" hangingPunct="1">
                <a:spcBef>
                  <a:spcPct val="0"/>
                </a:spcBef>
              </a:pPr>
              <a:t>17</a:t>
            </a:fld>
            <a:endParaRPr lang="en-GB" altLang="en-US" dirty="0">
              <a:solidFill>
                <a:prstClr val="black"/>
              </a:solidFill>
            </a:endParaRPr>
          </a:p>
        </p:txBody>
      </p:sp>
      <p:sp>
        <p:nvSpPr>
          <p:cNvPr id="67587" name="Rectangle 2"/>
          <p:cNvSpPr>
            <a:spLocks noGrp="1" noRot="1" noChangeAspect="1" noChangeArrowheads="1" noTextEdit="1"/>
          </p:cNvSpPr>
          <p:nvPr>
            <p:ph type="sldImg"/>
          </p:nvPr>
        </p:nvSpPr>
        <p:spPr>
          <a:xfrm>
            <a:off x="746125" y="739775"/>
            <a:ext cx="5249863" cy="3703638"/>
          </a:xfrm>
          <a:ln/>
        </p:spPr>
      </p:sp>
      <p:sp>
        <p:nvSpPr>
          <p:cNvPr id="67588" name="Rectangle 3"/>
          <p:cNvSpPr>
            <a:spLocks noGrp="1" noChangeArrowheads="1"/>
          </p:cNvSpPr>
          <p:nvPr>
            <p:ph type="body" idx="1"/>
          </p:nvPr>
        </p:nvSpPr>
        <p:spPr>
          <a:noFill/>
        </p:spPr>
        <p:txBody>
          <a:bodyPr/>
          <a:lstStyle/>
          <a:p>
            <a:pPr eaLnBrk="1" hangingPunct="1"/>
            <a:endParaRPr lang="en-GB"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DBB8671-2C55-4B41-B29C-DE8A007A23FD}" type="slidenum">
              <a:rPr lang="en-GB" altLang="en-US">
                <a:solidFill>
                  <a:prstClr val="black"/>
                </a:solidFill>
              </a:rPr>
              <a:pPr eaLnBrk="1" hangingPunct="1">
                <a:spcBef>
                  <a:spcPct val="0"/>
                </a:spcBef>
              </a:pPr>
              <a:t>18</a:t>
            </a:fld>
            <a:endParaRPr lang="en-GB" altLang="en-US" dirty="0">
              <a:solidFill>
                <a:prstClr val="black"/>
              </a:solidFill>
            </a:endParaRPr>
          </a:p>
        </p:txBody>
      </p:sp>
      <p:sp>
        <p:nvSpPr>
          <p:cNvPr id="67587" name="Rectangle 2"/>
          <p:cNvSpPr>
            <a:spLocks noGrp="1" noRot="1" noChangeAspect="1" noChangeArrowheads="1" noTextEdit="1"/>
          </p:cNvSpPr>
          <p:nvPr>
            <p:ph type="sldImg"/>
          </p:nvPr>
        </p:nvSpPr>
        <p:spPr>
          <a:xfrm>
            <a:off x="746125" y="739775"/>
            <a:ext cx="5249863" cy="3703638"/>
          </a:xfrm>
          <a:ln/>
        </p:spPr>
      </p:sp>
      <p:sp>
        <p:nvSpPr>
          <p:cNvPr id="67588" name="Rectangle 3"/>
          <p:cNvSpPr>
            <a:spLocks noGrp="1" noChangeArrowheads="1"/>
          </p:cNvSpPr>
          <p:nvPr>
            <p:ph type="body" idx="1"/>
          </p:nvPr>
        </p:nvSpPr>
        <p:spPr>
          <a:noFill/>
        </p:spPr>
        <p:txBody>
          <a:bodyPr/>
          <a:lstStyle/>
          <a:p>
            <a:pPr eaLnBrk="1" hangingPunct="1"/>
            <a:endParaRPr lang="en-GB"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DBB8671-2C55-4B41-B29C-DE8A007A23FD}" type="slidenum">
              <a:rPr lang="en-GB" altLang="en-US">
                <a:solidFill>
                  <a:prstClr val="black"/>
                </a:solidFill>
              </a:rPr>
              <a:pPr eaLnBrk="1" hangingPunct="1">
                <a:spcBef>
                  <a:spcPct val="0"/>
                </a:spcBef>
              </a:pPr>
              <a:t>19</a:t>
            </a:fld>
            <a:endParaRPr lang="en-GB" altLang="en-US" dirty="0">
              <a:solidFill>
                <a:prstClr val="black"/>
              </a:solidFill>
            </a:endParaRPr>
          </a:p>
        </p:txBody>
      </p:sp>
      <p:sp>
        <p:nvSpPr>
          <p:cNvPr id="67587" name="Rectangle 2"/>
          <p:cNvSpPr>
            <a:spLocks noGrp="1" noRot="1" noChangeAspect="1" noChangeArrowheads="1" noTextEdit="1"/>
          </p:cNvSpPr>
          <p:nvPr>
            <p:ph type="sldImg"/>
          </p:nvPr>
        </p:nvSpPr>
        <p:spPr>
          <a:xfrm>
            <a:off x="746125" y="739775"/>
            <a:ext cx="5249863" cy="3703638"/>
          </a:xfrm>
          <a:ln/>
        </p:spPr>
      </p:sp>
      <p:sp>
        <p:nvSpPr>
          <p:cNvPr id="67588" name="Rectangle 3"/>
          <p:cNvSpPr>
            <a:spLocks noGrp="1" noChangeArrowheads="1"/>
          </p:cNvSpPr>
          <p:nvPr>
            <p:ph type="body" idx="1"/>
          </p:nvPr>
        </p:nvSpPr>
        <p:spPr>
          <a:noFill/>
        </p:spPr>
        <p:txBody>
          <a:bodyPr/>
          <a:lstStyle/>
          <a:p>
            <a:pPr eaLnBrk="1" hangingPunct="1"/>
            <a:endParaRPr lang="en-GB"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DBB8671-2C55-4B41-B29C-DE8A007A23FD}" type="slidenum">
              <a:rPr lang="en-GB" altLang="en-US">
                <a:solidFill>
                  <a:prstClr val="black"/>
                </a:solidFill>
              </a:rPr>
              <a:pPr eaLnBrk="1" hangingPunct="1">
                <a:spcBef>
                  <a:spcPct val="0"/>
                </a:spcBef>
              </a:pPr>
              <a:t>20</a:t>
            </a:fld>
            <a:endParaRPr lang="en-GB" altLang="en-US" dirty="0">
              <a:solidFill>
                <a:prstClr val="black"/>
              </a:solidFill>
            </a:endParaRPr>
          </a:p>
        </p:txBody>
      </p:sp>
      <p:sp>
        <p:nvSpPr>
          <p:cNvPr id="67587" name="Rectangle 2"/>
          <p:cNvSpPr>
            <a:spLocks noGrp="1" noRot="1" noChangeAspect="1" noChangeArrowheads="1" noTextEdit="1"/>
          </p:cNvSpPr>
          <p:nvPr>
            <p:ph type="sldImg"/>
          </p:nvPr>
        </p:nvSpPr>
        <p:spPr>
          <a:xfrm>
            <a:off x="746125" y="739775"/>
            <a:ext cx="5249863" cy="3703638"/>
          </a:xfrm>
          <a:ln/>
        </p:spPr>
      </p:sp>
      <p:sp>
        <p:nvSpPr>
          <p:cNvPr id="67588" name="Rectangle 3"/>
          <p:cNvSpPr>
            <a:spLocks noGrp="1" noChangeArrowheads="1"/>
          </p:cNvSpPr>
          <p:nvPr>
            <p:ph type="body" idx="1"/>
          </p:nvPr>
        </p:nvSpPr>
        <p:spPr>
          <a:noFill/>
        </p:spPr>
        <p:txBody>
          <a:bodyPr/>
          <a:lstStyle/>
          <a:p>
            <a:pPr eaLnBrk="1" hangingPunct="1"/>
            <a:endParaRPr lang="en-GB"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DBB8671-2C55-4B41-B29C-DE8A007A23FD}" type="slidenum">
              <a:rPr lang="en-GB" altLang="en-US">
                <a:solidFill>
                  <a:prstClr val="black"/>
                </a:solidFill>
              </a:rPr>
              <a:pPr eaLnBrk="1" hangingPunct="1">
                <a:spcBef>
                  <a:spcPct val="0"/>
                </a:spcBef>
              </a:pPr>
              <a:t>3</a:t>
            </a:fld>
            <a:endParaRPr lang="en-GB" altLang="en-US" dirty="0">
              <a:solidFill>
                <a:prstClr val="black"/>
              </a:solidFill>
            </a:endParaRPr>
          </a:p>
        </p:txBody>
      </p:sp>
      <p:sp>
        <p:nvSpPr>
          <p:cNvPr id="67587" name="Rectangle 2"/>
          <p:cNvSpPr>
            <a:spLocks noGrp="1" noRot="1" noChangeAspect="1" noChangeArrowheads="1" noTextEdit="1"/>
          </p:cNvSpPr>
          <p:nvPr>
            <p:ph type="sldImg"/>
          </p:nvPr>
        </p:nvSpPr>
        <p:spPr>
          <a:xfrm>
            <a:off x="746125" y="739775"/>
            <a:ext cx="5249863" cy="3703638"/>
          </a:xfrm>
          <a:ln/>
        </p:spPr>
      </p:sp>
      <p:sp>
        <p:nvSpPr>
          <p:cNvPr id="67588" name="Rectangle 3"/>
          <p:cNvSpPr>
            <a:spLocks noGrp="1" noChangeArrowheads="1"/>
          </p:cNvSpPr>
          <p:nvPr>
            <p:ph type="body" idx="1"/>
          </p:nvPr>
        </p:nvSpPr>
        <p:spPr>
          <a:noFill/>
        </p:spPr>
        <p:txBody>
          <a:bodyPr/>
          <a:lstStyle/>
          <a:p>
            <a:pPr eaLnBrk="1" hangingPunct="1"/>
            <a:endParaRPr lang="en-GB"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DBB8671-2C55-4B41-B29C-DE8A007A23FD}" type="slidenum">
              <a:rPr lang="en-GB" altLang="en-US">
                <a:solidFill>
                  <a:prstClr val="black"/>
                </a:solidFill>
              </a:rPr>
              <a:pPr eaLnBrk="1" hangingPunct="1">
                <a:spcBef>
                  <a:spcPct val="0"/>
                </a:spcBef>
              </a:pPr>
              <a:t>21</a:t>
            </a:fld>
            <a:endParaRPr lang="en-GB" altLang="en-US" dirty="0">
              <a:solidFill>
                <a:prstClr val="black"/>
              </a:solidFill>
            </a:endParaRPr>
          </a:p>
        </p:txBody>
      </p:sp>
      <p:sp>
        <p:nvSpPr>
          <p:cNvPr id="67587" name="Rectangle 2"/>
          <p:cNvSpPr>
            <a:spLocks noGrp="1" noRot="1" noChangeAspect="1" noChangeArrowheads="1" noTextEdit="1"/>
          </p:cNvSpPr>
          <p:nvPr>
            <p:ph type="sldImg"/>
          </p:nvPr>
        </p:nvSpPr>
        <p:spPr>
          <a:xfrm>
            <a:off x="746125" y="739775"/>
            <a:ext cx="5249863" cy="3703638"/>
          </a:xfrm>
          <a:ln/>
        </p:spPr>
      </p:sp>
      <p:sp>
        <p:nvSpPr>
          <p:cNvPr id="67588" name="Rectangle 3"/>
          <p:cNvSpPr>
            <a:spLocks noGrp="1" noChangeArrowheads="1"/>
          </p:cNvSpPr>
          <p:nvPr>
            <p:ph type="body" idx="1"/>
          </p:nvPr>
        </p:nvSpPr>
        <p:spPr>
          <a:noFill/>
        </p:spPr>
        <p:txBody>
          <a:bodyPr/>
          <a:lstStyle/>
          <a:p>
            <a:pPr eaLnBrk="1" hangingPunct="1"/>
            <a:endParaRPr lang="en-GB"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DBB8671-2C55-4B41-B29C-DE8A007A23FD}" type="slidenum">
              <a:rPr lang="en-GB" altLang="en-US">
                <a:solidFill>
                  <a:prstClr val="black"/>
                </a:solidFill>
              </a:rPr>
              <a:pPr eaLnBrk="1" hangingPunct="1">
                <a:spcBef>
                  <a:spcPct val="0"/>
                </a:spcBef>
              </a:pPr>
              <a:t>22</a:t>
            </a:fld>
            <a:endParaRPr lang="en-GB" altLang="en-US" dirty="0">
              <a:solidFill>
                <a:prstClr val="black"/>
              </a:solidFill>
            </a:endParaRPr>
          </a:p>
        </p:txBody>
      </p:sp>
      <p:sp>
        <p:nvSpPr>
          <p:cNvPr id="67587" name="Rectangle 2"/>
          <p:cNvSpPr>
            <a:spLocks noGrp="1" noRot="1" noChangeAspect="1" noChangeArrowheads="1" noTextEdit="1"/>
          </p:cNvSpPr>
          <p:nvPr>
            <p:ph type="sldImg"/>
          </p:nvPr>
        </p:nvSpPr>
        <p:spPr>
          <a:xfrm>
            <a:off x="746125" y="739775"/>
            <a:ext cx="5249863" cy="3703638"/>
          </a:xfrm>
          <a:ln/>
        </p:spPr>
      </p:sp>
      <p:sp>
        <p:nvSpPr>
          <p:cNvPr id="67588" name="Rectangle 3"/>
          <p:cNvSpPr>
            <a:spLocks noGrp="1" noChangeArrowheads="1"/>
          </p:cNvSpPr>
          <p:nvPr>
            <p:ph type="body" idx="1"/>
          </p:nvPr>
        </p:nvSpPr>
        <p:spPr>
          <a:noFill/>
        </p:spPr>
        <p:txBody>
          <a:bodyPr/>
          <a:lstStyle/>
          <a:p>
            <a:pPr eaLnBrk="1" hangingPunct="1"/>
            <a:endParaRPr lang="en-GB"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DBB8671-2C55-4B41-B29C-DE8A007A23FD}" type="slidenum">
              <a:rPr lang="en-GB" altLang="en-US">
                <a:solidFill>
                  <a:prstClr val="black"/>
                </a:solidFill>
              </a:rPr>
              <a:pPr eaLnBrk="1" hangingPunct="1">
                <a:spcBef>
                  <a:spcPct val="0"/>
                </a:spcBef>
              </a:pPr>
              <a:t>4</a:t>
            </a:fld>
            <a:endParaRPr lang="en-GB" altLang="en-US" dirty="0">
              <a:solidFill>
                <a:prstClr val="black"/>
              </a:solidFill>
            </a:endParaRPr>
          </a:p>
        </p:txBody>
      </p:sp>
      <p:sp>
        <p:nvSpPr>
          <p:cNvPr id="67587" name="Rectangle 2"/>
          <p:cNvSpPr>
            <a:spLocks noGrp="1" noRot="1" noChangeAspect="1" noChangeArrowheads="1" noTextEdit="1"/>
          </p:cNvSpPr>
          <p:nvPr>
            <p:ph type="sldImg"/>
          </p:nvPr>
        </p:nvSpPr>
        <p:spPr>
          <a:xfrm>
            <a:off x="746125" y="739775"/>
            <a:ext cx="5249863" cy="3703638"/>
          </a:xfrm>
          <a:ln/>
        </p:spPr>
      </p:sp>
      <p:sp>
        <p:nvSpPr>
          <p:cNvPr id="67588" name="Rectangle 3"/>
          <p:cNvSpPr>
            <a:spLocks noGrp="1" noChangeArrowheads="1"/>
          </p:cNvSpPr>
          <p:nvPr>
            <p:ph type="body" idx="1"/>
          </p:nvPr>
        </p:nvSpPr>
        <p:spPr>
          <a:noFill/>
        </p:spPr>
        <p:txBody>
          <a:bodyPr/>
          <a:lstStyle/>
          <a:p>
            <a:pPr eaLnBrk="1" hangingPunct="1"/>
            <a:endParaRPr lang="en-GB"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DBB8671-2C55-4B41-B29C-DE8A007A23FD}" type="slidenum">
              <a:rPr lang="en-GB" altLang="en-US">
                <a:solidFill>
                  <a:prstClr val="black"/>
                </a:solidFill>
              </a:rPr>
              <a:pPr eaLnBrk="1" hangingPunct="1">
                <a:spcBef>
                  <a:spcPct val="0"/>
                </a:spcBef>
              </a:pPr>
              <a:t>5</a:t>
            </a:fld>
            <a:endParaRPr lang="en-GB" altLang="en-US" dirty="0">
              <a:solidFill>
                <a:prstClr val="black"/>
              </a:solidFill>
            </a:endParaRPr>
          </a:p>
        </p:txBody>
      </p:sp>
      <p:sp>
        <p:nvSpPr>
          <p:cNvPr id="67587" name="Rectangle 2"/>
          <p:cNvSpPr>
            <a:spLocks noGrp="1" noRot="1" noChangeAspect="1" noChangeArrowheads="1" noTextEdit="1"/>
          </p:cNvSpPr>
          <p:nvPr>
            <p:ph type="sldImg"/>
          </p:nvPr>
        </p:nvSpPr>
        <p:spPr>
          <a:xfrm>
            <a:off x="746125" y="739775"/>
            <a:ext cx="5249863" cy="3703638"/>
          </a:xfrm>
          <a:ln/>
        </p:spPr>
      </p:sp>
      <p:sp>
        <p:nvSpPr>
          <p:cNvPr id="67588" name="Rectangle 3"/>
          <p:cNvSpPr>
            <a:spLocks noGrp="1" noChangeArrowheads="1"/>
          </p:cNvSpPr>
          <p:nvPr>
            <p:ph type="body" idx="1"/>
          </p:nvPr>
        </p:nvSpPr>
        <p:spPr>
          <a:noFill/>
        </p:spPr>
        <p:txBody>
          <a:bodyPr/>
          <a:lstStyle/>
          <a:p>
            <a:pPr eaLnBrk="1" hangingPunct="1"/>
            <a:endParaRPr lang="en-GB"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DBB8671-2C55-4B41-B29C-DE8A007A23FD}" type="slidenum">
              <a:rPr lang="en-GB" altLang="en-US">
                <a:solidFill>
                  <a:prstClr val="black"/>
                </a:solidFill>
              </a:rPr>
              <a:pPr eaLnBrk="1" hangingPunct="1">
                <a:spcBef>
                  <a:spcPct val="0"/>
                </a:spcBef>
              </a:pPr>
              <a:t>6</a:t>
            </a:fld>
            <a:endParaRPr lang="en-GB" altLang="en-US" dirty="0">
              <a:solidFill>
                <a:prstClr val="black"/>
              </a:solidFill>
            </a:endParaRPr>
          </a:p>
        </p:txBody>
      </p:sp>
      <p:sp>
        <p:nvSpPr>
          <p:cNvPr id="67587" name="Rectangle 2"/>
          <p:cNvSpPr>
            <a:spLocks noGrp="1" noRot="1" noChangeAspect="1" noChangeArrowheads="1" noTextEdit="1"/>
          </p:cNvSpPr>
          <p:nvPr>
            <p:ph type="sldImg"/>
          </p:nvPr>
        </p:nvSpPr>
        <p:spPr>
          <a:xfrm>
            <a:off x="746125" y="739775"/>
            <a:ext cx="5249863" cy="3703638"/>
          </a:xfrm>
          <a:ln/>
        </p:spPr>
      </p:sp>
      <p:sp>
        <p:nvSpPr>
          <p:cNvPr id="67588" name="Rectangle 3"/>
          <p:cNvSpPr>
            <a:spLocks noGrp="1" noChangeArrowheads="1"/>
          </p:cNvSpPr>
          <p:nvPr>
            <p:ph type="body" idx="1"/>
          </p:nvPr>
        </p:nvSpPr>
        <p:spPr>
          <a:noFill/>
        </p:spPr>
        <p:txBody>
          <a:bodyPr/>
          <a:lstStyle/>
          <a:p>
            <a:pPr eaLnBrk="1" hangingPunct="1"/>
            <a:endParaRPr lang="en-GB"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DBB8671-2C55-4B41-B29C-DE8A007A23FD}" type="slidenum">
              <a:rPr lang="en-GB" altLang="en-US">
                <a:solidFill>
                  <a:prstClr val="black"/>
                </a:solidFill>
              </a:rPr>
              <a:pPr eaLnBrk="1" hangingPunct="1">
                <a:spcBef>
                  <a:spcPct val="0"/>
                </a:spcBef>
              </a:pPr>
              <a:t>7</a:t>
            </a:fld>
            <a:endParaRPr lang="en-GB" altLang="en-US" dirty="0">
              <a:solidFill>
                <a:prstClr val="black"/>
              </a:solidFill>
            </a:endParaRPr>
          </a:p>
        </p:txBody>
      </p:sp>
      <p:sp>
        <p:nvSpPr>
          <p:cNvPr id="67587" name="Rectangle 2"/>
          <p:cNvSpPr>
            <a:spLocks noGrp="1" noRot="1" noChangeAspect="1" noChangeArrowheads="1" noTextEdit="1"/>
          </p:cNvSpPr>
          <p:nvPr>
            <p:ph type="sldImg"/>
          </p:nvPr>
        </p:nvSpPr>
        <p:spPr>
          <a:xfrm>
            <a:off x="746125" y="739775"/>
            <a:ext cx="5249863" cy="3703638"/>
          </a:xfrm>
          <a:ln/>
        </p:spPr>
      </p:sp>
      <p:sp>
        <p:nvSpPr>
          <p:cNvPr id="67588" name="Rectangle 3"/>
          <p:cNvSpPr>
            <a:spLocks noGrp="1" noChangeArrowheads="1"/>
          </p:cNvSpPr>
          <p:nvPr>
            <p:ph type="body" idx="1"/>
          </p:nvPr>
        </p:nvSpPr>
        <p:spPr>
          <a:noFill/>
        </p:spPr>
        <p:txBody>
          <a:bodyPr/>
          <a:lstStyle/>
          <a:p>
            <a:pPr eaLnBrk="1" hangingPunct="1"/>
            <a:endParaRPr lang="en-GB"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DBB8671-2C55-4B41-B29C-DE8A007A23FD}" type="slidenum">
              <a:rPr lang="en-GB" altLang="en-US">
                <a:solidFill>
                  <a:prstClr val="black"/>
                </a:solidFill>
              </a:rPr>
              <a:pPr eaLnBrk="1" hangingPunct="1">
                <a:spcBef>
                  <a:spcPct val="0"/>
                </a:spcBef>
              </a:pPr>
              <a:t>8</a:t>
            </a:fld>
            <a:endParaRPr lang="en-GB" altLang="en-US" dirty="0">
              <a:solidFill>
                <a:prstClr val="black"/>
              </a:solidFill>
            </a:endParaRPr>
          </a:p>
        </p:txBody>
      </p:sp>
      <p:sp>
        <p:nvSpPr>
          <p:cNvPr id="67587" name="Rectangle 2"/>
          <p:cNvSpPr>
            <a:spLocks noGrp="1" noRot="1" noChangeAspect="1" noChangeArrowheads="1" noTextEdit="1"/>
          </p:cNvSpPr>
          <p:nvPr>
            <p:ph type="sldImg"/>
          </p:nvPr>
        </p:nvSpPr>
        <p:spPr>
          <a:xfrm>
            <a:off x="746125" y="739775"/>
            <a:ext cx="5249863" cy="3703638"/>
          </a:xfrm>
          <a:ln/>
        </p:spPr>
      </p:sp>
      <p:sp>
        <p:nvSpPr>
          <p:cNvPr id="67588" name="Rectangle 3"/>
          <p:cNvSpPr>
            <a:spLocks noGrp="1" noChangeArrowheads="1"/>
          </p:cNvSpPr>
          <p:nvPr>
            <p:ph type="body" idx="1"/>
          </p:nvPr>
        </p:nvSpPr>
        <p:spPr>
          <a:noFill/>
        </p:spPr>
        <p:txBody>
          <a:bodyPr/>
          <a:lstStyle/>
          <a:p>
            <a:pPr eaLnBrk="1" hangingPunct="1"/>
            <a:endParaRPr lang="en-GB"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DBB8671-2C55-4B41-B29C-DE8A007A23FD}" type="slidenum">
              <a:rPr lang="en-GB" altLang="en-US">
                <a:solidFill>
                  <a:prstClr val="black"/>
                </a:solidFill>
              </a:rPr>
              <a:pPr eaLnBrk="1" hangingPunct="1">
                <a:spcBef>
                  <a:spcPct val="0"/>
                </a:spcBef>
              </a:pPr>
              <a:t>9</a:t>
            </a:fld>
            <a:endParaRPr lang="en-GB" altLang="en-US" dirty="0">
              <a:solidFill>
                <a:prstClr val="black"/>
              </a:solidFill>
            </a:endParaRPr>
          </a:p>
        </p:txBody>
      </p:sp>
      <p:sp>
        <p:nvSpPr>
          <p:cNvPr id="67587" name="Rectangle 2"/>
          <p:cNvSpPr>
            <a:spLocks noGrp="1" noRot="1" noChangeAspect="1" noChangeArrowheads="1" noTextEdit="1"/>
          </p:cNvSpPr>
          <p:nvPr>
            <p:ph type="sldImg"/>
          </p:nvPr>
        </p:nvSpPr>
        <p:spPr>
          <a:xfrm>
            <a:off x="746125" y="739775"/>
            <a:ext cx="5249863" cy="3703638"/>
          </a:xfrm>
          <a:ln/>
        </p:spPr>
      </p:sp>
      <p:sp>
        <p:nvSpPr>
          <p:cNvPr id="67588" name="Rectangle 3"/>
          <p:cNvSpPr>
            <a:spLocks noGrp="1" noChangeArrowheads="1"/>
          </p:cNvSpPr>
          <p:nvPr>
            <p:ph type="body" idx="1"/>
          </p:nvPr>
        </p:nvSpPr>
        <p:spPr>
          <a:noFill/>
        </p:spPr>
        <p:txBody>
          <a:bodyPr/>
          <a:lstStyle/>
          <a:p>
            <a:pPr eaLnBrk="1" hangingPunct="1"/>
            <a:endParaRPr lang="en-GB"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DBB8671-2C55-4B41-B29C-DE8A007A23FD}" type="slidenum">
              <a:rPr lang="en-GB" altLang="en-US">
                <a:solidFill>
                  <a:prstClr val="black"/>
                </a:solidFill>
              </a:rPr>
              <a:pPr eaLnBrk="1" hangingPunct="1">
                <a:spcBef>
                  <a:spcPct val="0"/>
                </a:spcBef>
              </a:pPr>
              <a:t>10</a:t>
            </a:fld>
            <a:endParaRPr lang="en-GB" altLang="en-US" dirty="0">
              <a:solidFill>
                <a:prstClr val="black"/>
              </a:solidFill>
            </a:endParaRPr>
          </a:p>
        </p:txBody>
      </p:sp>
      <p:sp>
        <p:nvSpPr>
          <p:cNvPr id="67587" name="Rectangle 2"/>
          <p:cNvSpPr>
            <a:spLocks noGrp="1" noRot="1" noChangeAspect="1" noChangeArrowheads="1" noTextEdit="1"/>
          </p:cNvSpPr>
          <p:nvPr>
            <p:ph type="sldImg"/>
          </p:nvPr>
        </p:nvSpPr>
        <p:spPr>
          <a:xfrm>
            <a:off x="746125" y="739775"/>
            <a:ext cx="5249863" cy="3703638"/>
          </a:xfrm>
          <a:ln/>
        </p:spPr>
      </p:sp>
      <p:sp>
        <p:nvSpPr>
          <p:cNvPr id="67588" name="Rectangle 3"/>
          <p:cNvSpPr>
            <a:spLocks noGrp="1" noChangeArrowheads="1"/>
          </p:cNvSpPr>
          <p:nvPr>
            <p:ph type="body" idx="1"/>
          </p:nvPr>
        </p:nvSpPr>
        <p:spPr>
          <a:noFill/>
        </p:spPr>
        <p:txBody>
          <a:bodyPr/>
          <a:lstStyle/>
          <a:p>
            <a:pPr eaLnBrk="1" hangingPunct="1"/>
            <a:endParaRPr lang="en-GB"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9139" y="2130426"/>
            <a:ext cx="8263573" cy="147002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458278" y="3886200"/>
            <a:ext cx="680529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xfrm>
            <a:off x="486092" y="6245225"/>
            <a:ext cx="2268432" cy="476250"/>
          </a:xfrm>
          <a:prstGeom prst="rect">
            <a:avLst/>
          </a:prstGeom>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6" name="Rectangle 6"/>
          <p:cNvSpPr>
            <a:spLocks noGrp="1" noChangeArrowheads="1"/>
          </p:cNvSpPr>
          <p:nvPr>
            <p:ph type="sldNum" sz="quarter" idx="12"/>
          </p:nvPr>
        </p:nvSpPr>
        <p:spPr>
          <a:xfrm>
            <a:off x="6967326" y="6245225"/>
            <a:ext cx="2268432" cy="476250"/>
          </a:xfrm>
          <a:prstGeom prst="rect">
            <a:avLst/>
          </a:prstGeom>
          <a:ln/>
        </p:spPr>
        <p:txBody>
          <a:bodyPr/>
          <a:lstStyle>
            <a:lvl1pPr>
              <a:defRPr/>
            </a:lvl1pPr>
          </a:lstStyle>
          <a:p>
            <a:pPr>
              <a:defRPr/>
            </a:pPr>
            <a:fld id="{1BC488A4-8AE4-4CE9-95AA-5699958FA265}"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363901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72185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86092" y="6245225"/>
            <a:ext cx="2268432" cy="476250"/>
          </a:xfrm>
          <a:prstGeom prst="rect">
            <a:avLst/>
          </a:prstGeom>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6" name="Rectangle 6"/>
          <p:cNvSpPr>
            <a:spLocks noGrp="1" noChangeArrowheads="1"/>
          </p:cNvSpPr>
          <p:nvPr>
            <p:ph type="sldNum" sz="quarter" idx="12"/>
          </p:nvPr>
        </p:nvSpPr>
        <p:spPr>
          <a:xfrm>
            <a:off x="6967326" y="6245225"/>
            <a:ext cx="2268432" cy="476250"/>
          </a:xfrm>
          <a:prstGeom prst="rect">
            <a:avLst/>
          </a:prstGeom>
          <a:ln/>
        </p:spPr>
        <p:txBody>
          <a:bodyPr/>
          <a:lstStyle>
            <a:lvl1pPr>
              <a:defRPr/>
            </a:lvl1pPr>
          </a:lstStyle>
          <a:p>
            <a:pPr>
              <a:defRPr/>
            </a:pPr>
            <a:fld id="{A8E695A6-23CD-4B87-B793-F7C7BF8F451D}"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42123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341" y="274639"/>
            <a:ext cx="2187416"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6092" y="274639"/>
            <a:ext cx="640021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86092" y="6245225"/>
            <a:ext cx="2268432" cy="476250"/>
          </a:xfrm>
          <a:prstGeom prst="rect">
            <a:avLst/>
          </a:prstGeom>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6" name="Rectangle 6"/>
          <p:cNvSpPr>
            <a:spLocks noGrp="1" noChangeArrowheads="1"/>
          </p:cNvSpPr>
          <p:nvPr>
            <p:ph type="sldNum" sz="quarter" idx="12"/>
          </p:nvPr>
        </p:nvSpPr>
        <p:spPr>
          <a:xfrm>
            <a:off x="6967326" y="6245225"/>
            <a:ext cx="2268432" cy="476250"/>
          </a:xfrm>
          <a:prstGeom prst="rect">
            <a:avLst/>
          </a:prstGeom>
          <a:ln/>
        </p:spPr>
        <p:txBody>
          <a:bodyPr/>
          <a:lstStyle>
            <a:lvl1pPr>
              <a:defRPr/>
            </a:lvl1pPr>
          </a:lstStyle>
          <a:p>
            <a:pPr>
              <a:defRPr/>
            </a:pPr>
            <a:fld id="{0886D852-E9CB-4B5F-981A-E57426BBC644}"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4178641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9139" y="2130426"/>
            <a:ext cx="8263573"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58278" y="3886200"/>
            <a:ext cx="680529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C488A4-8AE4-4CE9-95AA-5699958FA265}"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631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13BA01-C8E8-4105-B9D3-D5DA16142A99}"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95171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7959" y="4406901"/>
            <a:ext cx="8263573"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67959" y="2906713"/>
            <a:ext cx="826357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33EAEA-ACA7-43C5-ADE1-79D73CD28123}"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40155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6093" y="1600201"/>
            <a:ext cx="42938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41940" y="1600201"/>
            <a:ext cx="42938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4368A1-8198-4711-A1B3-1C4EB3588D20}"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901286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86093" y="1535113"/>
            <a:ext cx="429550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6093" y="2174875"/>
            <a:ext cx="429550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938565" y="1535113"/>
            <a:ext cx="429719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8565" y="2174875"/>
            <a:ext cx="429719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C0DD2D6-F9C4-40FB-9C08-DEE2FF14D4F2}"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694914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BBF5FF2-508A-4CA9-BA6F-2198B3B7BC20}"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854073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6E8DD8C-E5A6-4374-AFFF-719CFAD62E63}"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988167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093" y="273050"/>
            <a:ext cx="3198422"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00973" y="273051"/>
            <a:ext cx="543478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86093" y="1435101"/>
            <a:ext cx="31984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E0E717-91AF-422E-87B2-90A0FFEF704E}"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13369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093" y="1196753"/>
            <a:ext cx="8749665" cy="470398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9955" y="5878633"/>
            <a:ext cx="2411896"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93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551" y="4800600"/>
            <a:ext cx="583311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05551" y="612775"/>
            <a:ext cx="58331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905551" y="5367338"/>
            <a:ext cx="58331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09308F-0541-410E-A0A7-F7299051EC4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78691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E695A6-23CD-4B87-B793-F7C7BF8F451D}"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595522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341" y="274639"/>
            <a:ext cx="2187416"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6092" y="274639"/>
            <a:ext cx="640021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86D852-E9CB-4B5F-981A-E57426BBC644}"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222206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094" y="1196753"/>
            <a:ext cx="8749665" cy="470398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9956" y="5878633"/>
            <a:ext cx="2411896"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063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7959" y="4406901"/>
            <a:ext cx="8263573"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67959" y="2906713"/>
            <a:ext cx="826357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86092" y="6245225"/>
            <a:ext cx="2268432" cy="476250"/>
          </a:xfrm>
          <a:prstGeom prst="rect">
            <a:avLst/>
          </a:prstGeom>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6" name="Rectangle 6"/>
          <p:cNvSpPr>
            <a:spLocks noGrp="1" noChangeArrowheads="1"/>
          </p:cNvSpPr>
          <p:nvPr>
            <p:ph type="sldNum" sz="quarter" idx="12"/>
          </p:nvPr>
        </p:nvSpPr>
        <p:spPr>
          <a:xfrm>
            <a:off x="6967326" y="6245225"/>
            <a:ext cx="2268432" cy="476250"/>
          </a:xfrm>
          <a:prstGeom prst="rect">
            <a:avLst/>
          </a:prstGeom>
          <a:ln/>
        </p:spPr>
        <p:txBody>
          <a:bodyPr/>
          <a:lstStyle>
            <a:lvl1pPr>
              <a:defRPr/>
            </a:lvl1pPr>
          </a:lstStyle>
          <a:p>
            <a:pPr>
              <a:defRPr/>
            </a:pPr>
            <a:fld id="{A833EAEA-ACA7-43C5-ADE1-79D73CD28123}"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413735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721850" cy="1143000"/>
          </a:xfrm>
          <a:prstGeom prst="rect">
            <a:avLst/>
          </a:prstGeom>
        </p:spPr>
        <p:txBody>
          <a:bodyPr/>
          <a:lstStyle/>
          <a:p>
            <a:endParaRPr lang="en-GB" dirty="0"/>
          </a:p>
        </p:txBody>
      </p:sp>
      <p:sp>
        <p:nvSpPr>
          <p:cNvPr id="3" name="Content Placeholder 2"/>
          <p:cNvSpPr>
            <a:spLocks noGrp="1"/>
          </p:cNvSpPr>
          <p:nvPr>
            <p:ph sz="half" idx="1"/>
          </p:nvPr>
        </p:nvSpPr>
        <p:spPr>
          <a:xfrm>
            <a:off x="486093" y="1600201"/>
            <a:ext cx="42938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41940" y="1600201"/>
            <a:ext cx="42938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486092" y="6245225"/>
            <a:ext cx="2268432" cy="476250"/>
          </a:xfrm>
          <a:prstGeom prst="rect">
            <a:avLst/>
          </a:prstGeom>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7" name="Slide Number Placeholder 6"/>
          <p:cNvSpPr>
            <a:spLocks noGrp="1" noChangeArrowheads="1"/>
          </p:cNvSpPr>
          <p:nvPr>
            <p:ph type="sldNum" sz="quarter" idx="12"/>
          </p:nvPr>
        </p:nvSpPr>
        <p:spPr>
          <a:xfrm>
            <a:off x="6967326" y="6245225"/>
            <a:ext cx="2268432" cy="476250"/>
          </a:xfrm>
          <a:prstGeom prst="rect">
            <a:avLst/>
          </a:prstGeom>
          <a:ln/>
        </p:spPr>
        <p:txBody>
          <a:bodyPr/>
          <a:lstStyle>
            <a:lvl1pPr>
              <a:defRPr/>
            </a:lvl1pPr>
          </a:lstStyle>
          <a:p>
            <a:pPr>
              <a:defRPr/>
            </a:pPr>
            <a:fld id="{754368A1-8198-4711-A1B3-1C4EB3588D20}"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323246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72185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86093" y="1535113"/>
            <a:ext cx="429550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6093" y="2174875"/>
            <a:ext cx="429550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938565" y="1535113"/>
            <a:ext cx="429719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8565" y="2174875"/>
            <a:ext cx="429719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xfrm>
            <a:off x="486092" y="6245225"/>
            <a:ext cx="2268432" cy="476250"/>
          </a:xfrm>
          <a:prstGeom prst="rect">
            <a:avLst/>
          </a:prstGeom>
          <a:ln/>
        </p:spPr>
        <p:txBody>
          <a:bodyPr/>
          <a:lstStyle>
            <a:lvl1pPr>
              <a:defRPr/>
            </a:lvl1pPr>
          </a:lstStyle>
          <a:p>
            <a:pPr>
              <a:defRPr/>
            </a:pPr>
            <a:endParaRPr lang="en-GB"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9" name="Rectangle 6"/>
          <p:cNvSpPr>
            <a:spLocks noGrp="1" noChangeArrowheads="1"/>
          </p:cNvSpPr>
          <p:nvPr>
            <p:ph type="sldNum" sz="quarter" idx="12"/>
          </p:nvPr>
        </p:nvSpPr>
        <p:spPr>
          <a:xfrm>
            <a:off x="6967326" y="6245225"/>
            <a:ext cx="2268432" cy="476250"/>
          </a:xfrm>
          <a:prstGeom prst="rect">
            <a:avLst/>
          </a:prstGeom>
          <a:ln/>
        </p:spPr>
        <p:txBody>
          <a:bodyPr/>
          <a:lstStyle>
            <a:lvl1pPr>
              <a:defRPr/>
            </a:lvl1pPr>
          </a:lstStyle>
          <a:p>
            <a:pPr>
              <a:defRPr/>
            </a:pPr>
            <a:fld id="{9C0DD2D6-F9C4-40FB-9C08-DEE2FF14D4F2}"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496412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721850" cy="1143000"/>
          </a:xfrm>
          <a:prstGeom prst="rect">
            <a:avLst/>
          </a:prstGeom>
        </p:spPr>
        <p:txBody>
          <a:bodyPr/>
          <a:lstStyle/>
          <a:p>
            <a:r>
              <a:rPr lang="en-US" dirty="0" smtClean="0"/>
              <a:t>Click to edit Master title style</a:t>
            </a:r>
            <a:endParaRPr lang="en-GB" dirty="0"/>
          </a:p>
        </p:txBody>
      </p:sp>
      <p:sp>
        <p:nvSpPr>
          <p:cNvPr id="3" name="Rectangle 4"/>
          <p:cNvSpPr>
            <a:spLocks noGrp="1" noChangeArrowheads="1"/>
          </p:cNvSpPr>
          <p:nvPr>
            <p:ph type="dt" sz="half" idx="10"/>
          </p:nvPr>
        </p:nvSpPr>
        <p:spPr>
          <a:xfrm>
            <a:off x="486092" y="6245225"/>
            <a:ext cx="2268432" cy="476250"/>
          </a:xfrm>
          <a:prstGeom prst="rect">
            <a:avLst/>
          </a:prstGeom>
          <a:ln/>
        </p:spPr>
        <p:txBody>
          <a:bodyPr/>
          <a:lstStyle>
            <a:lvl1pPr>
              <a:defRPr/>
            </a:lvl1pPr>
          </a:lstStyle>
          <a:p>
            <a:pPr>
              <a:defRPr/>
            </a:pPr>
            <a:endParaRPr lang="en-GB"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5" name="Rectangle 6"/>
          <p:cNvSpPr>
            <a:spLocks noGrp="1" noChangeArrowheads="1"/>
          </p:cNvSpPr>
          <p:nvPr>
            <p:ph type="sldNum" sz="quarter" idx="12"/>
          </p:nvPr>
        </p:nvSpPr>
        <p:spPr>
          <a:xfrm>
            <a:off x="6967326" y="6245225"/>
            <a:ext cx="2268432" cy="476250"/>
          </a:xfrm>
          <a:prstGeom prst="rect">
            <a:avLst/>
          </a:prstGeom>
          <a:ln/>
        </p:spPr>
        <p:txBody>
          <a:bodyPr/>
          <a:lstStyle>
            <a:lvl1pPr>
              <a:defRPr/>
            </a:lvl1pPr>
          </a:lstStyle>
          <a:p>
            <a:pPr>
              <a:defRPr/>
            </a:pPr>
            <a:fld id="{2BBF5FF2-508A-4CA9-BA6F-2198B3B7BC20}"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089247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86092" y="6245225"/>
            <a:ext cx="2268432" cy="476250"/>
          </a:xfrm>
          <a:prstGeom prst="rect">
            <a:avLst/>
          </a:prstGeom>
          <a:ln/>
        </p:spPr>
        <p:txBody>
          <a:bodyPr/>
          <a:lstStyle>
            <a:lvl1pPr>
              <a:defRPr/>
            </a:lvl1pPr>
          </a:lstStyle>
          <a:p>
            <a:pPr>
              <a:defRPr/>
            </a:pPr>
            <a:endParaRPr lang="en-GB"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4" name="Rectangle 6"/>
          <p:cNvSpPr>
            <a:spLocks noGrp="1" noChangeArrowheads="1"/>
          </p:cNvSpPr>
          <p:nvPr>
            <p:ph type="sldNum" sz="quarter" idx="12"/>
          </p:nvPr>
        </p:nvSpPr>
        <p:spPr>
          <a:xfrm>
            <a:off x="6967326" y="6245225"/>
            <a:ext cx="2268432" cy="476250"/>
          </a:xfrm>
          <a:prstGeom prst="rect">
            <a:avLst/>
          </a:prstGeom>
          <a:ln/>
        </p:spPr>
        <p:txBody>
          <a:bodyPr/>
          <a:lstStyle>
            <a:lvl1pPr>
              <a:defRPr/>
            </a:lvl1pPr>
          </a:lstStyle>
          <a:p>
            <a:pPr>
              <a:defRPr/>
            </a:pPr>
            <a:fld id="{A6E8DD8C-E5A6-4374-AFFF-719CFAD62E63}"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436586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093" y="273050"/>
            <a:ext cx="3198422"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00973" y="273051"/>
            <a:ext cx="543478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86093" y="1435101"/>
            <a:ext cx="31984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86092" y="6245225"/>
            <a:ext cx="2268432" cy="476250"/>
          </a:xfrm>
          <a:prstGeom prst="rect">
            <a:avLst/>
          </a:prstGeom>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7" name="Slide Number Placeholder 6"/>
          <p:cNvSpPr>
            <a:spLocks noGrp="1" noChangeArrowheads="1"/>
          </p:cNvSpPr>
          <p:nvPr>
            <p:ph type="sldNum" sz="quarter" idx="12"/>
          </p:nvPr>
        </p:nvSpPr>
        <p:spPr>
          <a:xfrm>
            <a:off x="6967326" y="6245225"/>
            <a:ext cx="2268432" cy="476250"/>
          </a:xfrm>
          <a:prstGeom prst="rect">
            <a:avLst/>
          </a:prstGeom>
          <a:ln/>
        </p:spPr>
        <p:txBody>
          <a:bodyPr/>
          <a:lstStyle>
            <a:lvl1pPr>
              <a:defRPr/>
            </a:lvl1pPr>
          </a:lstStyle>
          <a:p>
            <a:pPr>
              <a:defRPr/>
            </a:pPr>
            <a:fld id="{A9E0E717-91AF-422E-87B2-90A0FFEF704E}"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376390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551" y="4800600"/>
            <a:ext cx="583311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05551" y="612775"/>
            <a:ext cx="58331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905551" y="5367338"/>
            <a:ext cx="58331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86092" y="6245225"/>
            <a:ext cx="2268432" cy="476250"/>
          </a:xfrm>
          <a:prstGeom prst="rect">
            <a:avLst/>
          </a:prstGeom>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7" name="Slide Number Placeholder 6"/>
          <p:cNvSpPr>
            <a:spLocks noGrp="1" noChangeArrowheads="1"/>
          </p:cNvSpPr>
          <p:nvPr>
            <p:ph type="sldNum" sz="quarter" idx="12"/>
          </p:nvPr>
        </p:nvSpPr>
        <p:spPr>
          <a:xfrm>
            <a:off x="6967326" y="6245225"/>
            <a:ext cx="2268432" cy="476250"/>
          </a:xfrm>
          <a:prstGeom prst="rect">
            <a:avLst/>
          </a:prstGeom>
          <a:ln/>
        </p:spPr>
        <p:txBody>
          <a:bodyPr/>
          <a:lstStyle>
            <a:lvl1pPr>
              <a:defRPr/>
            </a:lvl1pPr>
          </a:lstStyle>
          <a:p>
            <a:pPr>
              <a:defRPr/>
            </a:pPr>
            <a:fld id="{9109308F-0541-410E-A0A7-F7299051EC4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388587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86093" y="1600201"/>
            <a:ext cx="874966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
        <p:nvSpPr>
          <p:cNvPr id="1029" name="Rectangle 5"/>
          <p:cNvSpPr>
            <a:spLocks noGrp="1" noChangeArrowheads="1"/>
          </p:cNvSpPr>
          <p:nvPr>
            <p:ph type="ftr" sz="quarter" idx="3"/>
          </p:nvPr>
        </p:nvSpPr>
        <p:spPr bwMode="auto">
          <a:xfrm>
            <a:off x="3321632" y="6245225"/>
            <a:ext cx="3078586"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ltLang="en-US" dirty="0">
              <a:solidFill>
                <a:srgbClr val="000000"/>
              </a:solidFill>
            </a:endParaRPr>
          </a:p>
        </p:txBody>
      </p:sp>
      <p:pic>
        <p:nvPicPr>
          <p:cNvPr id="7" name="Picture 3" descr="Swoosh logo - white - A4 quarte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311641" y="5902326"/>
            <a:ext cx="2410209"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309955" y="5878633"/>
            <a:ext cx="2411896"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7646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6093" y="274638"/>
            <a:ext cx="874966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86093" y="1600201"/>
            <a:ext cx="874966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86092" y="6245225"/>
            <a:ext cx="226843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ltLang="en-US" dirty="0">
              <a:solidFill>
                <a:srgbClr val="000000"/>
              </a:solidFill>
            </a:endParaRPr>
          </a:p>
        </p:txBody>
      </p:sp>
      <p:sp>
        <p:nvSpPr>
          <p:cNvPr id="1029" name="Rectangle 5"/>
          <p:cNvSpPr>
            <a:spLocks noGrp="1" noChangeArrowheads="1"/>
          </p:cNvSpPr>
          <p:nvPr>
            <p:ph type="ftr" sz="quarter" idx="3"/>
          </p:nvPr>
        </p:nvSpPr>
        <p:spPr bwMode="auto">
          <a:xfrm>
            <a:off x="3321632" y="6245225"/>
            <a:ext cx="3078586"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ltLang="en-US" dirty="0">
              <a:solidFill>
                <a:srgbClr val="000000"/>
              </a:solidFill>
            </a:endParaRPr>
          </a:p>
        </p:txBody>
      </p:sp>
      <p:sp>
        <p:nvSpPr>
          <p:cNvPr id="1030" name="Rectangle 6"/>
          <p:cNvSpPr>
            <a:spLocks noGrp="1" noChangeArrowheads="1"/>
          </p:cNvSpPr>
          <p:nvPr>
            <p:ph type="sldNum" sz="quarter" idx="4"/>
          </p:nvPr>
        </p:nvSpPr>
        <p:spPr bwMode="auto">
          <a:xfrm>
            <a:off x="6967326" y="6245225"/>
            <a:ext cx="226843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945291B-406D-4E67-9A38-6B0850AA55EB}" type="slidenum">
              <a:rPr lang="en-GB" altLang="en-US">
                <a:solidFill>
                  <a:srgbClr val="000000"/>
                </a:solidFill>
              </a:rPr>
              <a:pPr fontAlgn="base">
                <a:spcBef>
                  <a:spcPct val="0"/>
                </a:spcBef>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13522090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1.png"/><Relationship Id="rId4" Type="http://schemas.openxmlformats.org/officeDocument/2006/relationships/image" Target="../media/image38.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88000"/>
          </a:schemeClr>
        </a:solidFill>
        <a:effectLst/>
      </p:bgPr>
    </p:bg>
    <p:spTree>
      <p:nvGrpSpPr>
        <p:cNvPr id="1" name=""/>
        <p:cNvGrpSpPr/>
        <p:nvPr/>
      </p:nvGrpSpPr>
      <p:grpSpPr>
        <a:xfrm>
          <a:off x="0" y="0"/>
          <a:ext cx="0" cy="0"/>
          <a:chOff x="0" y="0"/>
          <a:chExt cx="0" cy="0"/>
        </a:xfrm>
      </p:grpSpPr>
      <p:pic>
        <p:nvPicPr>
          <p:cNvPr id="2050" name="Picture 5" descr="Swoosh logo - white - A4 quar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0702" y="5767388"/>
            <a:ext cx="2751149"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7"/>
          <p:cNvSpPr txBox="1">
            <a:spLocks noChangeArrowheads="1"/>
          </p:cNvSpPr>
          <p:nvPr/>
        </p:nvSpPr>
        <p:spPr bwMode="auto">
          <a:xfrm>
            <a:off x="267415" y="2204864"/>
            <a:ext cx="9110462" cy="2265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GB" sz="5000" b="1" dirty="0" smtClean="0">
                <a:latin typeface="Segoe UI" panose="020B0502040204020203" pitchFamily="34" charset="0"/>
                <a:ea typeface="Segoe UI" panose="020B0502040204020203" pitchFamily="34" charset="0"/>
                <a:cs typeface="Segoe UI" panose="020B0502040204020203" pitchFamily="34" charset="0"/>
              </a:rPr>
              <a:t>Support for SEND in Slough</a:t>
            </a:r>
          </a:p>
          <a:p>
            <a:pPr algn="ctr">
              <a:buNone/>
            </a:pPr>
            <a:endParaRPr lang="en-GB" sz="4000" b="1" dirty="0">
              <a:latin typeface="Segoe UI" panose="020B0502040204020203" pitchFamily="34" charset="0"/>
              <a:ea typeface="Segoe UI" panose="020B0502040204020203" pitchFamily="34" charset="0"/>
              <a:cs typeface="Segoe UI" panose="020B0502040204020203" pitchFamily="34" charset="0"/>
            </a:endParaRPr>
          </a:p>
          <a:p>
            <a:pPr algn="ctr">
              <a:buNone/>
            </a:pPr>
            <a:r>
              <a:rPr lang="en-GB" sz="3600" b="1" i="1" dirty="0" smtClean="0">
                <a:latin typeface="Segoe UI" panose="020B0502040204020203" pitchFamily="34" charset="0"/>
                <a:ea typeface="Segoe UI" panose="020B0502040204020203" pitchFamily="34" charset="0"/>
                <a:cs typeface="Segoe UI" panose="020B0502040204020203" pitchFamily="34" charset="0"/>
              </a:rPr>
              <a:t>A system that works for everyone</a:t>
            </a:r>
            <a:endParaRPr lang="en-GB" sz="3600" b="1" i="1" dirty="0">
              <a:latin typeface="Segoe UI" panose="020B0502040204020203" pitchFamily="34" charset="0"/>
              <a:ea typeface="Segoe UI" panose="020B0502040204020203" pitchFamily="34" charset="0"/>
              <a:cs typeface="Segoe UI" panose="020B0502040204020203" pitchFamily="34" charset="0"/>
            </a:endParaRPr>
          </a:p>
        </p:txBody>
      </p:sp>
      <p:sp>
        <p:nvSpPr>
          <p:cNvPr id="2" name="Rectangle 1"/>
          <p:cNvSpPr/>
          <p:nvPr/>
        </p:nvSpPr>
        <p:spPr>
          <a:xfrm>
            <a:off x="956441" y="5830629"/>
            <a:ext cx="1747914" cy="369332"/>
          </a:xfrm>
          <a:prstGeom prst="rect">
            <a:avLst/>
          </a:prstGeom>
        </p:spPr>
        <p:txBody>
          <a:bodyPr wrap="none">
            <a:spAutoFit/>
          </a:bodyPr>
          <a:lstStyle/>
          <a:p>
            <a:r>
              <a:rPr lang="en-GB" b="1" dirty="0" smtClean="0">
                <a:latin typeface="Segoe UI" panose="020B0502040204020203" pitchFamily="34" charset="0"/>
                <a:ea typeface="Segoe UI" panose="020B0502040204020203" pitchFamily="34" charset="0"/>
                <a:cs typeface="Segoe UI" panose="020B0502040204020203" pitchFamily="34" charset="0"/>
              </a:rPr>
              <a:t>February 2019</a:t>
            </a:r>
            <a:endParaRPr lang="en-GB" dirty="0"/>
          </a:p>
        </p:txBody>
      </p:sp>
      <p:sp>
        <p:nvSpPr>
          <p:cNvPr id="5" name="Rectangle 4"/>
          <p:cNvSpPr/>
          <p:nvPr/>
        </p:nvSpPr>
        <p:spPr>
          <a:xfrm>
            <a:off x="2456220" y="4906039"/>
            <a:ext cx="4981620" cy="646331"/>
          </a:xfrm>
          <a:prstGeom prst="rect">
            <a:avLst/>
          </a:prstGeom>
        </p:spPr>
        <p:txBody>
          <a:bodyPr wrap="none">
            <a:spAutoFit/>
          </a:bodyPr>
          <a:lstStyle/>
          <a:p>
            <a:r>
              <a:rPr lang="en-GB" sz="3600" b="1" dirty="0" smtClean="0">
                <a:latin typeface="Segoe UI" panose="020B0502040204020203" pitchFamily="34" charset="0"/>
                <a:ea typeface="Segoe UI" panose="020B0502040204020203" pitchFamily="34" charset="0"/>
                <a:cs typeface="Segoe UI" panose="020B0502040204020203" pitchFamily="34" charset="0"/>
              </a:rPr>
              <a:t>Draft for Consultation</a:t>
            </a:r>
            <a:endParaRPr lang="en-GB" sz="36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415" y="332657"/>
            <a:ext cx="1731705" cy="5810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9"/>
          <p:cNvGrpSpPr>
            <a:grpSpLocks noChangeAspect="1"/>
          </p:cNvGrpSpPr>
          <p:nvPr/>
        </p:nvGrpSpPr>
        <p:grpSpPr bwMode="auto">
          <a:xfrm>
            <a:off x="2455781" y="260350"/>
            <a:ext cx="1164597" cy="1066800"/>
            <a:chOff x="1455" y="164"/>
            <a:chExt cx="690" cy="672"/>
          </a:xfrm>
          <a:solidFill>
            <a:schemeClr val="bg1"/>
          </a:solidFill>
        </p:grpSpPr>
        <p:sp>
          <p:nvSpPr>
            <p:cNvPr id="4" name="AutoShape 8"/>
            <p:cNvSpPr>
              <a:spLocks noChangeAspect="1" noChangeArrowheads="1" noTextEdit="1"/>
            </p:cNvSpPr>
            <p:nvPr/>
          </p:nvSpPr>
          <p:spPr bwMode="auto">
            <a:xfrm>
              <a:off x="1455" y="164"/>
              <a:ext cx="690" cy="6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5" y="164"/>
              <a:ext cx="696" cy="6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8782" y="242395"/>
            <a:ext cx="2197543"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descr="C:\Users\rogerbushell\AppData\Local\Microsoft\Windows\Temporary Internet Files\Content.Outlook\3U8KLFRV\NHS_Logo-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9545" y="318595"/>
            <a:ext cx="3058332"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041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Swoosh logo - white - A4 quar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1641" y="5902326"/>
            <a:ext cx="2410209"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5"/>
          <p:cNvSpPr txBox="1">
            <a:spLocks noChangeArrowheads="1"/>
          </p:cNvSpPr>
          <p:nvPr/>
        </p:nvSpPr>
        <p:spPr bwMode="auto">
          <a:xfrm>
            <a:off x="357792" y="158751"/>
            <a:ext cx="84964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GB" altLang="en-US" sz="3600" b="1" dirty="0" smtClean="0">
                <a:latin typeface="Segoe UI" pitchFamily="34" charset="0"/>
                <a:cs typeface="Segoe UI" pitchFamily="34" charset="0"/>
              </a:rPr>
              <a:t>How are we doing?</a:t>
            </a:r>
            <a:endParaRPr lang="en-GB" altLang="en-US" sz="3600" b="1" dirty="0">
              <a:latin typeface="Segoe UI" pitchFamily="34" charset="0"/>
              <a:cs typeface="Segoe UI" pitchFamily="34" charset="0"/>
            </a:endParaRPr>
          </a:p>
        </p:txBody>
      </p:sp>
      <p:sp>
        <p:nvSpPr>
          <p:cNvPr id="3" name="AutoShape 2" descr="Image result for ofsted"/>
          <p:cNvSpPr>
            <a:spLocks noChangeAspect="1" noChangeArrowheads="1"/>
          </p:cNvSpPr>
          <p:nvPr/>
        </p:nvSpPr>
        <p:spPr bwMode="auto">
          <a:xfrm>
            <a:off x="0" y="-144463"/>
            <a:ext cx="324062"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p:nvSpPr>
        <p:spPr>
          <a:xfrm>
            <a:off x="263753" y="782461"/>
            <a:ext cx="9254665" cy="646331"/>
          </a:xfrm>
          <a:prstGeom prst="rect">
            <a:avLst/>
          </a:prstGeom>
          <a:noFill/>
        </p:spPr>
        <p:txBody>
          <a:bodyPr wrap="square" rtlCol="0">
            <a:spAutoFit/>
          </a:bodyPr>
          <a:lstStyle/>
          <a:p>
            <a:pPr fontAlgn="base">
              <a:spcBef>
                <a:spcPct val="0"/>
              </a:spcBef>
              <a:spcAft>
                <a:spcPct val="0"/>
              </a:spcAft>
            </a:pPr>
            <a:r>
              <a:rPr lang="en-GB" sz="1200" dirty="0" smtClean="0">
                <a:cs typeface="Arial" charset="0"/>
              </a:rPr>
              <a:t>The SEND Service transferred back </a:t>
            </a:r>
            <a:r>
              <a:rPr lang="en-GB" sz="1200" dirty="0">
                <a:cs typeface="Arial" charset="0"/>
              </a:rPr>
              <a:t>to </a:t>
            </a:r>
            <a:r>
              <a:rPr lang="en-GB" sz="1200" dirty="0" smtClean="0">
                <a:cs typeface="Arial" charset="0"/>
              </a:rPr>
              <a:t>Slough Borough Council in October 2017. This helped </a:t>
            </a:r>
            <a:r>
              <a:rPr lang="en-GB" sz="1200" dirty="0">
                <a:cs typeface="Arial" charset="0"/>
              </a:rPr>
              <a:t>to mitigate a number of historical </a:t>
            </a:r>
            <a:r>
              <a:rPr lang="en-GB" sz="1200" dirty="0" smtClean="0">
                <a:cs typeface="Arial" charset="0"/>
              </a:rPr>
              <a:t>issues and support for SEND is on a rapid path of improvement . We use the improvement model developed by the ISOS Partnership to help us understand where we are on that path and how we need to focus our efforts.</a:t>
            </a:r>
            <a:endParaRPr lang="en-GB" sz="1200" dirty="0">
              <a:cs typeface="Arial" charset="0"/>
            </a:endParaRPr>
          </a:p>
        </p:txBody>
      </p:sp>
      <p:grpSp>
        <p:nvGrpSpPr>
          <p:cNvPr id="9" name="Group 8"/>
          <p:cNvGrpSpPr/>
          <p:nvPr/>
        </p:nvGrpSpPr>
        <p:grpSpPr>
          <a:xfrm>
            <a:off x="286055" y="1487568"/>
            <a:ext cx="9213189" cy="4570901"/>
            <a:chOff x="806345" y="2285891"/>
            <a:chExt cx="7982589" cy="3322289"/>
          </a:xfrm>
        </p:grpSpPr>
        <p:sp>
          <p:nvSpPr>
            <p:cNvPr id="10" name="TextBox 9"/>
            <p:cNvSpPr txBox="1"/>
            <p:nvPr/>
          </p:nvSpPr>
          <p:spPr>
            <a:xfrm>
              <a:off x="825614" y="2285891"/>
              <a:ext cx="7356022" cy="335554"/>
            </a:xfrm>
            <a:prstGeom prst="rect">
              <a:avLst/>
            </a:prstGeom>
            <a:noFill/>
          </p:spPr>
          <p:txBody>
            <a:bodyPr wrap="square" rtlCol="0">
              <a:spAutoFit/>
            </a:bodyPr>
            <a:lstStyle/>
            <a:p>
              <a:pPr fontAlgn="base">
                <a:spcBef>
                  <a:spcPct val="0"/>
                </a:spcBef>
                <a:spcAft>
                  <a:spcPct val="0"/>
                </a:spcAft>
              </a:pPr>
              <a:r>
                <a:rPr lang="en-GB" sz="2400" dirty="0" smtClean="0">
                  <a:solidFill>
                    <a:srgbClr val="000000"/>
                  </a:solidFill>
                  <a:cs typeface="Arial" charset="0"/>
                </a:rPr>
                <a:t>Three </a:t>
              </a:r>
              <a:r>
                <a:rPr lang="en-GB" sz="2400" dirty="0">
                  <a:solidFill>
                    <a:srgbClr val="000000"/>
                  </a:solidFill>
                  <a:cs typeface="Arial" charset="0"/>
                </a:rPr>
                <a:t>phases		</a:t>
              </a:r>
              <a:r>
                <a:rPr lang="en-GB" sz="2400" dirty="0" smtClean="0">
                  <a:solidFill>
                    <a:srgbClr val="000000"/>
                  </a:solidFill>
                  <a:cs typeface="Arial" charset="0"/>
                </a:rPr>
                <a:t>Defining </a:t>
              </a:r>
              <a:r>
                <a:rPr lang="en-GB" sz="2400" dirty="0">
                  <a:solidFill>
                    <a:srgbClr val="000000"/>
                  </a:solidFill>
                  <a:cs typeface="Arial" charset="0"/>
                </a:rPr>
                <a:t>characteristics</a:t>
              </a:r>
            </a:p>
          </p:txBody>
        </p:sp>
        <p:sp>
          <p:nvSpPr>
            <p:cNvPr id="11" name="TextBox 10"/>
            <p:cNvSpPr txBox="1"/>
            <p:nvPr/>
          </p:nvSpPr>
          <p:spPr>
            <a:xfrm>
              <a:off x="816430" y="2725963"/>
              <a:ext cx="2245176" cy="692359"/>
            </a:xfrm>
            <a:prstGeom prst="homePlate">
              <a:avLst/>
            </a:prstGeom>
            <a:solidFill>
              <a:srgbClr val="336699"/>
            </a:solidFill>
            <a:ln>
              <a:solidFill>
                <a:srgbClr val="336699"/>
              </a:solidFill>
            </a:ln>
          </p:spPr>
          <p:txBody>
            <a:bodyPr wrap="square" rtlCol="0">
              <a:spAutoFit/>
            </a:bodyPr>
            <a:lstStyle/>
            <a:p>
              <a:pPr algn="ctr" fontAlgn="base">
                <a:spcBef>
                  <a:spcPct val="0"/>
                </a:spcBef>
                <a:spcAft>
                  <a:spcPct val="0"/>
                </a:spcAft>
              </a:pPr>
              <a:endParaRPr lang="en-GB" sz="1595" dirty="0">
                <a:solidFill>
                  <a:srgbClr val="FFFFFF"/>
                </a:solidFill>
                <a:cs typeface="Arial" charset="0"/>
              </a:endParaRPr>
            </a:p>
            <a:p>
              <a:pPr algn="ctr" fontAlgn="base">
                <a:spcBef>
                  <a:spcPct val="0"/>
                </a:spcBef>
                <a:spcAft>
                  <a:spcPct val="0"/>
                </a:spcAft>
              </a:pPr>
              <a:r>
                <a:rPr lang="en-GB" sz="2200" dirty="0">
                  <a:solidFill>
                    <a:srgbClr val="FFFFFF"/>
                  </a:solidFill>
                  <a:cs typeface="Arial" charset="0"/>
                </a:rPr>
                <a:t>Poor-to-fair</a:t>
              </a:r>
            </a:p>
            <a:p>
              <a:pPr algn="ctr" fontAlgn="base">
                <a:spcBef>
                  <a:spcPct val="0"/>
                </a:spcBef>
                <a:spcAft>
                  <a:spcPct val="0"/>
                </a:spcAft>
              </a:pPr>
              <a:endParaRPr lang="en-GB" sz="1595" dirty="0">
                <a:solidFill>
                  <a:srgbClr val="FFFFFF"/>
                </a:solidFill>
                <a:cs typeface="Arial" charset="0"/>
              </a:endParaRPr>
            </a:p>
          </p:txBody>
        </p:sp>
        <p:sp>
          <p:nvSpPr>
            <p:cNvPr id="12" name="TextBox 11"/>
            <p:cNvSpPr txBox="1"/>
            <p:nvPr/>
          </p:nvSpPr>
          <p:spPr>
            <a:xfrm>
              <a:off x="806345" y="3764909"/>
              <a:ext cx="2245176" cy="692359"/>
            </a:xfrm>
            <a:prstGeom prst="homePlate">
              <a:avLst/>
            </a:prstGeom>
            <a:solidFill>
              <a:srgbClr val="7AC7FF"/>
            </a:solidFill>
            <a:ln>
              <a:solidFill>
                <a:srgbClr val="7AC7FF"/>
              </a:solidFill>
            </a:ln>
          </p:spPr>
          <p:txBody>
            <a:bodyPr wrap="square" rtlCol="0">
              <a:spAutoFit/>
            </a:bodyPr>
            <a:lstStyle/>
            <a:p>
              <a:pPr algn="ctr" fontAlgn="base">
                <a:spcBef>
                  <a:spcPct val="0"/>
                </a:spcBef>
                <a:spcAft>
                  <a:spcPct val="0"/>
                </a:spcAft>
              </a:pPr>
              <a:endParaRPr lang="en-GB" sz="1595" dirty="0">
                <a:solidFill>
                  <a:srgbClr val="FFFFFF"/>
                </a:solidFill>
                <a:cs typeface="Arial" charset="0"/>
              </a:endParaRPr>
            </a:p>
            <a:p>
              <a:pPr algn="ctr" fontAlgn="base">
                <a:spcBef>
                  <a:spcPct val="0"/>
                </a:spcBef>
                <a:spcAft>
                  <a:spcPct val="0"/>
                </a:spcAft>
              </a:pPr>
              <a:r>
                <a:rPr lang="en-GB" sz="2200" dirty="0">
                  <a:solidFill>
                    <a:srgbClr val="FFFFFF"/>
                  </a:solidFill>
                  <a:cs typeface="Arial" charset="0"/>
                </a:rPr>
                <a:t>Fair-to-good</a:t>
              </a:r>
            </a:p>
            <a:p>
              <a:pPr algn="ctr" fontAlgn="base">
                <a:spcBef>
                  <a:spcPct val="0"/>
                </a:spcBef>
                <a:spcAft>
                  <a:spcPct val="0"/>
                </a:spcAft>
              </a:pPr>
              <a:endParaRPr lang="en-GB" sz="1595" dirty="0">
                <a:solidFill>
                  <a:srgbClr val="FFFFFF"/>
                </a:solidFill>
                <a:cs typeface="Arial" charset="0"/>
              </a:endParaRPr>
            </a:p>
          </p:txBody>
        </p:sp>
        <p:sp>
          <p:nvSpPr>
            <p:cNvPr id="13" name="TextBox 12"/>
            <p:cNvSpPr txBox="1"/>
            <p:nvPr/>
          </p:nvSpPr>
          <p:spPr>
            <a:xfrm>
              <a:off x="812347" y="4825221"/>
              <a:ext cx="2249259" cy="669990"/>
            </a:xfrm>
            <a:prstGeom prst="homePlate">
              <a:avLst/>
            </a:prstGeom>
            <a:noFill/>
            <a:ln>
              <a:solidFill>
                <a:srgbClr val="336699"/>
              </a:solidFill>
            </a:ln>
          </p:spPr>
          <p:txBody>
            <a:bodyPr wrap="square" rtlCol="0">
              <a:spAutoFit/>
            </a:bodyPr>
            <a:lstStyle/>
            <a:p>
              <a:pPr algn="ctr" fontAlgn="base">
                <a:spcBef>
                  <a:spcPct val="0"/>
                </a:spcBef>
                <a:spcAft>
                  <a:spcPct val="0"/>
                </a:spcAft>
              </a:pPr>
              <a:endParaRPr lang="en-GB" sz="1595" dirty="0">
                <a:solidFill>
                  <a:srgbClr val="336699"/>
                </a:solidFill>
                <a:cs typeface="Arial" charset="0"/>
              </a:endParaRPr>
            </a:p>
            <a:p>
              <a:pPr algn="ctr" fontAlgn="base">
                <a:spcBef>
                  <a:spcPct val="0"/>
                </a:spcBef>
                <a:spcAft>
                  <a:spcPct val="0"/>
                </a:spcAft>
              </a:pPr>
              <a:r>
                <a:rPr lang="en-GB" sz="2200" dirty="0">
                  <a:solidFill>
                    <a:srgbClr val="336699"/>
                  </a:solidFill>
                  <a:cs typeface="Arial" charset="0"/>
                </a:rPr>
                <a:t>Good-to-great</a:t>
              </a:r>
            </a:p>
            <a:p>
              <a:pPr algn="ctr" fontAlgn="base">
                <a:spcBef>
                  <a:spcPct val="0"/>
                </a:spcBef>
                <a:spcAft>
                  <a:spcPct val="0"/>
                </a:spcAft>
              </a:pPr>
              <a:endParaRPr lang="en-GB" sz="1595" dirty="0">
                <a:solidFill>
                  <a:srgbClr val="336699"/>
                </a:solidFill>
                <a:cs typeface="Arial" charset="0"/>
              </a:endParaRPr>
            </a:p>
          </p:txBody>
        </p:sp>
        <p:sp>
          <p:nvSpPr>
            <p:cNvPr id="14" name="TextBox 13"/>
            <p:cNvSpPr txBox="1"/>
            <p:nvPr/>
          </p:nvSpPr>
          <p:spPr>
            <a:xfrm>
              <a:off x="3225297" y="2809291"/>
              <a:ext cx="5563637" cy="525701"/>
            </a:xfrm>
            <a:prstGeom prst="rect">
              <a:avLst/>
            </a:prstGeom>
            <a:solidFill>
              <a:srgbClr val="336699"/>
            </a:solidFill>
            <a:ln>
              <a:solidFill>
                <a:srgbClr val="336699"/>
              </a:solidFill>
            </a:ln>
          </p:spPr>
          <p:txBody>
            <a:bodyPr wrap="square" rtlCol="0" anchor="ctr">
              <a:spAutoFit/>
            </a:bodyPr>
            <a:lstStyle/>
            <a:p>
              <a:pPr marL="273428" indent="-273428" fontAlgn="base">
                <a:spcBef>
                  <a:spcPts val="600"/>
                </a:spcBef>
                <a:spcAft>
                  <a:spcPts val="600"/>
                </a:spcAft>
                <a:buFontTx/>
                <a:buAutoNum type="arabicPeriod"/>
              </a:pPr>
              <a:r>
                <a:rPr lang="en-GB" dirty="0">
                  <a:solidFill>
                    <a:srgbClr val="FFFFFF"/>
                  </a:solidFill>
                  <a:cs typeface="Arial" charset="0"/>
                </a:rPr>
                <a:t>Getting the basics right – driven by leadership</a:t>
              </a:r>
            </a:p>
            <a:p>
              <a:pPr marL="273428" indent="-273428" fontAlgn="base">
                <a:spcAft>
                  <a:spcPts val="600"/>
                </a:spcAft>
                <a:buFontTx/>
                <a:buAutoNum type="arabicPeriod"/>
              </a:pPr>
              <a:r>
                <a:rPr lang="en-GB" dirty="0">
                  <a:solidFill>
                    <a:srgbClr val="FFFFFF"/>
                  </a:solidFill>
                  <a:cs typeface="Arial" charset="0"/>
                </a:rPr>
                <a:t>Building the ethos and </a:t>
              </a:r>
              <a:r>
                <a:rPr lang="en-GB" dirty="0" smtClean="0">
                  <a:solidFill>
                    <a:srgbClr val="FFFFFF"/>
                  </a:solidFill>
                  <a:cs typeface="Arial" charset="0"/>
                </a:rPr>
                <a:t>culture/engaging </a:t>
              </a:r>
              <a:r>
                <a:rPr lang="en-GB" dirty="0">
                  <a:solidFill>
                    <a:srgbClr val="FFFFFF"/>
                  </a:solidFill>
                  <a:cs typeface="Arial" charset="0"/>
                </a:rPr>
                <a:t>the workforce</a:t>
              </a:r>
            </a:p>
          </p:txBody>
        </p:sp>
        <p:sp>
          <p:nvSpPr>
            <p:cNvPr id="15" name="TextBox 14"/>
            <p:cNvSpPr txBox="1"/>
            <p:nvPr/>
          </p:nvSpPr>
          <p:spPr>
            <a:xfrm>
              <a:off x="3219294" y="3696991"/>
              <a:ext cx="5563637" cy="782959"/>
            </a:xfrm>
            <a:prstGeom prst="rect">
              <a:avLst/>
            </a:prstGeom>
            <a:solidFill>
              <a:srgbClr val="7AC7FF"/>
            </a:solidFill>
            <a:ln>
              <a:solidFill>
                <a:srgbClr val="7AC7FF"/>
              </a:solidFill>
            </a:ln>
          </p:spPr>
          <p:txBody>
            <a:bodyPr wrap="square" rtlCol="0" anchor="ctr">
              <a:spAutoFit/>
            </a:bodyPr>
            <a:lstStyle/>
            <a:p>
              <a:pPr marL="273428" indent="-273428" fontAlgn="base">
                <a:spcBef>
                  <a:spcPct val="0"/>
                </a:spcBef>
                <a:spcAft>
                  <a:spcPct val="0"/>
                </a:spcAft>
                <a:buFontTx/>
                <a:buAutoNum type="arabicPeriod"/>
              </a:pPr>
              <a:r>
                <a:rPr lang="en-GB" dirty="0">
                  <a:solidFill>
                    <a:srgbClr val="FFFFFF"/>
                  </a:solidFill>
                  <a:cs typeface="Arial" charset="0"/>
                </a:rPr>
                <a:t>Capacity for robust self-assessment, vigilance</a:t>
              </a:r>
            </a:p>
            <a:p>
              <a:pPr marL="273428" indent="-273428" fontAlgn="base">
                <a:spcBef>
                  <a:spcPts val="600"/>
                </a:spcBef>
                <a:spcAft>
                  <a:spcPts val="600"/>
                </a:spcAft>
                <a:buFontTx/>
                <a:buAutoNum type="arabicPeriod"/>
              </a:pPr>
              <a:r>
                <a:rPr lang="en-GB" dirty="0">
                  <a:solidFill>
                    <a:srgbClr val="FFFFFF"/>
                  </a:solidFill>
                  <a:cs typeface="Arial" charset="0"/>
                </a:rPr>
                <a:t>Locus of leadership shifts and becomes more broad</a:t>
              </a:r>
            </a:p>
            <a:p>
              <a:pPr marL="273428" indent="-273428" fontAlgn="base">
                <a:spcBef>
                  <a:spcPct val="0"/>
                </a:spcBef>
                <a:spcAft>
                  <a:spcPct val="0"/>
                </a:spcAft>
                <a:buFontTx/>
                <a:buAutoNum type="arabicPeriod"/>
              </a:pPr>
              <a:r>
                <a:rPr lang="en-GB" dirty="0">
                  <a:solidFill>
                    <a:srgbClr val="FFFFFF"/>
                  </a:solidFill>
                  <a:cs typeface="Arial" charset="0"/>
                </a:rPr>
                <a:t>From “mission-critical” aspects to whole-service view</a:t>
              </a:r>
            </a:p>
          </p:txBody>
        </p:sp>
        <p:sp>
          <p:nvSpPr>
            <p:cNvPr id="16" name="TextBox 15"/>
            <p:cNvSpPr txBox="1"/>
            <p:nvPr/>
          </p:nvSpPr>
          <p:spPr>
            <a:xfrm>
              <a:off x="3206307" y="4825221"/>
              <a:ext cx="5563638" cy="782959"/>
            </a:xfrm>
            <a:prstGeom prst="rect">
              <a:avLst/>
            </a:prstGeom>
            <a:noFill/>
            <a:ln>
              <a:solidFill>
                <a:srgbClr val="336699"/>
              </a:solidFill>
            </a:ln>
          </p:spPr>
          <p:txBody>
            <a:bodyPr wrap="square" rtlCol="0" anchor="ctr">
              <a:spAutoFit/>
            </a:bodyPr>
            <a:lstStyle/>
            <a:p>
              <a:pPr marL="273428" indent="-273428" fontAlgn="base">
                <a:spcBef>
                  <a:spcPct val="0"/>
                </a:spcBef>
                <a:spcAft>
                  <a:spcPct val="0"/>
                </a:spcAft>
                <a:buFontTx/>
                <a:buAutoNum type="arabicPeriod"/>
              </a:pPr>
              <a:r>
                <a:rPr lang="en-GB" dirty="0">
                  <a:solidFill>
                    <a:srgbClr val="336699"/>
                  </a:solidFill>
                  <a:cs typeface="Arial" charset="0"/>
                </a:rPr>
                <a:t>Improvement no longer a discrete project </a:t>
              </a:r>
              <a:r>
                <a:rPr lang="en-GB" dirty="0" smtClean="0">
                  <a:solidFill>
                    <a:srgbClr val="336699"/>
                  </a:solidFill>
                  <a:cs typeface="Arial" charset="0"/>
                </a:rPr>
                <a:t>– the </a:t>
              </a:r>
              <a:r>
                <a:rPr lang="en-GB" dirty="0">
                  <a:solidFill>
                    <a:srgbClr val="336699"/>
                  </a:solidFill>
                  <a:cs typeface="Arial" charset="0"/>
                </a:rPr>
                <a:t>norm</a:t>
              </a:r>
            </a:p>
            <a:p>
              <a:pPr marL="273428" indent="-273428" fontAlgn="base">
                <a:spcBef>
                  <a:spcPts val="600"/>
                </a:spcBef>
                <a:spcAft>
                  <a:spcPts val="600"/>
                </a:spcAft>
                <a:buFontTx/>
                <a:buAutoNum type="arabicPeriod"/>
              </a:pPr>
              <a:r>
                <a:rPr lang="en-GB" dirty="0">
                  <a:solidFill>
                    <a:srgbClr val="336699"/>
                  </a:solidFill>
                  <a:cs typeface="Arial" charset="0"/>
                </a:rPr>
                <a:t>Disciplined innovation embedded within delivery</a:t>
              </a:r>
            </a:p>
            <a:p>
              <a:pPr marL="273428" indent="-273428" fontAlgn="base">
                <a:spcBef>
                  <a:spcPct val="0"/>
                </a:spcBef>
                <a:spcAft>
                  <a:spcPct val="0"/>
                </a:spcAft>
                <a:buFontTx/>
                <a:buAutoNum type="arabicPeriod"/>
              </a:pPr>
              <a:r>
                <a:rPr lang="en-GB" dirty="0">
                  <a:solidFill>
                    <a:srgbClr val="336699"/>
                  </a:solidFill>
                  <a:cs typeface="Arial" charset="0"/>
                </a:rPr>
                <a:t>Openness to others – challenge &amp; </a:t>
              </a:r>
              <a:r>
                <a:rPr lang="en-GB" dirty="0" smtClean="0">
                  <a:solidFill>
                    <a:srgbClr val="336699"/>
                  </a:solidFill>
                  <a:cs typeface="Arial" charset="0"/>
                </a:rPr>
                <a:t>systems </a:t>
              </a:r>
              <a:r>
                <a:rPr lang="en-GB" dirty="0">
                  <a:solidFill>
                    <a:srgbClr val="336699"/>
                  </a:solidFill>
                  <a:cs typeface="Arial" charset="0"/>
                </a:rPr>
                <a:t>leadership </a:t>
              </a:r>
            </a:p>
          </p:txBody>
        </p:sp>
      </p:grpSp>
      <p:sp>
        <p:nvSpPr>
          <p:cNvPr id="2" name="Rectangle 1"/>
          <p:cNvSpPr/>
          <p:nvPr/>
        </p:nvSpPr>
        <p:spPr>
          <a:xfrm>
            <a:off x="257454" y="6195497"/>
            <a:ext cx="1380506" cy="276999"/>
          </a:xfrm>
          <a:prstGeom prst="rect">
            <a:avLst/>
          </a:prstGeom>
        </p:spPr>
        <p:txBody>
          <a:bodyPr wrap="none">
            <a:spAutoFit/>
          </a:bodyPr>
          <a:lstStyle/>
          <a:p>
            <a:r>
              <a:rPr lang="en-GB" sz="1200" dirty="0">
                <a:cs typeface="Arial" charset="0"/>
              </a:rPr>
              <a:t>ISOS Partnership</a:t>
            </a:r>
            <a:endParaRPr lang="en-GB" sz="1200" dirty="0"/>
          </a:p>
        </p:txBody>
      </p:sp>
      <p:sp>
        <p:nvSpPr>
          <p:cNvPr id="4" name="Slide Number Placeholder 3"/>
          <p:cNvSpPr>
            <a:spLocks noGrp="1"/>
          </p:cNvSpPr>
          <p:nvPr>
            <p:ph type="sldNum" sz="quarter" idx="12"/>
          </p:nvPr>
        </p:nvSpPr>
        <p:spPr/>
        <p:txBody>
          <a:bodyPr/>
          <a:lstStyle/>
          <a:p>
            <a:pPr>
              <a:defRPr/>
            </a:pPr>
            <a:fld id="{F613BA01-C8E8-4105-B9D3-D5DA16142A99}" type="slidenum">
              <a:rPr lang="en-GB" altLang="en-US" smtClean="0">
                <a:solidFill>
                  <a:srgbClr val="000000"/>
                </a:solidFill>
              </a:rPr>
              <a:pPr>
                <a:defRPr/>
              </a:pPr>
              <a:t>10</a:t>
            </a:fld>
            <a:endParaRPr lang="en-GB" altLang="en-US" dirty="0">
              <a:solidFill>
                <a:srgbClr val="000000"/>
              </a:solidFill>
            </a:endParaRPr>
          </a:p>
        </p:txBody>
      </p:sp>
    </p:spTree>
    <p:extLst>
      <p:ext uri="{BB962C8B-B14F-4D97-AF65-F5344CB8AC3E}">
        <p14:creationId xmlns:p14="http://schemas.microsoft.com/office/powerpoint/2010/main" val="436242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Swoosh logo - white - A4 quar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1641" y="5902326"/>
            <a:ext cx="2410209"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Image result for ofsted"/>
          <p:cNvSpPr>
            <a:spLocks noChangeAspect="1" noChangeArrowheads="1"/>
          </p:cNvSpPr>
          <p:nvPr/>
        </p:nvSpPr>
        <p:spPr bwMode="auto">
          <a:xfrm>
            <a:off x="0" y="-144463"/>
            <a:ext cx="324062"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Rectangle 4"/>
          <p:cNvSpPr>
            <a:spLocks noChangeArrowheads="1"/>
          </p:cNvSpPr>
          <p:nvPr/>
        </p:nvSpPr>
        <p:spPr bwMode="auto">
          <a:xfrm>
            <a:off x="3270" y="74979"/>
            <a:ext cx="9721850" cy="676008"/>
          </a:xfrm>
          <a:prstGeom prst="rect">
            <a:avLst/>
          </a:prstGeom>
          <a:noFill/>
          <a:ln w="9525">
            <a:no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60000" eaLnBrk="1" fontAlgn="base" hangingPunct="1">
              <a:spcBef>
                <a:spcPct val="0"/>
              </a:spcBef>
              <a:spcAft>
                <a:spcPct val="0"/>
              </a:spcAft>
              <a:buFontTx/>
              <a:buNone/>
            </a:pPr>
            <a:r>
              <a:rPr lang="en-US" altLang="en-US" b="1" dirty="0" smtClean="0"/>
              <a:t>Outcomes</a:t>
            </a:r>
            <a:endParaRPr lang="en-US" altLang="en-US" b="1" dirty="0"/>
          </a:p>
        </p:txBody>
      </p:sp>
      <p:sp>
        <p:nvSpPr>
          <p:cNvPr id="2" name="Rectangle 1"/>
          <p:cNvSpPr/>
          <p:nvPr/>
        </p:nvSpPr>
        <p:spPr>
          <a:xfrm>
            <a:off x="324062" y="652994"/>
            <a:ext cx="9110462" cy="523220"/>
          </a:xfrm>
          <a:prstGeom prst="rect">
            <a:avLst/>
          </a:prstGeom>
        </p:spPr>
        <p:txBody>
          <a:bodyPr wrap="square">
            <a:spAutoFit/>
          </a:bodyPr>
          <a:lstStyle/>
          <a:p>
            <a:pPr marL="252000" indent="-252000">
              <a:buFont typeface="+mj-lt"/>
              <a:buAutoNum type="arabicPeriod"/>
            </a:pPr>
            <a:r>
              <a:rPr lang="en-GB" sz="1400" b="1" dirty="0"/>
              <a:t>Children and young people with SEND and their families trust and have confidence in the support they receive</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437" y="1196752"/>
            <a:ext cx="316835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nvPicPr>
        <p:blipFill>
          <a:blip r:embed="rId5"/>
          <a:stretch>
            <a:fillRect/>
          </a:stretch>
        </p:blipFill>
        <p:spPr>
          <a:xfrm>
            <a:off x="470099" y="2501305"/>
            <a:ext cx="3168352" cy="129614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260001868"/>
              </p:ext>
            </p:extLst>
          </p:nvPr>
        </p:nvGraphicFramePr>
        <p:xfrm>
          <a:off x="3887415" y="1196752"/>
          <a:ext cx="5555258" cy="4465320"/>
        </p:xfrm>
        <a:graphic>
          <a:graphicData uri="http://schemas.openxmlformats.org/drawingml/2006/table">
            <a:tbl>
              <a:tblPr firstRow="1" bandRow="1">
                <a:tableStyleId>{5C22544A-7EE6-4342-B048-85BDC9FD1C3A}</a:tableStyleId>
              </a:tblPr>
              <a:tblGrid>
                <a:gridCol w="2777629"/>
                <a:gridCol w="2777629"/>
              </a:tblGrid>
              <a:tr h="288032">
                <a:tc>
                  <a:txBody>
                    <a:bodyPr/>
                    <a:lstStyle/>
                    <a:p>
                      <a:r>
                        <a:rPr lang="en-GB" sz="1400" dirty="0" smtClean="0">
                          <a:solidFill>
                            <a:schemeClr val="tx1"/>
                          </a:solidFill>
                        </a:rPr>
                        <a:t>What the data says</a:t>
                      </a:r>
                      <a:endParaRPr lang="en-GB" sz="1400" dirty="0">
                        <a:solidFill>
                          <a:schemeClr val="tx1"/>
                        </a:solidFill>
                      </a:endParaRPr>
                    </a:p>
                  </a:txBody>
                  <a:tcPr marL="97219" marR="97219">
                    <a:noFill/>
                  </a:tcPr>
                </a:tc>
                <a:tc>
                  <a:txBody>
                    <a:bodyPr/>
                    <a:lstStyle/>
                    <a:p>
                      <a:r>
                        <a:rPr lang="en-GB" sz="1400" dirty="0" smtClean="0">
                          <a:solidFill>
                            <a:schemeClr val="tx1"/>
                          </a:solidFill>
                        </a:rPr>
                        <a:t>What this might mean</a:t>
                      </a:r>
                      <a:endParaRPr lang="en-GB" sz="1400" dirty="0">
                        <a:solidFill>
                          <a:schemeClr val="tx1"/>
                        </a:solidFill>
                      </a:endParaRPr>
                    </a:p>
                  </a:txBody>
                  <a:tcPr marL="97219" marR="97219">
                    <a:noFill/>
                  </a:tcPr>
                </a:tc>
              </a:tr>
              <a:tr h="370840">
                <a:tc>
                  <a:txBody>
                    <a:bodyPr/>
                    <a:lstStyle/>
                    <a:p>
                      <a:endParaRPr lang="en-GB" sz="1200" dirty="0" smtClean="0"/>
                    </a:p>
                    <a:p>
                      <a:r>
                        <a:rPr lang="en-GB" sz="1200" dirty="0" smtClean="0"/>
                        <a:t>There has been a significant growth in</a:t>
                      </a:r>
                      <a:r>
                        <a:rPr lang="en-GB" sz="1200" baseline="0" dirty="0" smtClean="0"/>
                        <a:t> the number of children and young people in Slough with a statement or EHCP since the SEND Reforms were introduced in 2014.</a:t>
                      </a:r>
                    </a:p>
                    <a:p>
                      <a:pPr>
                        <a:spcBef>
                          <a:spcPts val="600"/>
                        </a:spcBef>
                      </a:pPr>
                      <a:r>
                        <a:rPr lang="en-GB" sz="1200" baseline="0" dirty="0" smtClean="0"/>
                        <a:t>The number of children and young people with a statement/EHCP has grown by 56%. Over the same period the number of new plans has increased by 105%.</a:t>
                      </a:r>
                    </a:p>
                    <a:p>
                      <a:pPr>
                        <a:spcBef>
                          <a:spcPts val="0"/>
                        </a:spcBef>
                      </a:pPr>
                      <a:endParaRPr lang="en-GB" sz="1200" baseline="0" dirty="0" smtClean="0"/>
                    </a:p>
                    <a:p>
                      <a:pPr>
                        <a:spcBef>
                          <a:spcPts val="600"/>
                        </a:spcBef>
                      </a:pPr>
                      <a:endParaRPr lang="en-GB" sz="1200" baseline="0" dirty="0" smtClean="0"/>
                    </a:p>
                    <a:p>
                      <a:pPr>
                        <a:spcBef>
                          <a:spcPts val="0"/>
                        </a:spcBef>
                      </a:pPr>
                      <a:endParaRPr lang="en-GB" sz="1200" baseline="0" dirty="0" smtClean="0"/>
                    </a:p>
                    <a:p>
                      <a:pPr>
                        <a:spcBef>
                          <a:spcPts val="600"/>
                        </a:spcBef>
                      </a:pPr>
                      <a:r>
                        <a:rPr lang="en-GB" sz="1200" baseline="0" dirty="0" smtClean="0"/>
                        <a:t>There is now a higher proportion of children and young people with an EHCP in Slough schools than the average for other unitary authorities. At the same time, a lower proportion of pupils have SEN Support </a:t>
                      </a:r>
                      <a:endParaRPr lang="en-GB" sz="1200" dirty="0"/>
                    </a:p>
                  </a:txBody>
                  <a:tcPr marL="97219" marR="97219">
                    <a:noFill/>
                  </a:tcPr>
                </a:tc>
                <a:tc>
                  <a:txBody>
                    <a:bodyPr/>
                    <a:lstStyle/>
                    <a:p>
                      <a:endParaRPr lang="en-GB" sz="1200" baseline="0" dirty="0" smtClean="0"/>
                    </a:p>
                    <a:p>
                      <a:r>
                        <a:rPr lang="en-GB" sz="1200" baseline="0" dirty="0" smtClean="0"/>
                        <a:t>Part of the increase in demand can be attributed to the fact that the SEND Reforms extended to 25 the age at which a young person might be entitled to an EHCP. </a:t>
                      </a:r>
                    </a:p>
                    <a:p>
                      <a:pPr>
                        <a:spcBef>
                          <a:spcPts val="600"/>
                        </a:spcBef>
                      </a:pPr>
                      <a:r>
                        <a:rPr lang="en-GB" sz="1200" baseline="0" dirty="0" smtClean="0"/>
                        <a:t>However, it is possible that some parents and carers feel that their child or young person needs the “protection” of an EHCP to ensure that their needs are met.</a:t>
                      </a:r>
                    </a:p>
                    <a:p>
                      <a:pPr>
                        <a:spcBef>
                          <a:spcPts val="0"/>
                        </a:spcBef>
                      </a:pPr>
                      <a:endParaRPr lang="en-GB" sz="1200" dirty="0" smtClean="0"/>
                    </a:p>
                    <a:p>
                      <a:pPr>
                        <a:spcBef>
                          <a:spcPts val="0"/>
                        </a:spcBef>
                      </a:pPr>
                      <a:endParaRPr lang="en-GB" sz="1200" dirty="0" smtClean="0"/>
                    </a:p>
                    <a:p>
                      <a:pPr>
                        <a:spcBef>
                          <a:spcPts val="600"/>
                        </a:spcBef>
                      </a:pPr>
                      <a:endParaRPr lang="en-GB" sz="1200" dirty="0" smtClean="0"/>
                    </a:p>
                    <a:p>
                      <a:pPr>
                        <a:spcBef>
                          <a:spcPts val="600"/>
                        </a:spcBef>
                      </a:pPr>
                      <a:r>
                        <a:rPr lang="en-GB" sz="1200" dirty="0" smtClean="0"/>
                        <a:t>It likely that</a:t>
                      </a:r>
                      <a:r>
                        <a:rPr lang="en-GB" sz="1200" baseline="0" dirty="0" smtClean="0"/>
                        <a:t> some education settings lack confidence that they have the resources and expertise to meet the needs of some of their children with SEND and, as a result, request an EHC assessment to secure additional funding from the High Needs Block</a:t>
                      </a:r>
                      <a:endParaRPr lang="en-GB" sz="1200" dirty="0"/>
                    </a:p>
                  </a:txBody>
                  <a:tcPr marL="97219" marR="97219">
                    <a:noFill/>
                  </a:tcPr>
                </a:tc>
              </a:tr>
            </a:tbl>
          </a:graphicData>
        </a:graphic>
      </p:graphicFrame>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0099" y="3867496"/>
            <a:ext cx="3168352" cy="128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0099" y="5184153"/>
            <a:ext cx="3168352" cy="128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528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65" y="1628800"/>
            <a:ext cx="4158326" cy="2455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3" descr="Swoosh logo - white - A4 quar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1641" y="5902326"/>
            <a:ext cx="2410209"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Image result for ofsted"/>
          <p:cNvSpPr>
            <a:spLocks noChangeAspect="1" noChangeArrowheads="1"/>
          </p:cNvSpPr>
          <p:nvPr/>
        </p:nvSpPr>
        <p:spPr bwMode="auto">
          <a:xfrm>
            <a:off x="0" y="-144463"/>
            <a:ext cx="324062"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Rectangle 4"/>
          <p:cNvSpPr>
            <a:spLocks noChangeArrowheads="1"/>
          </p:cNvSpPr>
          <p:nvPr/>
        </p:nvSpPr>
        <p:spPr bwMode="auto">
          <a:xfrm>
            <a:off x="3270" y="82917"/>
            <a:ext cx="9721850" cy="676008"/>
          </a:xfrm>
          <a:prstGeom prst="rect">
            <a:avLst/>
          </a:prstGeom>
          <a:noFill/>
          <a:ln w="9525">
            <a:no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60000" eaLnBrk="1" fontAlgn="base" hangingPunct="1">
              <a:spcBef>
                <a:spcPct val="0"/>
              </a:spcBef>
              <a:spcAft>
                <a:spcPct val="0"/>
              </a:spcAft>
              <a:buFontTx/>
              <a:buNone/>
            </a:pPr>
            <a:r>
              <a:rPr lang="en-US" altLang="en-US" b="1" dirty="0" smtClean="0"/>
              <a:t>Outcomes</a:t>
            </a:r>
            <a:endParaRPr lang="en-US" altLang="en-US" b="1" dirty="0"/>
          </a:p>
        </p:txBody>
      </p:sp>
      <p:sp>
        <p:nvSpPr>
          <p:cNvPr id="2" name="Rectangle 1"/>
          <p:cNvSpPr/>
          <p:nvPr/>
        </p:nvSpPr>
        <p:spPr>
          <a:xfrm>
            <a:off x="332211" y="673532"/>
            <a:ext cx="9110462" cy="523220"/>
          </a:xfrm>
          <a:prstGeom prst="rect">
            <a:avLst/>
          </a:prstGeom>
        </p:spPr>
        <p:txBody>
          <a:bodyPr wrap="square">
            <a:spAutoFit/>
          </a:bodyPr>
          <a:lstStyle/>
          <a:p>
            <a:pPr marL="252000" indent="-252000">
              <a:buFont typeface="+mj-lt"/>
              <a:buAutoNum type="arabicPeriod"/>
            </a:pPr>
            <a:r>
              <a:rPr lang="en-GB" sz="1400" b="1" dirty="0"/>
              <a:t>Children and young people with SEND and their families trust and have confidence in the support they receive</a:t>
            </a:r>
          </a:p>
        </p:txBody>
      </p:sp>
      <p:graphicFrame>
        <p:nvGraphicFramePr>
          <p:cNvPr id="4" name="Table 3"/>
          <p:cNvGraphicFramePr>
            <a:graphicFrameLocks noGrp="1"/>
          </p:cNvGraphicFramePr>
          <p:nvPr>
            <p:extLst>
              <p:ext uri="{D42A27DB-BD31-4B8C-83A1-F6EECF244321}">
                <p14:modId xmlns:p14="http://schemas.microsoft.com/office/powerpoint/2010/main" val="614768751"/>
              </p:ext>
            </p:extLst>
          </p:nvPr>
        </p:nvGraphicFramePr>
        <p:xfrm>
          <a:off x="3887415" y="1196752"/>
          <a:ext cx="5555258" cy="4693920"/>
        </p:xfrm>
        <a:graphic>
          <a:graphicData uri="http://schemas.openxmlformats.org/drawingml/2006/table">
            <a:tbl>
              <a:tblPr firstRow="1" bandRow="1">
                <a:tableStyleId>{5C22544A-7EE6-4342-B048-85BDC9FD1C3A}</a:tableStyleId>
              </a:tblPr>
              <a:tblGrid>
                <a:gridCol w="2777629"/>
                <a:gridCol w="2777629"/>
              </a:tblGrid>
              <a:tr h="288032">
                <a:tc>
                  <a:txBody>
                    <a:bodyPr/>
                    <a:lstStyle/>
                    <a:p>
                      <a:r>
                        <a:rPr lang="en-GB" sz="1400" dirty="0" smtClean="0">
                          <a:solidFill>
                            <a:schemeClr val="tx1"/>
                          </a:solidFill>
                        </a:rPr>
                        <a:t>What the data says</a:t>
                      </a:r>
                      <a:endParaRPr lang="en-GB" sz="1400" dirty="0">
                        <a:solidFill>
                          <a:schemeClr val="tx1"/>
                        </a:solidFill>
                      </a:endParaRPr>
                    </a:p>
                  </a:txBody>
                  <a:tcPr marL="97219" marR="97219">
                    <a:noFill/>
                  </a:tcPr>
                </a:tc>
                <a:tc>
                  <a:txBody>
                    <a:bodyPr/>
                    <a:lstStyle/>
                    <a:p>
                      <a:r>
                        <a:rPr lang="en-GB" sz="1400" dirty="0" smtClean="0">
                          <a:solidFill>
                            <a:schemeClr val="tx1"/>
                          </a:solidFill>
                        </a:rPr>
                        <a:t>What this might mean</a:t>
                      </a:r>
                      <a:endParaRPr lang="en-GB" sz="1400" dirty="0">
                        <a:solidFill>
                          <a:schemeClr val="tx1"/>
                        </a:solidFill>
                      </a:endParaRPr>
                    </a:p>
                  </a:txBody>
                  <a:tcPr marL="97219" marR="97219">
                    <a:noFill/>
                  </a:tcPr>
                </a:tc>
              </a:tr>
              <a:tr h="370840">
                <a:tc>
                  <a:txBody>
                    <a:bodyPr/>
                    <a:lstStyle/>
                    <a:p>
                      <a:r>
                        <a:rPr lang="en-GB" sz="1200" dirty="0" smtClean="0"/>
                        <a:t>In 2017-18, a total</a:t>
                      </a:r>
                      <a:r>
                        <a:rPr lang="en-GB" sz="1200" baseline="0" dirty="0" smtClean="0"/>
                        <a:t> of 145 (11%) children and young people with an EHCP attended provision outside Slough. Of these, 37 attended an independent special school, double the number in 2016-17</a:t>
                      </a:r>
                    </a:p>
                    <a:p>
                      <a:pPr>
                        <a:spcBef>
                          <a:spcPts val="0"/>
                        </a:spcBef>
                      </a:pPr>
                      <a:endParaRPr lang="en-GB" sz="1200" baseline="0" dirty="0" smtClean="0"/>
                    </a:p>
                    <a:p>
                      <a:pPr>
                        <a:spcBef>
                          <a:spcPts val="600"/>
                        </a:spcBef>
                      </a:pPr>
                      <a:endParaRPr lang="en-GB" sz="1200" baseline="0" dirty="0" smtClean="0"/>
                    </a:p>
                    <a:p>
                      <a:pPr>
                        <a:spcBef>
                          <a:spcPts val="0"/>
                        </a:spcBef>
                      </a:pPr>
                      <a:endParaRPr lang="en-GB" sz="1200" baseline="0" dirty="0" smtClean="0"/>
                    </a:p>
                    <a:p>
                      <a:pPr>
                        <a:spcBef>
                          <a:spcPts val="600"/>
                        </a:spcBef>
                      </a:pPr>
                      <a:endParaRPr lang="en-GB" sz="1200" baseline="0" dirty="0" smtClean="0"/>
                    </a:p>
                    <a:p>
                      <a:pPr>
                        <a:spcBef>
                          <a:spcPts val="600"/>
                        </a:spcBef>
                      </a:pPr>
                      <a:endParaRPr lang="en-GB" sz="1200" baseline="0" dirty="0" smtClean="0"/>
                    </a:p>
                    <a:p>
                      <a:pPr>
                        <a:spcBef>
                          <a:spcPts val="600"/>
                        </a:spcBef>
                      </a:pPr>
                      <a:endParaRPr lang="en-GB" sz="1200" baseline="0" dirty="0" smtClean="0"/>
                    </a:p>
                    <a:p>
                      <a:pPr>
                        <a:spcBef>
                          <a:spcPts val="600"/>
                        </a:spcBef>
                      </a:pPr>
                      <a:endParaRPr lang="en-GB" sz="1200" baseline="0" dirty="0" smtClean="0"/>
                    </a:p>
                    <a:p>
                      <a:pPr>
                        <a:spcBef>
                          <a:spcPts val="600"/>
                        </a:spcBef>
                      </a:pPr>
                      <a:r>
                        <a:rPr lang="en-GB" sz="1200" baseline="0" dirty="0" smtClean="0"/>
                        <a:t>The rate of parental appeals to the SEND Tribunal has been consistently lower than in may other local areas </a:t>
                      </a:r>
                      <a:endParaRPr lang="en-GB" sz="1200" dirty="0"/>
                    </a:p>
                  </a:txBody>
                  <a:tcPr marL="97219" marR="97219">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An increase in the number</a:t>
                      </a:r>
                      <a:r>
                        <a:rPr lang="en-GB" sz="1200" kern="1200" baseline="0" dirty="0" smtClean="0">
                          <a:solidFill>
                            <a:schemeClr val="dk1"/>
                          </a:solidFill>
                          <a:effectLst/>
                          <a:latin typeface="+mn-lt"/>
                          <a:ea typeface="+mn-ea"/>
                          <a:cs typeface="+mn-cs"/>
                        </a:rPr>
                        <a:t> of out of borough placements may suggest that some parents lack confidence that their child’ needs can be met locally</a:t>
                      </a:r>
                      <a:endParaRPr lang="en-GB" sz="1000" baseline="0" dirty="0" smtClean="0"/>
                    </a:p>
                    <a:p>
                      <a:endParaRPr lang="en-GB" sz="800" kern="1200" dirty="0" smtClean="0">
                        <a:solidFill>
                          <a:schemeClr val="dk1"/>
                        </a:solidFill>
                        <a:effectLst/>
                        <a:latin typeface="+mn-lt"/>
                        <a:ea typeface="+mn-ea"/>
                        <a:cs typeface="+mn-cs"/>
                      </a:endParaRPr>
                    </a:p>
                    <a:p>
                      <a:pPr>
                        <a:spcBef>
                          <a:spcPts val="0"/>
                        </a:spcBef>
                      </a:pPr>
                      <a:endParaRPr lang="en-GB" sz="1200" dirty="0" smtClean="0"/>
                    </a:p>
                    <a:p>
                      <a:pPr>
                        <a:spcBef>
                          <a:spcPts val="0"/>
                        </a:spcBef>
                      </a:pPr>
                      <a:endParaRPr lang="en-GB" sz="1200" dirty="0" smtClean="0"/>
                    </a:p>
                    <a:p>
                      <a:pPr>
                        <a:spcBef>
                          <a:spcPts val="0"/>
                        </a:spcBef>
                      </a:pPr>
                      <a:endParaRPr lang="en-GB" sz="1200" dirty="0" smtClean="0"/>
                    </a:p>
                    <a:p>
                      <a:pPr>
                        <a:spcBef>
                          <a:spcPts val="0"/>
                        </a:spcBef>
                      </a:pPr>
                      <a:endParaRPr lang="en-GB" sz="1200" dirty="0" smtClean="0"/>
                    </a:p>
                    <a:p>
                      <a:pPr>
                        <a:spcBef>
                          <a:spcPts val="0"/>
                        </a:spcBef>
                      </a:pPr>
                      <a:endParaRPr lang="en-GB" sz="1200" dirty="0" smtClean="0"/>
                    </a:p>
                    <a:p>
                      <a:pPr>
                        <a:spcBef>
                          <a:spcPts val="0"/>
                        </a:spcBef>
                      </a:pPr>
                      <a:endParaRPr lang="en-GB" sz="1200" dirty="0" smtClean="0"/>
                    </a:p>
                    <a:p>
                      <a:pPr>
                        <a:spcBef>
                          <a:spcPts val="0"/>
                        </a:spcBef>
                      </a:pPr>
                      <a:endParaRPr lang="en-GB" sz="1200" dirty="0" smtClean="0"/>
                    </a:p>
                    <a:p>
                      <a:pPr>
                        <a:spcBef>
                          <a:spcPts val="0"/>
                        </a:spcBef>
                      </a:pPr>
                      <a:endParaRPr lang="en-GB" sz="1200" dirty="0" smtClean="0"/>
                    </a:p>
                    <a:p>
                      <a:pPr>
                        <a:spcBef>
                          <a:spcPts val="600"/>
                        </a:spcBef>
                      </a:pPr>
                      <a:endParaRPr lang="en-GB" sz="1200" dirty="0" smtClean="0"/>
                    </a:p>
                    <a:p>
                      <a:pPr>
                        <a:spcBef>
                          <a:spcPts val="600"/>
                        </a:spcBef>
                      </a:pPr>
                      <a:endParaRPr lang="en-GB" sz="1200" dirty="0" smtClean="0"/>
                    </a:p>
                    <a:p>
                      <a:pPr>
                        <a:spcBef>
                          <a:spcPts val="0"/>
                        </a:spcBef>
                      </a:pPr>
                      <a:r>
                        <a:rPr lang="en-GB" sz="1200" dirty="0" smtClean="0"/>
                        <a:t>On</a:t>
                      </a:r>
                      <a:r>
                        <a:rPr lang="en-GB" sz="1200" baseline="0" dirty="0" smtClean="0"/>
                        <a:t> occasion, r</a:t>
                      </a:r>
                      <a:r>
                        <a:rPr lang="en-GB" sz="1200" dirty="0" smtClean="0"/>
                        <a:t>ecourse to the</a:t>
                      </a:r>
                      <a:r>
                        <a:rPr lang="en-GB" sz="1200" baseline="0" dirty="0" smtClean="0"/>
                        <a:t> SEND Tribunal is necessary to resolve a disagreement between the LA and parent or carer about the support a child or young person needs. However, the consistently low rate of appeals suggests that such instances are relatively rare in Slough </a:t>
                      </a:r>
                      <a:endParaRPr lang="en-GB" sz="1200" dirty="0"/>
                    </a:p>
                  </a:txBody>
                  <a:tcPr marL="97219" marR="97219">
                    <a:noFill/>
                  </a:tcPr>
                </a:tc>
              </a:tr>
            </a:tbl>
          </a:graphicData>
        </a:graphic>
      </p:graphicFrame>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437" y="4221088"/>
            <a:ext cx="3384376" cy="1994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25329" y="1325959"/>
            <a:ext cx="3177539" cy="461665"/>
          </a:xfrm>
          <a:prstGeom prst="rect">
            <a:avLst/>
          </a:prstGeom>
          <a:noFill/>
        </p:spPr>
        <p:txBody>
          <a:bodyPr wrap="square" rtlCol="0">
            <a:spAutoFit/>
          </a:bodyPr>
          <a:lstStyle/>
          <a:p>
            <a:r>
              <a:rPr lang="en-GB" sz="1200" b="1" dirty="0" smtClean="0"/>
              <a:t>Children &amp; young people with an EHCP educated away from Slough (2017-18)</a:t>
            </a:r>
            <a:endParaRPr lang="en-GB" sz="1200" b="1" dirty="0"/>
          </a:p>
        </p:txBody>
      </p:sp>
    </p:spTree>
    <p:extLst>
      <p:ext uri="{BB962C8B-B14F-4D97-AF65-F5344CB8AC3E}">
        <p14:creationId xmlns:p14="http://schemas.microsoft.com/office/powerpoint/2010/main" val="2865952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Swoosh logo - white - A4 quar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1641" y="5902326"/>
            <a:ext cx="2410209"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Image result for ofsted"/>
          <p:cNvSpPr>
            <a:spLocks noChangeAspect="1" noChangeArrowheads="1"/>
          </p:cNvSpPr>
          <p:nvPr/>
        </p:nvSpPr>
        <p:spPr bwMode="auto">
          <a:xfrm>
            <a:off x="0" y="-144463"/>
            <a:ext cx="324062"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Rectangle 4"/>
          <p:cNvSpPr>
            <a:spLocks noChangeArrowheads="1"/>
          </p:cNvSpPr>
          <p:nvPr/>
        </p:nvSpPr>
        <p:spPr bwMode="auto">
          <a:xfrm>
            <a:off x="3270" y="74979"/>
            <a:ext cx="9721850" cy="676008"/>
          </a:xfrm>
          <a:prstGeom prst="rect">
            <a:avLst/>
          </a:prstGeom>
          <a:noFill/>
          <a:ln w="9525">
            <a:no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60000" eaLnBrk="1" fontAlgn="base" hangingPunct="1">
              <a:spcBef>
                <a:spcPct val="0"/>
              </a:spcBef>
              <a:spcAft>
                <a:spcPct val="0"/>
              </a:spcAft>
              <a:buFontTx/>
              <a:buNone/>
            </a:pPr>
            <a:r>
              <a:rPr lang="en-US" altLang="en-US" b="1" dirty="0" smtClean="0"/>
              <a:t>Outcomes</a:t>
            </a:r>
            <a:endParaRPr lang="en-US" altLang="en-US" b="1" dirty="0"/>
          </a:p>
        </p:txBody>
      </p:sp>
      <p:sp>
        <p:nvSpPr>
          <p:cNvPr id="2" name="Rectangle 1"/>
          <p:cNvSpPr/>
          <p:nvPr/>
        </p:nvSpPr>
        <p:spPr>
          <a:xfrm>
            <a:off x="306092" y="692696"/>
            <a:ext cx="9110462" cy="307777"/>
          </a:xfrm>
          <a:prstGeom prst="rect">
            <a:avLst/>
          </a:prstGeom>
        </p:spPr>
        <p:txBody>
          <a:bodyPr wrap="square">
            <a:spAutoFit/>
          </a:bodyPr>
          <a:lstStyle/>
          <a:p>
            <a:pPr marL="252000" indent="-252000">
              <a:buFont typeface="+mj-lt"/>
              <a:buAutoNum type="arabicPeriod" startAt="2"/>
            </a:pPr>
            <a:r>
              <a:rPr lang="en-GB" sz="1400" b="1" dirty="0"/>
              <a:t>Children and young people with SEND </a:t>
            </a:r>
            <a:r>
              <a:rPr lang="en-GB" sz="1400" b="1" dirty="0" smtClean="0"/>
              <a:t>have great life chances</a:t>
            </a:r>
            <a:endParaRPr lang="en-GB" sz="1400" b="1" dirty="0"/>
          </a:p>
        </p:txBody>
      </p:sp>
      <p:graphicFrame>
        <p:nvGraphicFramePr>
          <p:cNvPr id="4" name="Table 3"/>
          <p:cNvGraphicFramePr>
            <a:graphicFrameLocks noGrp="1"/>
          </p:cNvGraphicFramePr>
          <p:nvPr>
            <p:extLst>
              <p:ext uri="{D42A27DB-BD31-4B8C-83A1-F6EECF244321}">
                <p14:modId xmlns:p14="http://schemas.microsoft.com/office/powerpoint/2010/main" val="2017525597"/>
              </p:ext>
            </p:extLst>
          </p:nvPr>
        </p:nvGraphicFramePr>
        <p:xfrm>
          <a:off x="270087" y="2887148"/>
          <a:ext cx="9092492" cy="1714500"/>
        </p:xfrm>
        <a:graphic>
          <a:graphicData uri="http://schemas.openxmlformats.org/drawingml/2006/table">
            <a:tbl>
              <a:tblPr firstRow="1" bandRow="1">
                <a:tableStyleId>{5C22544A-7EE6-4342-B048-85BDC9FD1C3A}</a:tableStyleId>
              </a:tblPr>
              <a:tblGrid>
                <a:gridCol w="4546246"/>
                <a:gridCol w="4546246"/>
              </a:tblGrid>
              <a:tr h="216024">
                <a:tc>
                  <a:txBody>
                    <a:bodyPr/>
                    <a:lstStyle/>
                    <a:p>
                      <a:pPr algn="ctr"/>
                      <a:r>
                        <a:rPr lang="en-GB" sz="1400" dirty="0" smtClean="0">
                          <a:solidFill>
                            <a:schemeClr val="tx1"/>
                          </a:solidFill>
                        </a:rPr>
                        <a:t>What the data says</a:t>
                      </a:r>
                      <a:endParaRPr lang="en-GB" sz="1400" dirty="0">
                        <a:solidFill>
                          <a:schemeClr val="tx1"/>
                        </a:solidFill>
                      </a:endParaRPr>
                    </a:p>
                  </a:txBody>
                  <a:tcPr marL="97219" marR="97219">
                    <a:noFill/>
                  </a:tcPr>
                </a:tc>
                <a:tc>
                  <a:txBody>
                    <a:bodyPr/>
                    <a:lstStyle/>
                    <a:p>
                      <a:pPr algn="ctr"/>
                      <a:r>
                        <a:rPr lang="en-GB" sz="1400" dirty="0" smtClean="0">
                          <a:solidFill>
                            <a:schemeClr val="tx1"/>
                          </a:solidFill>
                        </a:rPr>
                        <a:t>What this might mean</a:t>
                      </a:r>
                      <a:endParaRPr lang="en-GB" sz="1400" dirty="0">
                        <a:solidFill>
                          <a:schemeClr val="tx1"/>
                        </a:solidFill>
                      </a:endParaRPr>
                    </a:p>
                  </a:txBody>
                  <a:tcPr marL="97219" marR="97219">
                    <a:noFill/>
                  </a:tcPr>
                </a:tc>
              </a:tr>
              <a:tr h="642346">
                <a:tc>
                  <a:txBody>
                    <a:bodyPr/>
                    <a:lstStyle/>
                    <a:p>
                      <a:r>
                        <a:rPr lang="en-GB" sz="1200" dirty="0" smtClean="0"/>
                        <a:t>The</a:t>
                      </a:r>
                      <a:r>
                        <a:rPr lang="en-GB" sz="1200" baseline="0" dirty="0" smtClean="0"/>
                        <a:t> proportion of pupils with SEND achieving the expected standard in reading, writing and maths in 2017/18 was broadly in line with the national average. However, this masks the relatively low proportion of those with an EHCP reaching the expected standard – which has fallen in each of the last 3 years. </a:t>
                      </a:r>
                    </a:p>
                    <a:p>
                      <a:pPr>
                        <a:spcBef>
                          <a:spcPts val="300"/>
                        </a:spcBef>
                      </a:pPr>
                      <a:r>
                        <a:rPr lang="en-GB" sz="1200" baseline="0" dirty="0" smtClean="0"/>
                        <a:t>The progress made by pupils with SEND is below the national average in reading and mathematics, but above in writing</a:t>
                      </a:r>
                      <a:endParaRPr lang="en-GB" sz="1200" dirty="0"/>
                    </a:p>
                  </a:txBody>
                  <a:tcPr marL="97219" marR="97219">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Further analysis is needed to understand: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The disappointing achievement</a:t>
                      </a:r>
                      <a:r>
                        <a:rPr lang="en-GB" sz="1200" baseline="0" dirty="0" smtClean="0"/>
                        <a:t> and progress of </a:t>
                      </a:r>
                      <a:r>
                        <a:rPr lang="en-GB" sz="1200" dirty="0" smtClean="0"/>
                        <a:t>pupils with an EHCP by the end of Key Stage 2</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The</a:t>
                      </a:r>
                      <a:r>
                        <a:rPr lang="en-GB" sz="1200" baseline="0" dirty="0" smtClean="0"/>
                        <a:t> relatively poor progress made by all pupils with SEND in reading and writing</a:t>
                      </a: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 </a:t>
                      </a:r>
                      <a:r>
                        <a:rPr lang="en-GB" sz="1200" dirty="0" smtClean="0"/>
                        <a:t> </a:t>
                      </a:r>
                      <a:endParaRPr lang="en-GB" sz="1200" dirty="0"/>
                    </a:p>
                  </a:txBody>
                  <a:tcPr marL="97219" marR="97219">
                    <a:noFill/>
                  </a:tcPr>
                </a:tc>
              </a:tr>
            </a:tbl>
          </a:graphicData>
        </a:graphic>
      </p:graphicFrame>
      <p:sp>
        <p:nvSpPr>
          <p:cNvPr id="6" name="TextBox 5"/>
          <p:cNvSpPr txBox="1"/>
          <p:nvPr/>
        </p:nvSpPr>
        <p:spPr>
          <a:xfrm>
            <a:off x="477361" y="981771"/>
            <a:ext cx="2088232" cy="276999"/>
          </a:xfrm>
          <a:prstGeom prst="rect">
            <a:avLst/>
          </a:prstGeom>
          <a:noFill/>
        </p:spPr>
        <p:txBody>
          <a:bodyPr wrap="square" rtlCol="0">
            <a:spAutoFit/>
          </a:bodyPr>
          <a:lstStyle/>
          <a:p>
            <a:r>
              <a:rPr lang="en-GB" sz="1200" b="1" dirty="0" smtClean="0"/>
              <a:t>Key Stage 2</a:t>
            </a:r>
            <a:endParaRPr lang="en-GB" sz="1200" b="1" dirty="0"/>
          </a:p>
        </p:txBody>
      </p:sp>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410" y="4797152"/>
            <a:ext cx="3096197"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616" y="4797152"/>
            <a:ext cx="3024188"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2366" y="4797152"/>
            <a:ext cx="3024188"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405" y="1208863"/>
            <a:ext cx="3168206"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0611" y="1208863"/>
            <a:ext cx="3168206"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6361" y="1208863"/>
            <a:ext cx="3024188"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846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Swoosh logo - white - A4 quar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1641" y="5902326"/>
            <a:ext cx="2410209"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Image result for ofsted"/>
          <p:cNvSpPr>
            <a:spLocks noChangeAspect="1" noChangeArrowheads="1"/>
          </p:cNvSpPr>
          <p:nvPr/>
        </p:nvSpPr>
        <p:spPr bwMode="auto">
          <a:xfrm>
            <a:off x="0" y="-144463"/>
            <a:ext cx="324062"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Rectangle 4"/>
          <p:cNvSpPr>
            <a:spLocks noChangeArrowheads="1"/>
          </p:cNvSpPr>
          <p:nvPr/>
        </p:nvSpPr>
        <p:spPr bwMode="auto">
          <a:xfrm>
            <a:off x="3270" y="74979"/>
            <a:ext cx="9721850" cy="676008"/>
          </a:xfrm>
          <a:prstGeom prst="rect">
            <a:avLst/>
          </a:prstGeom>
          <a:noFill/>
          <a:ln w="9525">
            <a:no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60000" eaLnBrk="1" fontAlgn="base" hangingPunct="1">
              <a:spcBef>
                <a:spcPct val="0"/>
              </a:spcBef>
              <a:spcAft>
                <a:spcPct val="0"/>
              </a:spcAft>
              <a:buFontTx/>
              <a:buNone/>
            </a:pPr>
            <a:r>
              <a:rPr lang="en-US" altLang="en-US" b="1" dirty="0" smtClean="0"/>
              <a:t>Outcomes</a:t>
            </a:r>
            <a:endParaRPr lang="en-US" altLang="en-US" b="1" dirty="0"/>
          </a:p>
        </p:txBody>
      </p:sp>
      <p:sp>
        <p:nvSpPr>
          <p:cNvPr id="2" name="Rectangle 1"/>
          <p:cNvSpPr/>
          <p:nvPr/>
        </p:nvSpPr>
        <p:spPr>
          <a:xfrm>
            <a:off x="306092" y="692696"/>
            <a:ext cx="9110462" cy="307777"/>
          </a:xfrm>
          <a:prstGeom prst="rect">
            <a:avLst/>
          </a:prstGeom>
        </p:spPr>
        <p:txBody>
          <a:bodyPr wrap="square">
            <a:spAutoFit/>
          </a:bodyPr>
          <a:lstStyle/>
          <a:p>
            <a:pPr marL="252000" indent="-252000">
              <a:buFont typeface="+mj-lt"/>
              <a:buAutoNum type="arabicPeriod" startAt="2"/>
            </a:pPr>
            <a:r>
              <a:rPr lang="en-GB" sz="1400" b="1" dirty="0"/>
              <a:t>Children and young people with SEND </a:t>
            </a:r>
            <a:r>
              <a:rPr lang="en-GB" sz="1400" b="1" dirty="0" smtClean="0"/>
              <a:t>have great life chances</a:t>
            </a:r>
            <a:endParaRPr lang="en-GB" sz="1400" b="1" dirty="0"/>
          </a:p>
        </p:txBody>
      </p:sp>
      <p:graphicFrame>
        <p:nvGraphicFramePr>
          <p:cNvPr id="4" name="Table 3"/>
          <p:cNvGraphicFramePr>
            <a:graphicFrameLocks noGrp="1"/>
          </p:cNvGraphicFramePr>
          <p:nvPr>
            <p:extLst>
              <p:ext uri="{D42A27DB-BD31-4B8C-83A1-F6EECF244321}">
                <p14:modId xmlns:p14="http://schemas.microsoft.com/office/powerpoint/2010/main" val="2461549646"/>
              </p:ext>
            </p:extLst>
          </p:nvPr>
        </p:nvGraphicFramePr>
        <p:xfrm>
          <a:off x="285281" y="2938636"/>
          <a:ext cx="9092492" cy="1531620"/>
        </p:xfrm>
        <a:graphic>
          <a:graphicData uri="http://schemas.openxmlformats.org/drawingml/2006/table">
            <a:tbl>
              <a:tblPr firstRow="1" bandRow="1">
                <a:tableStyleId>{5C22544A-7EE6-4342-B048-85BDC9FD1C3A}</a:tableStyleId>
              </a:tblPr>
              <a:tblGrid>
                <a:gridCol w="4546246"/>
                <a:gridCol w="4546246"/>
              </a:tblGrid>
              <a:tr h="216024">
                <a:tc>
                  <a:txBody>
                    <a:bodyPr/>
                    <a:lstStyle/>
                    <a:p>
                      <a:pPr algn="ctr"/>
                      <a:r>
                        <a:rPr lang="en-GB" sz="1400" dirty="0" smtClean="0">
                          <a:solidFill>
                            <a:schemeClr val="tx1"/>
                          </a:solidFill>
                        </a:rPr>
                        <a:t>What the data says</a:t>
                      </a:r>
                      <a:endParaRPr lang="en-GB" sz="1400" dirty="0">
                        <a:solidFill>
                          <a:schemeClr val="tx1"/>
                        </a:solidFill>
                      </a:endParaRPr>
                    </a:p>
                  </a:txBody>
                  <a:tcPr marL="97219" marR="97219">
                    <a:noFill/>
                  </a:tcPr>
                </a:tc>
                <a:tc>
                  <a:txBody>
                    <a:bodyPr/>
                    <a:lstStyle/>
                    <a:p>
                      <a:pPr algn="ctr"/>
                      <a:r>
                        <a:rPr lang="en-GB" sz="1400" dirty="0" smtClean="0">
                          <a:solidFill>
                            <a:schemeClr val="tx1"/>
                          </a:solidFill>
                        </a:rPr>
                        <a:t>What this might mean</a:t>
                      </a:r>
                      <a:endParaRPr lang="en-GB" sz="1400" dirty="0">
                        <a:solidFill>
                          <a:schemeClr val="tx1"/>
                        </a:solidFill>
                      </a:endParaRPr>
                    </a:p>
                  </a:txBody>
                  <a:tcPr marL="97219" marR="97219">
                    <a:noFill/>
                  </a:tcPr>
                </a:tc>
              </a:tr>
              <a:tr h="642346">
                <a:tc>
                  <a:txBody>
                    <a:bodyPr/>
                    <a:lstStyle/>
                    <a:p>
                      <a:r>
                        <a:rPr lang="en-GB" sz="1200" dirty="0" smtClean="0"/>
                        <a:t>The</a:t>
                      </a:r>
                      <a:r>
                        <a:rPr lang="en-GB" sz="1200" baseline="0" dirty="0" smtClean="0"/>
                        <a:t> proportion of pupils with SEND achieving grades 9-5 in English and maths GCSE in 2017/18 was above the national average. However, this masks the relatively low levels of achievement by pupils with an EHCP – which also fell in 2018</a:t>
                      </a:r>
                    </a:p>
                    <a:p>
                      <a:pPr>
                        <a:spcBef>
                          <a:spcPts val="300"/>
                        </a:spcBef>
                      </a:pPr>
                      <a:r>
                        <a:rPr lang="en-GB" sz="1200" baseline="0" dirty="0" smtClean="0"/>
                        <a:t>The progress made by pupils with SEND is below the national average</a:t>
                      </a:r>
                      <a:endParaRPr lang="en-GB" sz="1200" dirty="0"/>
                    </a:p>
                  </a:txBody>
                  <a:tcPr marL="97219" marR="97219">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Further analysis is needed to understand: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The disappointing</a:t>
                      </a:r>
                      <a:r>
                        <a:rPr lang="en-GB" sz="1200" baseline="0" dirty="0" smtClean="0"/>
                        <a:t> </a:t>
                      </a:r>
                      <a:r>
                        <a:rPr lang="en-GB" sz="1200" dirty="0" smtClean="0"/>
                        <a:t>achievement</a:t>
                      </a:r>
                      <a:r>
                        <a:rPr lang="en-GB" sz="1200" baseline="0" dirty="0" smtClean="0"/>
                        <a:t> and progress of </a:t>
                      </a:r>
                      <a:r>
                        <a:rPr lang="en-GB" sz="1200" dirty="0" smtClean="0"/>
                        <a:t>pupils with an EHCP by the end of Key Stage 4</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The</a:t>
                      </a:r>
                      <a:r>
                        <a:rPr lang="en-GB" sz="1200" baseline="0" dirty="0" smtClean="0"/>
                        <a:t> relatively poor progress made by all pupils with SEND</a:t>
                      </a:r>
                      <a:endParaRPr lang="en-GB" sz="1200" dirty="0"/>
                    </a:p>
                  </a:txBody>
                  <a:tcPr marL="97219" marR="97219">
                    <a:noFill/>
                  </a:tcPr>
                </a:tc>
              </a:tr>
            </a:tbl>
          </a:graphicData>
        </a:graphic>
      </p:graphicFrame>
      <p:sp>
        <p:nvSpPr>
          <p:cNvPr id="6" name="TextBox 5"/>
          <p:cNvSpPr txBox="1"/>
          <p:nvPr/>
        </p:nvSpPr>
        <p:spPr>
          <a:xfrm>
            <a:off x="477361" y="981771"/>
            <a:ext cx="2088232" cy="276999"/>
          </a:xfrm>
          <a:prstGeom prst="rect">
            <a:avLst/>
          </a:prstGeom>
          <a:noFill/>
        </p:spPr>
        <p:txBody>
          <a:bodyPr wrap="square" rtlCol="0">
            <a:spAutoFit/>
          </a:bodyPr>
          <a:lstStyle/>
          <a:p>
            <a:r>
              <a:rPr lang="en-GB" sz="1200" b="1" dirty="0" smtClean="0"/>
              <a:t>Key Stage 4</a:t>
            </a:r>
            <a:endParaRPr lang="en-GB" sz="1200" b="1"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062" y="1306395"/>
            <a:ext cx="3024695" cy="1553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360" y="4960205"/>
            <a:ext cx="4095533" cy="1637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957" y="4960204"/>
            <a:ext cx="3836243" cy="1637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8756" y="1258770"/>
            <a:ext cx="2871397" cy="159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32803" y="1258770"/>
            <a:ext cx="2871397" cy="159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35397" y="4645466"/>
            <a:ext cx="4460392" cy="246221"/>
          </a:xfrm>
          <a:prstGeom prst="rect">
            <a:avLst/>
          </a:prstGeom>
          <a:noFill/>
        </p:spPr>
        <p:txBody>
          <a:bodyPr wrap="square" rtlCol="0">
            <a:spAutoFit/>
          </a:bodyPr>
          <a:lstStyle/>
          <a:p>
            <a:r>
              <a:rPr lang="en-GB" sz="1000" b="1" dirty="0" smtClean="0"/>
              <a:t>Average Progress 8 score per pupil at end KS4 (Statement/EHCP)</a:t>
            </a:r>
            <a:endParaRPr lang="en-GB" sz="1000" b="1" dirty="0"/>
          </a:p>
        </p:txBody>
      </p:sp>
      <p:sp>
        <p:nvSpPr>
          <p:cNvPr id="21" name="TextBox 20"/>
          <p:cNvSpPr txBox="1"/>
          <p:nvPr/>
        </p:nvSpPr>
        <p:spPr>
          <a:xfrm>
            <a:off x="4956162" y="4632846"/>
            <a:ext cx="4460392" cy="246221"/>
          </a:xfrm>
          <a:prstGeom prst="rect">
            <a:avLst/>
          </a:prstGeom>
          <a:noFill/>
        </p:spPr>
        <p:txBody>
          <a:bodyPr wrap="square" rtlCol="0">
            <a:spAutoFit/>
          </a:bodyPr>
          <a:lstStyle/>
          <a:p>
            <a:r>
              <a:rPr lang="en-GB" sz="1000" b="1" dirty="0" smtClean="0"/>
              <a:t>Average Progress 8 score per pupil at end KS4 (SEN Support)</a:t>
            </a:r>
            <a:endParaRPr lang="en-GB" sz="1000" b="1" dirty="0"/>
          </a:p>
        </p:txBody>
      </p:sp>
      <p:sp>
        <p:nvSpPr>
          <p:cNvPr id="5" name="TextBox 4"/>
          <p:cNvSpPr txBox="1"/>
          <p:nvPr/>
        </p:nvSpPr>
        <p:spPr>
          <a:xfrm>
            <a:off x="1035449" y="4852483"/>
            <a:ext cx="653231" cy="215444"/>
          </a:xfrm>
          <a:prstGeom prst="rect">
            <a:avLst/>
          </a:prstGeom>
          <a:noFill/>
        </p:spPr>
        <p:txBody>
          <a:bodyPr wrap="square" rtlCol="0">
            <a:spAutoFit/>
          </a:bodyPr>
          <a:lstStyle/>
          <a:p>
            <a:r>
              <a:rPr lang="en-GB" sz="800" dirty="0" smtClean="0"/>
              <a:t>Slough</a:t>
            </a:r>
            <a:endParaRPr lang="en-GB" sz="800" dirty="0"/>
          </a:p>
        </p:txBody>
      </p:sp>
      <p:sp>
        <p:nvSpPr>
          <p:cNvPr id="23" name="TextBox 22"/>
          <p:cNvSpPr txBox="1"/>
          <p:nvPr/>
        </p:nvSpPr>
        <p:spPr>
          <a:xfrm>
            <a:off x="1688680" y="4852482"/>
            <a:ext cx="876913" cy="215444"/>
          </a:xfrm>
          <a:prstGeom prst="rect">
            <a:avLst/>
          </a:prstGeom>
          <a:noFill/>
        </p:spPr>
        <p:txBody>
          <a:bodyPr wrap="square" rtlCol="0">
            <a:spAutoFit/>
          </a:bodyPr>
          <a:lstStyle/>
          <a:p>
            <a:r>
              <a:rPr lang="en-GB" sz="800" dirty="0" smtClean="0"/>
              <a:t>South East</a:t>
            </a:r>
            <a:endParaRPr lang="en-GB" sz="800" dirty="0"/>
          </a:p>
        </p:txBody>
      </p:sp>
      <p:sp>
        <p:nvSpPr>
          <p:cNvPr id="24" name="TextBox 23"/>
          <p:cNvSpPr txBox="1"/>
          <p:nvPr/>
        </p:nvSpPr>
        <p:spPr>
          <a:xfrm>
            <a:off x="2268637" y="4852483"/>
            <a:ext cx="1008112" cy="215444"/>
          </a:xfrm>
          <a:prstGeom prst="rect">
            <a:avLst/>
          </a:prstGeom>
          <a:noFill/>
        </p:spPr>
        <p:txBody>
          <a:bodyPr wrap="square" rtlCol="0">
            <a:spAutoFit/>
          </a:bodyPr>
          <a:lstStyle/>
          <a:p>
            <a:r>
              <a:rPr lang="en-GB" sz="800" dirty="0" smtClean="0"/>
              <a:t>Stat. Neighbour</a:t>
            </a:r>
            <a:endParaRPr lang="en-GB" sz="800" dirty="0"/>
          </a:p>
        </p:txBody>
      </p:sp>
      <p:sp>
        <p:nvSpPr>
          <p:cNvPr id="25" name="TextBox 24"/>
          <p:cNvSpPr txBox="1"/>
          <p:nvPr/>
        </p:nvSpPr>
        <p:spPr>
          <a:xfrm>
            <a:off x="3096463" y="4852483"/>
            <a:ext cx="653231" cy="215444"/>
          </a:xfrm>
          <a:prstGeom prst="rect">
            <a:avLst/>
          </a:prstGeom>
          <a:noFill/>
        </p:spPr>
        <p:txBody>
          <a:bodyPr wrap="square" rtlCol="0">
            <a:spAutoFit/>
          </a:bodyPr>
          <a:lstStyle/>
          <a:p>
            <a:r>
              <a:rPr lang="en-GB" sz="800" dirty="0" smtClean="0"/>
              <a:t>England</a:t>
            </a:r>
            <a:endParaRPr lang="en-GB" sz="800" dirty="0"/>
          </a:p>
        </p:txBody>
      </p:sp>
      <p:sp>
        <p:nvSpPr>
          <p:cNvPr id="26" name="TextBox 25"/>
          <p:cNvSpPr txBox="1"/>
          <p:nvPr/>
        </p:nvSpPr>
        <p:spPr>
          <a:xfrm>
            <a:off x="5607487" y="4848173"/>
            <a:ext cx="653231" cy="215444"/>
          </a:xfrm>
          <a:prstGeom prst="rect">
            <a:avLst/>
          </a:prstGeom>
          <a:noFill/>
        </p:spPr>
        <p:txBody>
          <a:bodyPr wrap="square" rtlCol="0">
            <a:spAutoFit/>
          </a:bodyPr>
          <a:lstStyle/>
          <a:p>
            <a:r>
              <a:rPr lang="en-GB" sz="800" dirty="0" smtClean="0"/>
              <a:t>Slough</a:t>
            </a:r>
            <a:endParaRPr lang="en-GB" sz="800" dirty="0"/>
          </a:p>
        </p:txBody>
      </p:sp>
      <p:sp>
        <p:nvSpPr>
          <p:cNvPr id="27" name="TextBox 26"/>
          <p:cNvSpPr txBox="1"/>
          <p:nvPr/>
        </p:nvSpPr>
        <p:spPr>
          <a:xfrm>
            <a:off x="6260718" y="4848172"/>
            <a:ext cx="876913" cy="215444"/>
          </a:xfrm>
          <a:prstGeom prst="rect">
            <a:avLst/>
          </a:prstGeom>
          <a:noFill/>
        </p:spPr>
        <p:txBody>
          <a:bodyPr wrap="square" rtlCol="0">
            <a:spAutoFit/>
          </a:bodyPr>
          <a:lstStyle/>
          <a:p>
            <a:r>
              <a:rPr lang="en-GB" sz="800" dirty="0" smtClean="0"/>
              <a:t>South East</a:t>
            </a:r>
            <a:endParaRPr lang="en-GB" sz="800" dirty="0"/>
          </a:p>
        </p:txBody>
      </p:sp>
      <p:sp>
        <p:nvSpPr>
          <p:cNvPr id="28" name="TextBox 27"/>
          <p:cNvSpPr txBox="1"/>
          <p:nvPr/>
        </p:nvSpPr>
        <p:spPr>
          <a:xfrm>
            <a:off x="6840675" y="4848173"/>
            <a:ext cx="1008112" cy="215444"/>
          </a:xfrm>
          <a:prstGeom prst="rect">
            <a:avLst/>
          </a:prstGeom>
          <a:noFill/>
        </p:spPr>
        <p:txBody>
          <a:bodyPr wrap="square" rtlCol="0">
            <a:spAutoFit/>
          </a:bodyPr>
          <a:lstStyle/>
          <a:p>
            <a:r>
              <a:rPr lang="en-GB" sz="800" dirty="0" smtClean="0"/>
              <a:t>Stat. Neighbour</a:t>
            </a:r>
            <a:endParaRPr lang="en-GB" sz="800" dirty="0"/>
          </a:p>
        </p:txBody>
      </p:sp>
      <p:sp>
        <p:nvSpPr>
          <p:cNvPr id="29" name="TextBox 28"/>
          <p:cNvSpPr txBox="1"/>
          <p:nvPr/>
        </p:nvSpPr>
        <p:spPr>
          <a:xfrm>
            <a:off x="7668501" y="4848173"/>
            <a:ext cx="653231" cy="215444"/>
          </a:xfrm>
          <a:prstGeom prst="rect">
            <a:avLst/>
          </a:prstGeom>
          <a:noFill/>
        </p:spPr>
        <p:txBody>
          <a:bodyPr wrap="square" rtlCol="0">
            <a:spAutoFit/>
          </a:bodyPr>
          <a:lstStyle/>
          <a:p>
            <a:r>
              <a:rPr lang="en-GB" sz="800" dirty="0" smtClean="0"/>
              <a:t>England</a:t>
            </a:r>
            <a:endParaRPr lang="en-GB" sz="800" dirty="0"/>
          </a:p>
        </p:txBody>
      </p:sp>
    </p:spTree>
    <p:extLst>
      <p:ext uri="{BB962C8B-B14F-4D97-AF65-F5344CB8AC3E}">
        <p14:creationId xmlns:p14="http://schemas.microsoft.com/office/powerpoint/2010/main" val="3082842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Swoosh logo - white - A4 quar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1641" y="5902326"/>
            <a:ext cx="2410209"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Image result for ofsted"/>
          <p:cNvSpPr>
            <a:spLocks noChangeAspect="1" noChangeArrowheads="1"/>
          </p:cNvSpPr>
          <p:nvPr/>
        </p:nvSpPr>
        <p:spPr bwMode="auto">
          <a:xfrm>
            <a:off x="0" y="-144463"/>
            <a:ext cx="324062"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Rectangle 4"/>
          <p:cNvSpPr>
            <a:spLocks noChangeArrowheads="1"/>
          </p:cNvSpPr>
          <p:nvPr/>
        </p:nvSpPr>
        <p:spPr bwMode="auto">
          <a:xfrm>
            <a:off x="3270" y="74979"/>
            <a:ext cx="9721850" cy="676008"/>
          </a:xfrm>
          <a:prstGeom prst="rect">
            <a:avLst/>
          </a:prstGeom>
          <a:noFill/>
          <a:ln w="9525">
            <a:no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60000" eaLnBrk="1" fontAlgn="base" hangingPunct="1">
              <a:spcBef>
                <a:spcPct val="0"/>
              </a:spcBef>
              <a:spcAft>
                <a:spcPct val="0"/>
              </a:spcAft>
              <a:buFontTx/>
              <a:buNone/>
            </a:pPr>
            <a:r>
              <a:rPr lang="en-US" altLang="en-US" b="1" dirty="0" smtClean="0"/>
              <a:t>Outcomes</a:t>
            </a:r>
            <a:endParaRPr lang="en-US" altLang="en-US" b="1" dirty="0"/>
          </a:p>
        </p:txBody>
      </p:sp>
      <p:sp>
        <p:nvSpPr>
          <p:cNvPr id="2" name="Rectangle 1"/>
          <p:cNvSpPr/>
          <p:nvPr/>
        </p:nvSpPr>
        <p:spPr>
          <a:xfrm>
            <a:off x="306092" y="692696"/>
            <a:ext cx="9110462" cy="307777"/>
          </a:xfrm>
          <a:prstGeom prst="rect">
            <a:avLst/>
          </a:prstGeom>
        </p:spPr>
        <p:txBody>
          <a:bodyPr wrap="square">
            <a:spAutoFit/>
          </a:bodyPr>
          <a:lstStyle/>
          <a:p>
            <a:pPr marL="252000" indent="-252000">
              <a:buFont typeface="+mj-lt"/>
              <a:buAutoNum type="arabicPeriod" startAt="2"/>
            </a:pPr>
            <a:r>
              <a:rPr lang="en-GB" sz="1400" b="1" dirty="0"/>
              <a:t>Children and young people with SEND </a:t>
            </a:r>
            <a:r>
              <a:rPr lang="en-GB" sz="1400" b="1" dirty="0" smtClean="0"/>
              <a:t>have great life chances</a:t>
            </a:r>
            <a:endParaRPr lang="en-GB" sz="1400" b="1" dirty="0"/>
          </a:p>
        </p:txBody>
      </p:sp>
      <p:graphicFrame>
        <p:nvGraphicFramePr>
          <p:cNvPr id="4" name="Table 3"/>
          <p:cNvGraphicFramePr>
            <a:graphicFrameLocks noGrp="1"/>
          </p:cNvGraphicFramePr>
          <p:nvPr>
            <p:extLst>
              <p:ext uri="{D42A27DB-BD31-4B8C-83A1-F6EECF244321}">
                <p14:modId xmlns:p14="http://schemas.microsoft.com/office/powerpoint/2010/main" val="2760800250"/>
              </p:ext>
            </p:extLst>
          </p:nvPr>
        </p:nvGraphicFramePr>
        <p:xfrm>
          <a:off x="5269533" y="1668408"/>
          <a:ext cx="4176464" cy="2225040"/>
        </p:xfrm>
        <a:graphic>
          <a:graphicData uri="http://schemas.openxmlformats.org/drawingml/2006/table">
            <a:tbl>
              <a:tblPr firstRow="1" bandRow="1">
                <a:tableStyleId>{5C22544A-7EE6-4342-B048-85BDC9FD1C3A}</a:tableStyleId>
              </a:tblPr>
              <a:tblGrid>
                <a:gridCol w="2088232"/>
                <a:gridCol w="2088232"/>
              </a:tblGrid>
              <a:tr h="216024">
                <a:tc>
                  <a:txBody>
                    <a:bodyPr/>
                    <a:lstStyle/>
                    <a:p>
                      <a:pPr algn="ctr"/>
                      <a:r>
                        <a:rPr lang="en-GB" sz="1400" dirty="0" smtClean="0">
                          <a:solidFill>
                            <a:schemeClr val="tx1"/>
                          </a:solidFill>
                        </a:rPr>
                        <a:t>What the data says</a:t>
                      </a:r>
                      <a:endParaRPr lang="en-GB" sz="1400" dirty="0">
                        <a:solidFill>
                          <a:schemeClr val="tx1"/>
                        </a:solidFill>
                      </a:endParaRPr>
                    </a:p>
                  </a:txBody>
                  <a:tcPr marL="97219" marR="97219">
                    <a:noFill/>
                  </a:tcPr>
                </a:tc>
                <a:tc>
                  <a:txBody>
                    <a:bodyPr/>
                    <a:lstStyle/>
                    <a:p>
                      <a:pPr algn="ctr"/>
                      <a:r>
                        <a:rPr lang="en-GB" sz="1400" dirty="0" smtClean="0">
                          <a:solidFill>
                            <a:schemeClr val="tx1"/>
                          </a:solidFill>
                        </a:rPr>
                        <a:t>What this might mean</a:t>
                      </a:r>
                      <a:endParaRPr lang="en-GB" sz="1400" dirty="0">
                        <a:solidFill>
                          <a:schemeClr val="tx1"/>
                        </a:solidFill>
                      </a:endParaRPr>
                    </a:p>
                  </a:txBody>
                  <a:tcPr marL="97219" marR="97219">
                    <a:noFill/>
                  </a:tcPr>
                </a:tc>
              </a:tr>
              <a:tr h="642346">
                <a:tc>
                  <a:txBody>
                    <a:bodyPr/>
                    <a:lstStyle/>
                    <a:p>
                      <a:r>
                        <a:rPr lang="en-GB" sz="1200" dirty="0" smtClean="0"/>
                        <a:t>The</a:t>
                      </a:r>
                      <a:r>
                        <a:rPr lang="en-GB" sz="1200" baseline="0" dirty="0" smtClean="0"/>
                        <a:t> proportion 19 year olds with SEN that achieve a Level 2 qualification (incl. English and maths) in Slough is consistently above national, regional and statistical neighbour benchmarks. This is true for students with and without an EHCP </a:t>
                      </a:r>
                      <a:endParaRPr lang="en-GB" sz="1200" dirty="0"/>
                    </a:p>
                  </a:txBody>
                  <a:tcPr marL="97219" marR="97219">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There is a good story to tell about and learning to be taken from the achievement of students with SEND by</a:t>
                      </a:r>
                      <a:r>
                        <a:rPr lang="en-GB" sz="1200" baseline="0" dirty="0" smtClean="0"/>
                        <a:t> the time they reach the age of 19.</a:t>
                      </a:r>
                      <a:endParaRPr lang="en-GB" sz="1200" dirty="0"/>
                    </a:p>
                  </a:txBody>
                  <a:tcPr marL="97219" marR="97219">
                    <a:noFill/>
                  </a:tcPr>
                </a:tc>
              </a:tr>
            </a:tbl>
          </a:graphicData>
        </a:graphic>
      </p:graphicFrame>
      <p:sp>
        <p:nvSpPr>
          <p:cNvPr id="6" name="TextBox 5"/>
          <p:cNvSpPr txBox="1"/>
          <p:nvPr/>
        </p:nvSpPr>
        <p:spPr>
          <a:xfrm>
            <a:off x="477361" y="981771"/>
            <a:ext cx="2088232" cy="276999"/>
          </a:xfrm>
          <a:prstGeom prst="rect">
            <a:avLst/>
          </a:prstGeom>
          <a:noFill/>
        </p:spPr>
        <p:txBody>
          <a:bodyPr wrap="square" rtlCol="0">
            <a:spAutoFit/>
          </a:bodyPr>
          <a:lstStyle/>
          <a:p>
            <a:r>
              <a:rPr lang="en-GB" sz="1200" b="1" dirty="0" smtClean="0"/>
              <a:t>Key Stage 5</a:t>
            </a:r>
            <a:endParaRPr lang="en-GB" sz="1200" b="1" dirty="0"/>
          </a:p>
        </p:txBody>
      </p:sp>
      <p:sp>
        <p:nvSpPr>
          <p:cNvPr id="20" name="TextBox 19"/>
          <p:cNvSpPr txBox="1"/>
          <p:nvPr/>
        </p:nvSpPr>
        <p:spPr>
          <a:xfrm>
            <a:off x="477361" y="1233045"/>
            <a:ext cx="5103644" cy="246221"/>
          </a:xfrm>
          <a:prstGeom prst="rect">
            <a:avLst/>
          </a:prstGeom>
          <a:noFill/>
        </p:spPr>
        <p:txBody>
          <a:bodyPr wrap="square" rtlCol="0">
            <a:spAutoFit/>
          </a:bodyPr>
          <a:lstStyle/>
          <a:p>
            <a:r>
              <a:rPr lang="en-GB" sz="1000" b="1" dirty="0" smtClean="0"/>
              <a:t>% 19 years olds qualified to Level 2, incl. English and Maths (Statement/EHCP)</a:t>
            </a:r>
            <a:endParaRPr lang="en-GB" sz="1000" b="1" dirty="0"/>
          </a:p>
        </p:txBody>
      </p:sp>
      <p:sp>
        <p:nvSpPr>
          <p:cNvPr id="21" name="TextBox 20"/>
          <p:cNvSpPr txBox="1"/>
          <p:nvPr/>
        </p:nvSpPr>
        <p:spPr>
          <a:xfrm>
            <a:off x="477361" y="3933056"/>
            <a:ext cx="5103644" cy="246221"/>
          </a:xfrm>
          <a:prstGeom prst="rect">
            <a:avLst/>
          </a:prstGeom>
          <a:noFill/>
        </p:spPr>
        <p:txBody>
          <a:bodyPr wrap="square" rtlCol="0">
            <a:spAutoFit/>
          </a:bodyPr>
          <a:lstStyle/>
          <a:p>
            <a:r>
              <a:rPr lang="en-GB" sz="1000" b="1" dirty="0" smtClean="0"/>
              <a:t>(</a:t>
            </a:r>
            <a:r>
              <a:rPr lang="en-GB" sz="1000" b="1" dirty="0"/>
              <a:t>% 19 years olds qualified to Level 2, </a:t>
            </a:r>
            <a:r>
              <a:rPr lang="en-GB" sz="1000" b="1" dirty="0" err="1"/>
              <a:t>inc.</a:t>
            </a:r>
            <a:r>
              <a:rPr lang="en-GB" sz="1000" b="1" dirty="0"/>
              <a:t> English and Maths </a:t>
            </a:r>
            <a:r>
              <a:rPr lang="en-GB" sz="1000" b="1" dirty="0" smtClean="0"/>
              <a:t>SEN Support)</a:t>
            </a:r>
            <a:endParaRPr lang="en-GB" sz="1000" b="1"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62" y="1628800"/>
            <a:ext cx="4239548"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362" y="4179276"/>
            <a:ext cx="4364186" cy="241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816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Swoosh logo - white - A4 quar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1641" y="5902326"/>
            <a:ext cx="2410209"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Image result for ofsted"/>
          <p:cNvSpPr>
            <a:spLocks noChangeAspect="1" noChangeArrowheads="1"/>
          </p:cNvSpPr>
          <p:nvPr/>
        </p:nvSpPr>
        <p:spPr bwMode="auto">
          <a:xfrm>
            <a:off x="0" y="-144463"/>
            <a:ext cx="324062"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Rectangle 4"/>
          <p:cNvSpPr>
            <a:spLocks noChangeArrowheads="1"/>
          </p:cNvSpPr>
          <p:nvPr/>
        </p:nvSpPr>
        <p:spPr bwMode="auto">
          <a:xfrm>
            <a:off x="3270" y="74979"/>
            <a:ext cx="9721850" cy="676008"/>
          </a:xfrm>
          <a:prstGeom prst="rect">
            <a:avLst/>
          </a:prstGeom>
          <a:noFill/>
          <a:ln w="9525">
            <a:no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60000" eaLnBrk="1" fontAlgn="base" hangingPunct="1">
              <a:spcBef>
                <a:spcPct val="0"/>
              </a:spcBef>
              <a:spcAft>
                <a:spcPct val="0"/>
              </a:spcAft>
              <a:buFontTx/>
              <a:buNone/>
            </a:pPr>
            <a:r>
              <a:rPr lang="en-US" altLang="en-US" b="1" dirty="0" smtClean="0"/>
              <a:t>Outcomes</a:t>
            </a:r>
            <a:endParaRPr lang="en-US" altLang="en-US" b="1" dirty="0"/>
          </a:p>
        </p:txBody>
      </p:sp>
      <p:sp>
        <p:nvSpPr>
          <p:cNvPr id="2" name="Rectangle 1"/>
          <p:cNvSpPr/>
          <p:nvPr/>
        </p:nvSpPr>
        <p:spPr>
          <a:xfrm>
            <a:off x="306092" y="692696"/>
            <a:ext cx="9110462" cy="307777"/>
          </a:xfrm>
          <a:prstGeom prst="rect">
            <a:avLst/>
          </a:prstGeom>
        </p:spPr>
        <p:txBody>
          <a:bodyPr wrap="square">
            <a:spAutoFit/>
          </a:bodyPr>
          <a:lstStyle/>
          <a:p>
            <a:pPr marL="252000" indent="-252000">
              <a:buFont typeface="+mj-lt"/>
              <a:buAutoNum type="arabicPeriod" startAt="3"/>
            </a:pPr>
            <a:r>
              <a:rPr lang="en-GB" sz="1400" b="1" dirty="0"/>
              <a:t>Children and young people with SEND are happy, healthy and enjoy their education and social life</a:t>
            </a:r>
          </a:p>
        </p:txBody>
      </p:sp>
      <p:graphicFrame>
        <p:nvGraphicFramePr>
          <p:cNvPr id="4" name="Table 3"/>
          <p:cNvGraphicFramePr>
            <a:graphicFrameLocks noGrp="1"/>
          </p:cNvGraphicFramePr>
          <p:nvPr>
            <p:extLst>
              <p:ext uri="{D42A27DB-BD31-4B8C-83A1-F6EECF244321}">
                <p14:modId xmlns:p14="http://schemas.microsoft.com/office/powerpoint/2010/main" val="220570014"/>
              </p:ext>
            </p:extLst>
          </p:nvPr>
        </p:nvGraphicFramePr>
        <p:xfrm>
          <a:off x="3996829" y="1381880"/>
          <a:ext cx="5521548" cy="4419600"/>
        </p:xfrm>
        <a:graphic>
          <a:graphicData uri="http://schemas.openxmlformats.org/drawingml/2006/table">
            <a:tbl>
              <a:tblPr firstRow="1" bandRow="1">
                <a:tableStyleId>{5C22544A-7EE6-4342-B048-85BDC9FD1C3A}</a:tableStyleId>
              </a:tblPr>
              <a:tblGrid>
                <a:gridCol w="2760774"/>
                <a:gridCol w="2760774"/>
              </a:tblGrid>
              <a:tr h="216024">
                <a:tc>
                  <a:txBody>
                    <a:bodyPr/>
                    <a:lstStyle/>
                    <a:p>
                      <a:pPr algn="ctr"/>
                      <a:r>
                        <a:rPr lang="en-GB" sz="1400" dirty="0" smtClean="0">
                          <a:solidFill>
                            <a:schemeClr val="tx1"/>
                          </a:solidFill>
                        </a:rPr>
                        <a:t>What the data says</a:t>
                      </a:r>
                      <a:endParaRPr lang="en-GB" sz="1400" dirty="0">
                        <a:solidFill>
                          <a:schemeClr val="tx1"/>
                        </a:solidFill>
                      </a:endParaRPr>
                    </a:p>
                  </a:txBody>
                  <a:tcPr marL="97219" marR="97219">
                    <a:noFill/>
                  </a:tcPr>
                </a:tc>
                <a:tc>
                  <a:txBody>
                    <a:bodyPr/>
                    <a:lstStyle/>
                    <a:p>
                      <a:pPr algn="ctr"/>
                      <a:r>
                        <a:rPr lang="en-GB" sz="1400" dirty="0" smtClean="0">
                          <a:solidFill>
                            <a:schemeClr val="tx1"/>
                          </a:solidFill>
                        </a:rPr>
                        <a:t>What this might mean</a:t>
                      </a:r>
                      <a:endParaRPr lang="en-GB" sz="1400" dirty="0">
                        <a:solidFill>
                          <a:schemeClr val="tx1"/>
                        </a:solidFill>
                      </a:endParaRPr>
                    </a:p>
                  </a:txBody>
                  <a:tcPr marL="97219" marR="97219">
                    <a:noFill/>
                  </a:tcPr>
                </a:tc>
              </a:tr>
              <a:tr h="642346">
                <a:tc>
                  <a:txBody>
                    <a:bodyPr/>
                    <a:lstStyle/>
                    <a:p>
                      <a:r>
                        <a:rPr lang="en-GB" sz="1200" dirty="0" smtClean="0"/>
                        <a:t>The</a:t>
                      </a:r>
                      <a:r>
                        <a:rPr lang="en-GB" sz="1200" baseline="0" dirty="0" smtClean="0"/>
                        <a:t> proportion Children in Need with SEN Support in 2016/17 was in line with other unitary authorities. At the same time, a higher proportion of CIN in Slough had a statement of SEN or EHCP.</a:t>
                      </a:r>
                    </a:p>
                    <a:p>
                      <a:endParaRPr lang="en-GB" sz="1200" baseline="0" dirty="0" smtClean="0"/>
                    </a:p>
                    <a:p>
                      <a:endParaRPr lang="en-GB" sz="1200" baseline="0" dirty="0" smtClean="0"/>
                    </a:p>
                    <a:p>
                      <a:endParaRPr lang="en-GB" sz="1200" baseline="0" dirty="0" smtClean="0"/>
                    </a:p>
                    <a:p>
                      <a:endParaRPr lang="en-GB" sz="1200" baseline="0" dirty="0" smtClean="0"/>
                    </a:p>
                    <a:p>
                      <a:endParaRPr lang="en-GB" sz="1200" baseline="0" dirty="0" smtClean="0"/>
                    </a:p>
                    <a:p>
                      <a:endParaRPr lang="en-GB" sz="1200" baseline="0" dirty="0" smtClean="0"/>
                    </a:p>
                    <a:p>
                      <a:endParaRPr lang="en-GB" sz="1200" baseline="0" dirty="0" smtClean="0"/>
                    </a:p>
                    <a:p>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A higher proportion of Looked After Children had SEN Support in Slough in 2016/17 than the average for other unitary authorities. Conversely a slightly lower proportion LAC had a statement of SEN or EHCP.</a:t>
                      </a:r>
                    </a:p>
                    <a:p>
                      <a:endParaRPr lang="en-GB" sz="1200" dirty="0"/>
                    </a:p>
                  </a:txBody>
                  <a:tcPr marL="97219" marR="97219">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More detailed analysis</a:t>
                      </a:r>
                      <a:r>
                        <a:rPr lang="en-GB" sz="1200" baseline="0" dirty="0" smtClean="0"/>
                        <a:t> is needed to understand why a higher proportion of CIN have a Statement of SEN or EHCP in Slough than the mean for other unitary authorities and any implications for further 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Subject to further analysis, our working hypothesis is that the Virtual School in Slough is working effectively with education settings and other services to ensure that LAC with SEND receive the support they need without recourse to an EHC assessment.</a:t>
                      </a:r>
                      <a:endParaRPr lang="en-GB" sz="1200" dirty="0"/>
                    </a:p>
                  </a:txBody>
                  <a:tcPr marL="97219" marR="97219">
                    <a:noFill/>
                  </a:tcPr>
                </a:tc>
              </a:tr>
            </a:tbl>
          </a:graphicData>
        </a:graphic>
      </p:graphicFrame>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062" y="1412776"/>
            <a:ext cx="3528392"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77361" y="981771"/>
            <a:ext cx="5823724" cy="276999"/>
          </a:xfrm>
          <a:prstGeom prst="rect">
            <a:avLst/>
          </a:prstGeom>
          <a:noFill/>
        </p:spPr>
        <p:txBody>
          <a:bodyPr wrap="square" rtlCol="0">
            <a:spAutoFit/>
          </a:bodyPr>
          <a:lstStyle/>
          <a:p>
            <a:r>
              <a:rPr lang="en-GB" sz="1200" b="1" dirty="0" smtClean="0"/>
              <a:t>Children in Need (CIN) and Looked After Children (LAC) – 2016-2017</a:t>
            </a:r>
            <a:endParaRPr lang="en-GB" sz="1200" b="1" dirty="0"/>
          </a:p>
        </p:txBody>
      </p:sp>
      <p:sp>
        <p:nvSpPr>
          <p:cNvPr id="16" name="TextBox 15"/>
          <p:cNvSpPr txBox="1"/>
          <p:nvPr/>
        </p:nvSpPr>
        <p:spPr>
          <a:xfrm>
            <a:off x="467836" y="1258770"/>
            <a:ext cx="4033049" cy="246221"/>
          </a:xfrm>
          <a:prstGeom prst="rect">
            <a:avLst/>
          </a:prstGeom>
          <a:noFill/>
        </p:spPr>
        <p:txBody>
          <a:bodyPr wrap="square" rtlCol="0">
            <a:spAutoFit/>
          </a:bodyPr>
          <a:lstStyle/>
          <a:p>
            <a:r>
              <a:rPr lang="en-GB" sz="1000" b="1" dirty="0" smtClean="0"/>
              <a:t>% of CIN with SEN Support and with a statement/EHCP</a:t>
            </a:r>
            <a:endParaRPr lang="en-GB" sz="1000" b="1" dirty="0"/>
          </a:p>
        </p:txBody>
      </p:sp>
      <p:sp>
        <p:nvSpPr>
          <p:cNvPr id="17" name="TextBox 16"/>
          <p:cNvSpPr txBox="1"/>
          <p:nvPr/>
        </p:nvSpPr>
        <p:spPr>
          <a:xfrm>
            <a:off x="467836" y="3929043"/>
            <a:ext cx="3673009" cy="246221"/>
          </a:xfrm>
          <a:prstGeom prst="rect">
            <a:avLst/>
          </a:prstGeom>
          <a:noFill/>
        </p:spPr>
        <p:txBody>
          <a:bodyPr wrap="square" rtlCol="0">
            <a:spAutoFit/>
          </a:bodyPr>
          <a:lstStyle/>
          <a:p>
            <a:r>
              <a:rPr lang="en-GB" sz="1000" b="1" dirty="0" smtClean="0"/>
              <a:t>% of LAC with SEN Support and with a statement/EHCP</a:t>
            </a:r>
            <a:endParaRPr lang="en-GB" sz="1000" b="1" dirty="0"/>
          </a:p>
        </p:txBody>
      </p:sp>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062" y="4175264"/>
            <a:ext cx="3528392" cy="241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6552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Swoosh logo - white - A4 quar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1641" y="5902326"/>
            <a:ext cx="2410209"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Image result for ofsted"/>
          <p:cNvSpPr>
            <a:spLocks noChangeAspect="1" noChangeArrowheads="1"/>
          </p:cNvSpPr>
          <p:nvPr/>
        </p:nvSpPr>
        <p:spPr bwMode="auto">
          <a:xfrm>
            <a:off x="0" y="-144463"/>
            <a:ext cx="324062"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Rectangle 4"/>
          <p:cNvSpPr>
            <a:spLocks noChangeArrowheads="1"/>
          </p:cNvSpPr>
          <p:nvPr/>
        </p:nvSpPr>
        <p:spPr bwMode="auto">
          <a:xfrm>
            <a:off x="3270" y="74979"/>
            <a:ext cx="9721850" cy="676008"/>
          </a:xfrm>
          <a:prstGeom prst="rect">
            <a:avLst/>
          </a:prstGeom>
          <a:noFill/>
          <a:ln w="9525">
            <a:no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60000" eaLnBrk="1" fontAlgn="base" hangingPunct="1">
              <a:spcBef>
                <a:spcPct val="0"/>
              </a:spcBef>
              <a:spcAft>
                <a:spcPct val="0"/>
              </a:spcAft>
              <a:buFontTx/>
              <a:buNone/>
            </a:pPr>
            <a:r>
              <a:rPr lang="en-US" altLang="en-US" b="1" dirty="0" smtClean="0"/>
              <a:t>Outcomes</a:t>
            </a:r>
            <a:endParaRPr lang="en-US" altLang="en-US" b="1" dirty="0"/>
          </a:p>
        </p:txBody>
      </p:sp>
      <p:sp>
        <p:nvSpPr>
          <p:cNvPr id="2" name="Rectangle 1"/>
          <p:cNvSpPr/>
          <p:nvPr/>
        </p:nvSpPr>
        <p:spPr>
          <a:xfrm>
            <a:off x="306092" y="692696"/>
            <a:ext cx="9110462" cy="307777"/>
          </a:xfrm>
          <a:prstGeom prst="rect">
            <a:avLst/>
          </a:prstGeom>
        </p:spPr>
        <p:txBody>
          <a:bodyPr wrap="square">
            <a:spAutoFit/>
          </a:bodyPr>
          <a:lstStyle/>
          <a:p>
            <a:pPr marL="252000" indent="-252000">
              <a:buFont typeface="+mj-lt"/>
              <a:buAutoNum type="arabicPeriod" startAt="3"/>
            </a:pPr>
            <a:r>
              <a:rPr lang="en-GB" sz="1400" b="1" dirty="0"/>
              <a:t>Children and young people with SEND are happy, healthy and enjoy their education and social life</a:t>
            </a:r>
          </a:p>
        </p:txBody>
      </p:sp>
      <p:graphicFrame>
        <p:nvGraphicFramePr>
          <p:cNvPr id="4" name="Table 3"/>
          <p:cNvGraphicFramePr>
            <a:graphicFrameLocks noGrp="1"/>
          </p:cNvGraphicFramePr>
          <p:nvPr>
            <p:extLst>
              <p:ext uri="{D42A27DB-BD31-4B8C-83A1-F6EECF244321}">
                <p14:modId xmlns:p14="http://schemas.microsoft.com/office/powerpoint/2010/main" val="2597506879"/>
              </p:ext>
            </p:extLst>
          </p:nvPr>
        </p:nvGraphicFramePr>
        <p:xfrm>
          <a:off x="3996829" y="1381880"/>
          <a:ext cx="5521548" cy="5120640"/>
        </p:xfrm>
        <a:graphic>
          <a:graphicData uri="http://schemas.openxmlformats.org/drawingml/2006/table">
            <a:tbl>
              <a:tblPr firstRow="1" bandRow="1">
                <a:tableStyleId>{5C22544A-7EE6-4342-B048-85BDC9FD1C3A}</a:tableStyleId>
              </a:tblPr>
              <a:tblGrid>
                <a:gridCol w="2760774"/>
                <a:gridCol w="2760774"/>
              </a:tblGrid>
              <a:tr h="216024">
                <a:tc>
                  <a:txBody>
                    <a:bodyPr/>
                    <a:lstStyle/>
                    <a:p>
                      <a:pPr algn="ctr"/>
                      <a:r>
                        <a:rPr lang="en-GB" sz="1400" dirty="0" smtClean="0">
                          <a:solidFill>
                            <a:schemeClr val="tx1"/>
                          </a:solidFill>
                        </a:rPr>
                        <a:t>What the data says</a:t>
                      </a:r>
                      <a:endParaRPr lang="en-GB" sz="1400" dirty="0">
                        <a:solidFill>
                          <a:schemeClr val="tx1"/>
                        </a:solidFill>
                      </a:endParaRPr>
                    </a:p>
                  </a:txBody>
                  <a:tcPr marL="97219" marR="97219">
                    <a:noFill/>
                  </a:tcPr>
                </a:tc>
                <a:tc>
                  <a:txBody>
                    <a:bodyPr/>
                    <a:lstStyle/>
                    <a:p>
                      <a:pPr algn="ctr"/>
                      <a:r>
                        <a:rPr lang="en-GB" sz="1400" dirty="0" smtClean="0">
                          <a:solidFill>
                            <a:schemeClr val="tx1"/>
                          </a:solidFill>
                        </a:rPr>
                        <a:t>What this might mean</a:t>
                      </a:r>
                      <a:endParaRPr lang="en-GB" sz="1400" dirty="0">
                        <a:solidFill>
                          <a:schemeClr val="tx1"/>
                        </a:solidFill>
                      </a:endParaRPr>
                    </a:p>
                  </a:txBody>
                  <a:tcPr marL="97219" marR="97219">
                    <a:noFill/>
                  </a:tcPr>
                </a:tc>
              </a:tr>
              <a:tr h="642346">
                <a:tc>
                  <a:txBody>
                    <a:bodyPr/>
                    <a:lstStyle/>
                    <a:p>
                      <a:r>
                        <a:rPr lang="en-GB" sz="1200" baseline="0" dirty="0" smtClean="0"/>
                        <a:t>Overall absence (OA) in Slough schools has remained relatively stable between 2014/15 and 2016/17 at a level just below the national average. </a:t>
                      </a:r>
                    </a:p>
                    <a:p>
                      <a:pPr>
                        <a:spcBef>
                          <a:spcPts val="600"/>
                        </a:spcBef>
                      </a:pPr>
                      <a:r>
                        <a:rPr lang="en-GB" sz="1200" baseline="0" dirty="0" smtClean="0"/>
                        <a:t>Pupils with SEND show a similar trend although OA for pupils with SEN Support is below national benchmarks and broadly in line for those with a Statement of SEN or EHCP</a:t>
                      </a:r>
                    </a:p>
                    <a:p>
                      <a:endParaRPr lang="en-GB" sz="1200" baseline="0" dirty="0" smtClean="0"/>
                    </a:p>
                    <a:p>
                      <a:endParaRPr lang="en-GB" sz="1200" baseline="0" dirty="0" smtClean="0"/>
                    </a:p>
                    <a:p>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Over the 3 years for which benchmarked data is currently available, the level of Persistent Absence (PA) in Slough has also remained relatively stable and below national comparisons.</a:t>
                      </a:r>
                    </a:p>
                    <a:p>
                      <a:pPr marL="0" marR="0" indent="0" algn="l" defTabSz="914400" rtl="0" eaLnBrk="1" fontAlgn="auto" latinLnBrk="0" hangingPunct="1">
                        <a:lnSpc>
                          <a:spcPct val="100000"/>
                        </a:lnSpc>
                        <a:spcBef>
                          <a:spcPts val="600"/>
                        </a:spcBef>
                        <a:spcAft>
                          <a:spcPts val="0"/>
                        </a:spcAft>
                        <a:buClrTx/>
                        <a:buSzTx/>
                        <a:buFontTx/>
                        <a:buNone/>
                        <a:tabLst/>
                        <a:defRPr/>
                      </a:pPr>
                      <a:r>
                        <a:rPr lang="en-GB" sz="1200" baseline="0" dirty="0" smtClean="0"/>
                        <a:t>However, while PA for pupils with SEN Support is consistently lower than the national average, pupils with a  Statement of SEN or EHCP show an upward trend to a level slightly above national benchmarks – particularly </a:t>
                      </a:r>
                      <a:endParaRPr lang="en-GB" sz="1200" dirty="0"/>
                    </a:p>
                  </a:txBody>
                  <a:tcPr marL="97219" marR="97219">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Overall, school attendance for pupils</a:t>
                      </a:r>
                      <a:r>
                        <a:rPr lang="en-GB" sz="1200" baseline="0" dirty="0" smtClean="0"/>
                        <a:t> with SEND is encouraging, particularly for those with SEN Support.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600"/>
                        </a:spcBef>
                        <a:spcAft>
                          <a:spcPts val="0"/>
                        </a:spcAft>
                        <a:buClrTx/>
                        <a:buSzTx/>
                        <a:buFontTx/>
                        <a:buNone/>
                        <a:tabLst/>
                        <a:defRPr/>
                      </a:pPr>
                      <a:r>
                        <a:rPr lang="en-GB" sz="1200" baseline="0" dirty="0" smtClean="0"/>
                        <a:t>While PA for pupils with SEND support compares favourably with other local areas nationally, further analysis will help to understand the significance of and possible factors behind the upward trend for those with a Statement of SEN or EHCP. Of particular interest will be the disproportionately high rate of PA in (mainstream and special schools) for pupils with: physical disability, severe and profound and multiple learning difficulties </a:t>
                      </a:r>
                      <a:endParaRPr lang="en-GB" sz="1200" dirty="0"/>
                    </a:p>
                  </a:txBody>
                  <a:tcPr marL="97219" marR="97219">
                    <a:noFill/>
                  </a:tcPr>
                </a:tc>
              </a:tr>
            </a:tbl>
          </a:graphicData>
        </a:graphic>
      </p:graphicFrame>
      <p:sp>
        <p:nvSpPr>
          <p:cNvPr id="14" name="TextBox 13"/>
          <p:cNvSpPr txBox="1"/>
          <p:nvPr/>
        </p:nvSpPr>
        <p:spPr>
          <a:xfrm>
            <a:off x="477361" y="981771"/>
            <a:ext cx="5823724" cy="276999"/>
          </a:xfrm>
          <a:prstGeom prst="rect">
            <a:avLst/>
          </a:prstGeom>
          <a:noFill/>
        </p:spPr>
        <p:txBody>
          <a:bodyPr wrap="square" rtlCol="0">
            <a:spAutoFit/>
          </a:bodyPr>
          <a:lstStyle/>
          <a:p>
            <a:r>
              <a:rPr lang="en-GB" sz="1200" b="1" dirty="0" smtClean="0"/>
              <a:t>School Attendance</a:t>
            </a:r>
            <a:endParaRPr lang="en-GB" sz="1200" b="1" dirty="0"/>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392" y="1331913"/>
            <a:ext cx="3416429" cy="2457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392" y="4005065"/>
            <a:ext cx="3416429"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001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Swoosh logo - white - A4 quar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1641" y="5902326"/>
            <a:ext cx="2410209"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Image result for ofsted"/>
          <p:cNvSpPr>
            <a:spLocks noChangeAspect="1" noChangeArrowheads="1"/>
          </p:cNvSpPr>
          <p:nvPr/>
        </p:nvSpPr>
        <p:spPr bwMode="auto">
          <a:xfrm>
            <a:off x="0" y="-144463"/>
            <a:ext cx="324062"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Rectangle 4"/>
          <p:cNvSpPr>
            <a:spLocks noChangeArrowheads="1"/>
          </p:cNvSpPr>
          <p:nvPr/>
        </p:nvSpPr>
        <p:spPr bwMode="auto">
          <a:xfrm>
            <a:off x="3270" y="74979"/>
            <a:ext cx="9721850" cy="676008"/>
          </a:xfrm>
          <a:prstGeom prst="rect">
            <a:avLst/>
          </a:prstGeom>
          <a:noFill/>
          <a:ln w="9525">
            <a:no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60000" eaLnBrk="1" fontAlgn="base" hangingPunct="1">
              <a:spcBef>
                <a:spcPct val="0"/>
              </a:spcBef>
              <a:spcAft>
                <a:spcPct val="0"/>
              </a:spcAft>
              <a:buFontTx/>
              <a:buNone/>
            </a:pPr>
            <a:r>
              <a:rPr lang="en-US" altLang="en-US" b="1" dirty="0" smtClean="0"/>
              <a:t>Outcomes</a:t>
            </a:r>
            <a:endParaRPr lang="en-US" altLang="en-US" b="1" dirty="0"/>
          </a:p>
        </p:txBody>
      </p:sp>
      <p:sp>
        <p:nvSpPr>
          <p:cNvPr id="2" name="Rectangle 1"/>
          <p:cNvSpPr/>
          <p:nvPr/>
        </p:nvSpPr>
        <p:spPr>
          <a:xfrm>
            <a:off x="306092" y="692696"/>
            <a:ext cx="9110462" cy="307777"/>
          </a:xfrm>
          <a:prstGeom prst="rect">
            <a:avLst/>
          </a:prstGeom>
        </p:spPr>
        <p:txBody>
          <a:bodyPr wrap="square">
            <a:spAutoFit/>
          </a:bodyPr>
          <a:lstStyle/>
          <a:p>
            <a:pPr marL="252000" indent="-252000">
              <a:buFont typeface="+mj-lt"/>
              <a:buAutoNum type="arabicPeriod" startAt="3"/>
            </a:pPr>
            <a:r>
              <a:rPr lang="en-GB" sz="1400" b="1" dirty="0"/>
              <a:t>Children and young people with SEND are happy, healthy and enjoy their education and social life</a:t>
            </a:r>
          </a:p>
        </p:txBody>
      </p:sp>
      <p:graphicFrame>
        <p:nvGraphicFramePr>
          <p:cNvPr id="4" name="Table 3"/>
          <p:cNvGraphicFramePr>
            <a:graphicFrameLocks noGrp="1"/>
          </p:cNvGraphicFramePr>
          <p:nvPr>
            <p:extLst>
              <p:ext uri="{D42A27DB-BD31-4B8C-83A1-F6EECF244321}">
                <p14:modId xmlns:p14="http://schemas.microsoft.com/office/powerpoint/2010/main" val="3634370916"/>
              </p:ext>
            </p:extLst>
          </p:nvPr>
        </p:nvGraphicFramePr>
        <p:xfrm>
          <a:off x="3996829" y="1393824"/>
          <a:ext cx="5521548" cy="4099560"/>
        </p:xfrm>
        <a:graphic>
          <a:graphicData uri="http://schemas.openxmlformats.org/drawingml/2006/table">
            <a:tbl>
              <a:tblPr firstRow="1" bandRow="1">
                <a:tableStyleId>{5C22544A-7EE6-4342-B048-85BDC9FD1C3A}</a:tableStyleId>
              </a:tblPr>
              <a:tblGrid>
                <a:gridCol w="2760774"/>
                <a:gridCol w="2760774"/>
              </a:tblGrid>
              <a:tr h="216024">
                <a:tc>
                  <a:txBody>
                    <a:bodyPr/>
                    <a:lstStyle/>
                    <a:p>
                      <a:pPr algn="ctr"/>
                      <a:r>
                        <a:rPr lang="en-GB" sz="1400" dirty="0" smtClean="0">
                          <a:solidFill>
                            <a:schemeClr val="tx1"/>
                          </a:solidFill>
                        </a:rPr>
                        <a:t>What the data says</a:t>
                      </a:r>
                      <a:endParaRPr lang="en-GB" sz="1400" dirty="0">
                        <a:solidFill>
                          <a:schemeClr val="tx1"/>
                        </a:solidFill>
                      </a:endParaRPr>
                    </a:p>
                  </a:txBody>
                  <a:tcPr marL="97219" marR="97219">
                    <a:noFill/>
                  </a:tcPr>
                </a:tc>
                <a:tc>
                  <a:txBody>
                    <a:bodyPr/>
                    <a:lstStyle/>
                    <a:p>
                      <a:pPr algn="ctr"/>
                      <a:r>
                        <a:rPr lang="en-GB" sz="1400" dirty="0" smtClean="0">
                          <a:solidFill>
                            <a:schemeClr val="tx1"/>
                          </a:solidFill>
                        </a:rPr>
                        <a:t>What this might mean</a:t>
                      </a:r>
                      <a:endParaRPr lang="en-GB" sz="1400" dirty="0">
                        <a:solidFill>
                          <a:schemeClr val="tx1"/>
                        </a:solidFill>
                      </a:endParaRPr>
                    </a:p>
                  </a:txBody>
                  <a:tcPr marL="97219" marR="97219">
                    <a:noFill/>
                  </a:tcPr>
                </a:tc>
              </a:tr>
              <a:tr h="642346">
                <a:tc>
                  <a:txBody>
                    <a:bodyPr/>
                    <a:lstStyle/>
                    <a:p>
                      <a:r>
                        <a:rPr lang="en-GB" sz="1200" dirty="0" smtClean="0"/>
                        <a:t>The</a:t>
                      </a:r>
                      <a:r>
                        <a:rPr lang="en-GB" sz="1200" baseline="0" dirty="0" smtClean="0"/>
                        <a:t> rate of fixed term and permanent exclusion from school tends to follow the national trend – including a spike in permanent exclusions, albeit at a lower rate. </a:t>
                      </a:r>
                    </a:p>
                    <a:p>
                      <a:pPr>
                        <a:spcBef>
                          <a:spcPts val="600"/>
                        </a:spcBef>
                      </a:pPr>
                      <a:r>
                        <a:rPr lang="en-GB" sz="1200" baseline="0" dirty="0" smtClean="0"/>
                        <a:t>While nationally, pupils with SEND are consistently over-represented in exclusion figures the position is quite complex in Slough:</a:t>
                      </a:r>
                    </a:p>
                    <a:p>
                      <a:pPr marL="171450" indent="-171450">
                        <a:spcBef>
                          <a:spcPts val="600"/>
                        </a:spcBef>
                        <a:buFont typeface="Arial" panose="020B0604020202020204" pitchFamily="34" charset="0"/>
                        <a:buChar char="•"/>
                      </a:pPr>
                      <a:r>
                        <a:rPr lang="en-GB" sz="1200" baseline="0" dirty="0" smtClean="0"/>
                        <a:t>A high rate of fixed term exclusion for pupils with a Statement of SEN or EHCP is balanced by a very low incidence of permanent exclusion</a:t>
                      </a:r>
                    </a:p>
                    <a:p>
                      <a:pPr marL="171450" indent="-171450">
                        <a:spcBef>
                          <a:spcPts val="600"/>
                        </a:spcBef>
                        <a:buFont typeface="Arial" panose="020B0604020202020204" pitchFamily="34" charset="0"/>
                        <a:buChar char="•"/>
                      </a:pPr>
                      <a:r>
                        <a:rPr lang="en-GB" sz="1200" baseline="0" dirty="0" smtClean="0"/>
                        <a:t>Conversely, a relatively low rate of fixed term exclusion for pupils with SEN Support contrasts with a significant spike in permanent exclusion in recent years to a level above the national average</a:t>
                      </a:r>
                      <a:endParaRPr lang="en-GB" sz="1200" dirty="0"/>
                    </a:p>
                  </a:txBody>
                  <a:tcPr marL="97219" marR="97219">
                    <a:noFill/>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GB" sz="1200" dirty="0" smtClean="0"/>
                        <a:t>While, overall, the position in Slough compares quite favourably with national trends, it</a:t>
                      </a:r>
                      <a:r>
                        <a:rPr lang="en-GB" sz="1200" baseline="0" dirty="0" smtClean="0"/>
                        <a:t> is a concern that pupils with SEND remain disproportionately at risk of exclusion. </a:t>
                      </a:r>
                    </a:p>
                    <a:p>
                      <a:pPr marL="0" marR="0" indent="0" algn="l" defTabSz="914400" rtl="0" eaLnBrk="1" fontAlgn="auto" latinLnBrk="0" hangingPunct="1">
                        <a:lnSpc>
                          <a:spcPct val="100000"/>
                        </a:lnSpc>
                        <a:spcBef>
                          <a:spcPts val="600"/>
                        </a:spcBef>
                        <a:spcAft>
                          <a:spcPts val="0"/>
                        </a:spcAft>
                        <a:buClrTx/>
                        <a:buSzTx/>
                        <a:buFontTx/>
                        <a:buNone/>
                        <a:tabLst/>
                        <a:defRPr/>
                      </a:pPr>
                      <a:r>
                        <a:rPr lang="en-GB" sz="1200" baseline="0" dirty="0" smtClean="0"/>
                        <a:t>Further work with partners is needed to understand the drivers behind recent increases in exclusion as the basis for concerted action to halt and reverse recent trends</a:t>
                      </a:r>
                    </a:p>
                    <a:p>
                      <a:pPr marL="0" marR="0" indent="0" algn="l" defTabSz="914400" rtl="0" eaLnBrk="1" fontAlgn="auto" latinLnBrk="0" hangingPunct="1">
                        <a:lnSpc>
                          <a:spcPct val="100000"/>
                        </a:lnSpc>
                        <a:spcBef>
                          <a:spcPts val="600"/>
                        </a:spcBef>
                        <a:spcAft>
                          <a:spcPts val="0"/>
                        </a:spcAft>
                        <a:buClrTx/>
                        <a:buSzTx/>
                        <a:buFontTx/>
                        <a:buNone/>
                        <a:tabLst/>
                        <a:defRPr/>
                      </a:pPr>
                      <a:endParaRPr lang="en-GB" sz="1200" dirty="0"/>
                    </a:p>
                  </a:txBody>
                  <a:tcPr marL="97219" marR="97219">
                    <a:noFill/>
                  </a:tcPr>
                </a:tc>
              </a:tr>
            </a:tbl>
          </a:graphicData>
        </a:graphic>
      </p:graphicFrame>
      <p:sp>
        <p:nvSpPr>
          <p:cNvPr id="14" name="TextBox 13"/>
          <p:cNvSpPr txBox="1"/>
          <p:nvPr/>
        </p:nvSpPr>
        <p:spPr>
          <a:xfrm>
            <a:off x="477361" y="981771"/>
            <a:ext cx="5823724" cy="276999"/>
          </a:xfrm>
          <a:prstGeom prst="rect">
            <a:avLst/>
          </a:prstGeom>
          <a:noFill/>
        </p:spPr>
        <p:txBody>
          <a:bodyPr wrap="square" rtlCol="0">
            <a:spAutoFit/>
          </a:bodyPr>
          <a:lstStyle/>
          <a:p>
            <a:r>
              <a:rPr lang="en-GB" sz="1200" b="1" dirty="0" smtClean="0"/>
              <a:t>Exclusion from school</a:t>
            </a:r>
            <a:endParaRPr lang="en-GB" sz="1200" b="1" dirty="0"/>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362" y="4091881"/>
            <a:ext cx="3375452" cy="228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361" y="1393824"/>
            <a:ext cx="3375453" cy="225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586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Swoosh logo - white - A4 quar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1641" y="5902326"/>
            <a:ext cx="2410209"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Image result for ofsted"/>
          <p:cNvSpPr>
            <a:spLocks noChangeAspect="1" noChangeArrowheads="1"/>
          </p:cNvSpPr>
          <p:nvPr/>
        </p:nvSpPr>
        <p:spPr bwMode="auto">
          <a:xfrm>
            <a:off x="0" y="-144463"/>
            <a:ext cx="324062"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Rectangle 4"/>
          <p:cNvSpPr>
            <a:spLocks noChangeArrowheads="1"/>
          </p:cNvSpPr>
          <p:nvPr/>
        </p:nvSpPr>
        <p:spPr bwMode="auto">
          <a:xfrm>
            <a:off x="3270" y="74979"/>
            <a:ext cx="9721850" cy="676008"/>
          </a:xfrm>
          <a:prstGeom prst="rect">
            <a:avLst/>
          </a:prstGeom>
          <a:noFill/>
          <a:ln w="9525">
            <a:no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60000" eaLnBrk="1" fontAlgn="base" hangingPunct="1">
              <a:spcBef>
                <a:spcPct val="0"/>
              </a:spcBef>
              <a:spcAft>
                <a:spcPct val="0"/>
              </a:spcAft>
              <a:buFontTx/>
              <a:buNone/>
            </a:pPr>
            <a:r>
              <a:rPr lang="en-US" altLang="en-US" b="1" dirty="0" smtClean="0"/>
              <a:t>Outcomes</a:t>
            </a:r>
            <a:endParaRPr lang="en-US" altLang="en-US" b="1" dirty="0"/>
          </a:p>
        </p:txBody>
      </p:sp>
      <p:sp>
        <p:nvSpPr>
          <p:cNvPr id="2" name="Rectangle 1"/>
          <p:cNvSpPr/>
          <p:nvPr/>
        </p:nvSpPr>
        <p:spPr>
          <a:xfrm>
            <a:off x="306092" y="692696"/>
            <a:ext cx="9110462" cy="307777"/>
          </a:xfrm>
          <a:prstGeom prst="rect">
            <a:avLst/>
          </a:prstGeom>
        </p:spPr>
        <p:txBody>
          <a:bodyPr wrap="square">
            <a:spAutoFit/>
          </a:bodyPr>
          <a:lstStyle/>
          <a:p>
            <a:pPr marL="252000" indent="-252000">
              <a:buFont typeface="+mj-lt"/>
              <a:buAutoNum type="arabicPeriod" startAt="4"/>
            </a:pPr>
            <a:r>
              <a:rPr lang="en-GB" sz="1400" b="1" dirty="0" smtClean="0"/>
              <a:t>Young adults with </a:t>
            </a:r>
            <a:r>
              <a:rPr lang="en-GB" sz="1400" b="1" dirty="0"/>
              <a:t>SEND </a:t>
            </a:r>
            <a:r>
              <a:rPr lang="en-GB" sz="1400" b="1" dirty="0" smtClean="0"/>
              <a:t>live happy</a:t>
            </a:r>
            <a:r>
              <a:rPr lang="en-GB" sz="1400" b="1" dirty="0"/>
              <a:t> </a:t>
            </a:r>
            <a:r>
              <a:rPr lang="en-GB" sz="1400" b="1" dirty="0" smtClean="0"/>
              <a:t>and fulfilled lives</a:t>
            </a:r>
            <a:endParaRPr lang="en-GB" sz="1400" b="1" dirty="0"/>
          </a:p>
        </p:txBody>
      </p:sp>
      <p:graphicFrame>
        <p:nvGraphicFramePr>
          <p:cNvPr id="4" name="Table 3"/>
          <p:cNvGraphicFramePr>
            <a:graphicFrameLocks noGrp="1"/>
          </p:cNvGraphicFramePr>
          <p:nvPr>
            <p:extLst>
              <p:ext uri="{D42A27DB-BD31-4B8C-83A1-F6EECF244321}">
                <p14:modId xmlns:p14="http://schemas.microsoft.com/office/powerpoint/2010/main" val="2572750732"/>
              </p:ext>
            </p:extLst>
          </p:nvPr>
        </p:nvGraphicFramePr>
        <p:xfrm>
          <a:off x="3996829" y="1258770"/>
          <a:ext cx="5521548" cy="2743200"/>
        </p:xfrm>
        <a:graphic>
          <a:graphicData uri="http://schemas.openxmlformats.org/drawingml/2006/table">
            <a:tbl>
              <a:tblPr firstRow="1" bandRow="1">
                <a:tableStyleId>{5C22544A-7EE6-4342-B048-85BDC9FD1C3A}</a:tableStyleId>
              </a:tblPr>
              <a:tblGrid>
                <a:gridCol w="2760774"/>
                <a:gridCol w="2760774"/>
              </a:tblGrid>
              <a:tr h="216024">
                <a:tc>
                  <a:txBody>
                    <a:bodyPr/>
                    <a:lstStyle/>
                    <a:p>
                      <a:pPr algn="ctr"/>
                      <a:r>
                        <a:rPr lang="en-GB" sz="1400" dirty="0" smtClean="0">
                          <a:solidFill>
                            <a:schemeClr val="tx1"/>
                          </a:solidFill>
                        </a:rPr>
                        <a:t>What the data says</a:t>
                      </a:r>
                      <a:endParaRPr lang="en-GB" sz="1400" dirty="0">
                        <a:solidFill>
                          <a:schemeClr val="tx1"/>
                        </a:solidFill>
                      </a:endParaRPr>
                    </a:p>
                  </a:txBody>
                  <a:tcPr marL="97219" marR="97219">
                    <a:noFill/>
                  </a:tcPr>
                </a:tc>
                <a:tc>
                  <a:txBody>
                    <a:bodyPr/>
                    <a:lstStyle/>
                    <a:p>
                      <a:pPr algn="ctr"/>
                      <a:r>
                        <a:rPr lang="en-GB" sz="1400" dirty="0" smtClean="0">
                          <a:solidFill>
                            <a:schemeClr val="tx1"/>
                          </a:solidFill>
                        </a:rPr>
                        <a:t>What this might mean</a:t>
                      </a:r>
                      <a:endParaRPr lang="en-GB" sz="1400" dirty="0">
                        <a:solidFill>
                          <a:schemeClr val="tx1"/>
                        </a:solidFill>
                      </a:endParaRPr>
                    </a:p>
                  </a:txBody>
                  <a:tcPr marL="97219" marR="97219">
                    <a:noFill/>
                  </a:tcPr>
                </a:tc>
              </a:tr>
              <a:tr h="642346">
                <a:tc>
                  <a:txBody>
                    <a:bodyPr/>
                    <a:lstStyle/>
                    <a:p>
                      <a:r>
                        <a:rPr lang="en-GB" sz="1200" dirty="0" smtClean="0"/>
                        <a:t>The proportion of</a:t>
                      </a:r>
                      <a:r>
                        <a:rPr lang="en-GB" sz="1200" baseline="0" dirty="0" smtClean="0"/>
                        <a:t> young people aged 16-17, including those with SEND, that are in not in education, employment or training (NEET) in Slough is well above the national average. However, young people with SEND are twice as likely to be NEET than their peers. </a:t>
                      </a:r>
                      <a:endParaRPr lang="en-GB" sz="1200" dirty="0"/>
                    </a:p>
                  </a:txBody>
                  <a:tcPr marL="97219" marR="97219">
                    <a:noFill/>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GB" sz="1200" dirty="0" smtClean="0"/>
                        <a:t>While, overall, the position in Slough compares favourably with national trends, it</a:t>
                      </a:r>
                      <a:r>
                        <a:rPr lang="en-GB" sz="1200" baseline="0" dirty="0" smtClean="0"/>
                        <a:t> is a concern that pupils with SEND remain disproportionately at risk of becoming NEET. </a:t>
                      </a:r>
                    </a:p>
                    <a:p>
                      <a:pPr marL="0" marR="0" indent="0" algn="l" defTabSz="914400" rtl="0" eaLnBrk="1" fontAlgn="auto" latinLnBrk="0" hangingPunct="1">
                        <a:lnSpc>
                          <a:spcPct val="100000"/>
                        </a:lnSpc>
                        <a:spcBef>
                          <a:spcPts val="600"/>
                        </a:spcBef>
                        <a:spcAft>
                          <a:spcPts val="0"/>
                        </a:spcAft>
                        <a:buClrTx/>
                        <a:buSzTx/>
                        <a:buFontTx/>
                        <a:buNone/>
                        <a:tabLst/>
                        <a:defRPr/>
                      </a:pPr>
                      <a:r>
                        <a:rPr lang="en-GB" sz="1200" baseline="0" dirty="0" smtClean="0"/>
                        <a:t>Further work with partners is needed within the wider Preparation for Adulthood (</a:t>
                      </a:r>
                      <a:r>
                        <a:rPr lang="en-GB" sz="1200" baseline="0" dirty="0" err="1" smtClean="0"/>
                        <a:t>PfA</a:t>
                      </a:r>
                      <a:r>
                        <a:rPr lang="en-GB" sz="1200" baseline="0" dirty="0" smtClean="0"/>
                        <a:t>) agenda to create more opportunities for young people with SEND to transition to a secure and independent adult life</a:t>
                      </a:r>
                    </a:p>
                    <a:p>
                      <a:pPr marL="0" marR="0" indent="0" algn="l" defTabSz="914400" rtl="0" eaLnBrk="1" fontAlgn="auto" latinLnBrk="0" hangingPunct="1">
                        <a:lnSpc>
                          <a:spcPct val="100000"/>
                        </a:lnSpc>
                        <a:spcBef>
                          <a:spcPts val="600"/>
                        </a:spcBef>
                        <a:spcAft>
                          <a:spcPts val="0"/>
                        </a:spcAft>
                        <a:buClrTx/>
                        <a:buSzTx/>
                        <a:buFontTx/>
                        <a:buNone/>
                        <a:tabLst/>
                        <a:defRPr/>
                      </a:pPr>
                      <a:endParaRPr lang="en-GB" sz="1200" dirty="0"/>
                    </a:p>
                  </a:txBody>
                  <a:tcPr marL="97219" marR="97219">
                    <a:noFill/>
                  </a:tcPr>
                </a:tc>
              </a:tr>
            </a:tbl>
          </a:graphicData>
        </a:graphic>
      </p:graphicFrame>
      <p:sp>
        <p:nvSpPr>
          <p:cNvPr id="14" name="TextBox 13"/>
          <p:cNvSpPr txBox="1"/>
          <p:nvPr/>
        </p:nvSpPr>
        <p:spPr>
          <a:xfrm>
            <a:off x="477361" y="981771"/>
            <a:ext cx="5823724" cy="276999"/>
          </a:xfrm>
          <a:prstGeom prst="rect">
            <a:avLst/>
          </a:prstGeom>
          <a:noFill/>
        </p:spPr>
        <p:txBody>
          <a:bodyPr wrap="square" rtlCol="0">
            <a:spAutoFit/>
          </a:bodyPr>
          <a:lstStyle/>
          <a:p>
            <a:r>
              <a:rPr lang="en-GB" sz="1200" b="1" dirty="0" smtClean="0"/>
              <a:t>Education, employment and training </a:t>
            </a:r>
            <a:endParaRPr lang="en-GB" sz="1200"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031" y="1340768"/>
            <a:ext cx="3425825"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8565" y="4653136"/>
            <a:ext cx="9020125" cy="1384995"/>
          </a:xfrm>
          <a:prstGeom prst="rect">
            <a:avLst/>
          </a:prstGeom>
          <a:noFill/>
        </p:spPr>
        <p:txBody>
          <a:bodyPr wrap="square" rtlCol="0">
            <a:spAutoFit/>
          </a:bodyPr>
          <a:lstStyle/>
          <a:p>
            <a:r>
              <a:rPr lang="en-GB" sz="1400" dirty="0" smtClean="0"/>
              <a:t>Further work is underway with partners to establish a more robust evidence base linked to all 4 pillars of the </a:t>
            </a:r>
            <a:r>
              <a:rPr lang="en-GB" sz="1400" dirty="0" err="1" smtClean="0"/>
              <a:t>PfA</a:t>
            </a:r>
            <a:r>
              <a:rPr lang="en-GB" sz="1400" dirty="0" smtClean="0"/>
              <a:t> agenda, including:</a:t>
            </a:r>
          </a:p>
          <a:p>
            <a:pPr marL="252000" indent="-252000">
              <a:buFont typeface="Arial" panose="020B0604020202020204" pitchFamily="34" charset="0"/>
              <a:buChar char="•"/>
            </a:pPr>
            <a:r>
              <a:rPr lang="en-GB" sz="1400" dirty="0" smtClean="0"/>
              <a:t>Independent and supported living</a:t>
            </a:r>
          </a:p>
          <a:p>
            <a:pPr marL="252000" indent="-252000">
              <a:buFont typeface="Arial" panose="020B0604020202020204" pitchFamily="34" charset="0"/>
              <a:buChar char="•"/>
            </a:pPr>
            <a:r>
              <a:rPr lang="en-GB" sz="1400" dirty="0" smtClean="0"/>
              <a:t>Participation in the local community, e.g. volunteering</a:t>
            </a:r>
          </a:p>
          <a:p>
            <a:pPr marL="252000" indent="-252000">
              <a:buFont typeface="Arial" panose="020B0604020202020204" pitchFamily="34" charset="0"/>
              <a:buChar char="•"/>
            </a:pPr>
            <a:r>
              <a:rPr lang="en-GB" sz="1400" dirty="0" smtClean="0"/>
              <a:t>Supported internships and apprenticeships</a:t>
            </a:r>
          </a:p>
          <a:p>
            <a:pPr marL="252000" indent="-252000">
              <a:buFont typeface="Arial" panose="020B0604020202020204" pitchFamily="34" charset="0"/>
              <a:buChar char="•"/>
            </a:pPr>
            <a:r>
              <a:rPr lang="en-GB" sz="1400" dirty="0" smtClean="0"/>
              <a:t>Healthy life styles </a:t>
            </a:r>
            <a:endParaRPr lang="en-GB" sz="1400" dirty="0"/>
          </a:p>
        </p:txBody>
      </p:sp>
    </p:spTree>
    <p:extLst>
      <p:ext uri="{BB962C8B-B14F-4D97-AF65-F5344CB8AC3E}">
        <p14:creationId xmlns:p14="http://schemas.microsoft.com/office/powerpoint/2010/main" val="317481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3270" y="160338"/>
            <a:ext cx="9721850" cy="676008"/>
          </a:xfrm>
          <a:prstGeom prst="rect">
            <a:avLst/>
          </a:prstGeom>
          <a:noFill/>
          <a:ln w="9525">
            <a:no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60000" eaLnBrk="1" fontAlgn="base" hangingPunct="1">
              <a:spcBef>
                <a:spcPct val="0"/>
              </a:spcBef>
              <a:spcAft>
                <a:spcPct val="0"/>
              </a:spcAft>
              <a:buFontTx/>
              <a:buNone/>
            </a:pPr>
            <a:r>
              <a:rPr lang="en-US" altLang="en-US" b="1" dirty="0" smtClean="0"/>
              <a:t>Contents</a:t>
            </a:r>
            <a:endParaRPr lang="en-US" altLang="en-US" b="1" dirty="0"/>
          </a:p>
        </p:txBody>
      </p:sp>
      <p:graphicFrame>
        <p:nvGraphicFramePr>
          <p:cNvPr id="4" name="Table 3"/>
          <p:cNvGraphicFramePr>
            <a:graphicFrameLocks noGrp="1"/>
          </p:cNvGraphicFramePr>
          <p:nvPr>
            <p:extLst>
              <p:ext uri="{D42A27DB-BD31-4B8C-83A1-F6EECF244321}">
                <p14:modId xmlns:p14="http://schemas.microsoft.com/office/powerpoint/2010/main" val="2678391564"/>
              </p:ext>
            </p:extLst>
          </p:nvPr>
        </p:nvGraphicFramePr>
        <p:xfrm>
          <a:off x="343973" y="980728"/>
          <a:ext cx="8804228" cy="3337560"/>
        </p:xfrm>
        <a:graphic>
          <a:graphicData uri="http://schemas.openxmlformats.org/drawingml/2006/table">
            <a:tbl>
              <a:tblPr firstRow="1" bandRow="1">
                <a:tableStyleId>{5C22544A-7EE6-4342-B048-85BDC9FD1C3A}</a:tableStyleId>
              </a:tblPr>
              <a:tblGrid>
                <a:gridCol w="7973336"/>
                <a:gridCol w="830892"/>
              </a:tblGrid>
              <a:tr h="370840">
                <a:tc>
                  <a:txBody>
                    <a:bodyPr/>
                    <a:lstStyle/>
                    <a:p>
                      <a:endParaRPr lang="en-GB" sz="1400" dirty="0">
                        <a:solidFill>
                          <a:schemeClr val="tx1"/>
                        </a:solidFill>
                      </a:endParaRPr>
                    </a:p>
                  </a:txBody>
                  <a:tcPr marL="97219" marR="97219"/>
                </a:tc>
                <a:tc>
                  <a:txBody>
                    <a:bodyPr/>
                    <a:lstStyle/>
                    <a:p>
                      <a:pPr algn="r"/>
                      <a:r>
                        <a:rPr lang="en-GB" sz="1400" dirty="0" smtClean="0">
                          <a:solidFill>
                            <a:schemeClr val="tx1"/>
                          </a:solidFill>
                        </a:rPr>
                        <a:t>Slide</a:t>
                      </a:r>
                      <a:endParaRPr lang="en-GB" sz="1400" dirty="0">
                        <a:solidFill>
                          <a:schemeClr val="tx1"/>
                        </a:solidFill>
                      </a:endParaRPr>
                    </a:p>
                  </a:txBody>
                  <a:tcPr marL="97219" marR="97219"/>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rPr>
                        <a:t>Introduction – </a:t>
                      </a:r>
                      <a:r>
                        <a:rPr lang="en-GB" sz="1400" b="0" dirty="0" smtClean="0">
                          <a:solidFill>
                            <a:schemeClr val="tx1"/>
                          </a:solidFill>
                        </a:rPr>
                        <a:t>our ambition for </a:t>
                      </a:r>
                      <a:r>
                        <a:rPr lang="en-GB" sz="1400" b="1" i="1" dirty="0" smtClean="0">
                          <a:solidFill>
                            <a:schemeClr val="tx1"/>
                          </a:solidFill>
                        </a:rPr>
                        <a:t>a system </a:t>
                      </a:r>
                      <a:r>
                        <a:rPr lang="en-GB" sz="1400" b="1" i="1" baseline="0" dirty="0" smtClean="0">
                          <a:solidFill>
                            <a:schemeClr val="tx1"/>
                          </a:solidFill>
                        </a:rPr>
                        <a:t>that works for everyone</a:t>
                      </a:r>
                      <a:endParaRPr lang="en-GB" sz="1400" b="1" i="1" dirty="0" smtClean="0">
                        <a:solidFill>
                          <a:schemeClr val="tx1"/>
                        </a:solidFill>
                      </a:endParaRPr>
                    </a:p>
                  </a:txBody>
                  <a:tcPr marL="97219" marR="97219"/>
                </a:tc>
                <a:tc>
                  <a:txBody>
                    <a:bodyPr/>
                    <a:lstStyle/>
                    <a:p>
                      <a:pPr algn="r"/>
                      <a:r>
                        <a:rPr lang="en-GB" sz="1400" dirty="0" smtClean="0">
                          <a:solidFill>
                            <a:schemeClr val="tx1"/>
                          </a:solidFill>
                        </a:rPr>
                        <a:t>3</a:t>
                      </a:r>
                      <a:endParaRPr lang="en-GB" sz="1400" dirty="0">
                        <a:solidFill>
                          <a:schemeClr val="tx1"/>
                        </a:solidFill>
                      </a:endParaRPr>
                    </a:p>
                  </a:txBody>
                  <a:tcPr marL="97219" marR="97219"/>
                </a:tc>
              </a:tr>
              <a:tr h="370840">
                <a:tc>
                  <a:txBody>
                    <a:bodyPr/>
                    <a:lstStyle/>
                    <a:p>
                      <a:r>
                        <a:rPr lang="en-GB" sz="1400" b="1" dirty="0" smtClean="0">
                          <a:solidFill>
                            <a:schemeClr val="tx1"/>
                          </a:solidFill>
                        </a:rPr>
                        <a:t>Making a difference – </a:t>
                      </a:r>
                      <a:r>
                        <a:rPr lang="en-GB" sz="1400" b="0" dirty="0" smtClean="0">
                          <a:solidFill>
                            <a:schemeClr val="tx1"/>
                          </a:solidFill>
                        </a:rPr>
                        <a:t>securing real change</a:t>
                      </a:r>
                      <a:endParaRPr lang="en-GB" sz="1400" b="1" dirty="0">
                        <a:solidFill>
                          <a:schemeClr val="tx1"/>
                        </a:solidFill>
                      </a:endParaRPr>
                    </a:p>
                  </a:txBody>
                  <a:tcPr marL="97219" marR="97219"/>
                </a:tc>
                <a:tc>
                  <a:txBody>
                    <a:bodyPr/>
                    <a:lstStyle/>
                    <a:p>
                      <a:pPr algn="r"/>
                      <a:r>
                        <a:rPr lang="en-GB" sz="1400" dirty="0" smtClean="0">
                          <a:solidFill>
                            <a:schemeClr val="tx1"/>
                          </a:solidFill>
                        </a:rPr>
                        <a:t>4</a:t>
                      </a:r>
                      <a:endParaRPr lang="en-GB" sz="1400" dirty="0">
                        <a:solidFill>
                          <a:schemeClr val="tx1"/>
                        </a:solidFill>
                      </a:endParaRPr>
                    </a:p>
                  </a:txBody>
                  <a:tcPr marL="97219" marR="97219"/>
                </a:tc>
              </a:tr>
              <a:tr h="370840">
                <a:tc>
                  <a:txBody>
                    <a:bodyPr/>
                    <a:lstStyle/>
                    <a:p>
                      <a:r>
                        <a:rPr lang="en-GB" sz="1400" b="1" dirty="0" smtClean="0">
                          <a:solidFill>
                            <a:schemeClr val="tx1"/>
                          </a:solidFill>
                        </a:rPr>
                        <a:t>A system that works </a:t>
                      </a:r>
                      <a:r>
                        <a:rPr lang="en-GB" sz="1400" dirty="0" smtClean="0">
                          <a:solidFill>
                            <a:schemeClr val="tx1"/>
                          </a:solidFill>
                        </a:rPr>
                        <a:t>– for children and young people,</a:t>
                      </a:r>
                      <a:r>
                        <a:rPr lang="en-GB" sz="1400" baseline="0" dirty="0" smtClean="0">
                          <a:solidFill>
                            <a:schemeClr val="tx1"/>
                          </a:solidFill>
                        </a:rPr>
                        <a:t> parents and carers, practitioners</a:t>
                      </a:r>
                      <a:endParaRPr lang="en-GB" sz="1400" dirty="0">
                        <a:solidFill>
                          <a:schemeClr val="tx1"/>
                        </a:solidFill>
                      </a:endParaRPr>
                    </a:p>
                  </a:txBody>
                  <a:tcPr marL="97219" marR="97219"/>
                </a:tc>
                <a:tc>
                  <a:txBody>
                    <a:bodyPr/>
                    <a:lstStyle/>
                    <a:p>
                      <a:pPr algn="r"/>
                      <a:r>
                        <a:rPr lang="en-GB" sz="1400" dirty="0" smtClean="0">
                          <a:solidFill>
                            <a:schemeClr val="tx1"/>
                          </a:solidFill>
                        </a:rPr>
                        <a:t>5</a:t>
                      </a:r>
                      <a:endParaRPr lang="en-GB" sz="1400" dirty="0">
                        <a:solidFill>
                          <a:schemeClr val="tx1"/>
                        </a:solidFill>
                      </a:endParaRPr>
                    </a:p>
                  </a:txBody>
                  <a:tcPr marL="97219" marR="97219"/>
                </a:tc>
              </a:tr>
              <a:tr h="370840">
                <a:tc>
                  <a:txBody>
                    <a:bodyPr/>
                    <a:lstStyle/>
                    <a:p>
                      <a:r>
                        <a:rPr lang="en-GB" sz="1400" b="1" dirty="0" smtClean="0">
                          <a:solidFill>
                            <a:schemeClr val="tx1"/>
                          </a:solidFill>
                        </a:rPr>
                        <a:t>How we will know</a:t>
                      </a:r>
                      <a:r>
                        <a:rPr lang="en-GB" sz="1400" b="1" baseline="0" dirty="0" smtClean="0">
                          <a:solidFill>
                            <a:schemeClr val="tx1"/>
                          </a:solidFill>
                        </a:rPr>
                        <a:t> we are successful </a:t>
                      </a:r>
                      <a:r>
                        <a:rPr lang="en-GB" sz="1400" baseline="0" dirty="0" smtClean="0">
                          <a:solidFill>
                            <a:schemeClr val="tx1"/>
                          </a:solidFill>
                        </a:rPr>
                        <a:t>– Outcomes and indicators</a:t>
                      </a:r>
                      <a:endParaRPr lang="en-GB" sz="1400" dirty="0">
                        <a:solidFill>
                          <a:schemeClr val="tx1"/>
                        </a:solidFill>
                      </a:endParaRPr>
                    </a:p>
                  </a:txBody>
                  <a:tcPr marL="97219" marR="97219"/>
                </a:tc>
                <a:tc>
                  <a:txBody>
                    <a:bodyPr/>
                    <a:lstStyle/>
                    <a:p>
                      <a:pPr algn="r"/>
                      <a:r>
                        <a:rPr lang="en-GB" sz="1400" dirty="0" smtClean="0">
                          <a:solidFill>
                            <a:schemeClr val="tx1"/>
                          </a:solidFill>
                        </a:rPr>
                        <a:t>9</a:t>
                      </a:r>
                      <a:endParaRPr lang="en-GB" sz="1400" dirty="0">
                        <a:solidFill>
                          <a:schemeClr val="tx1"/>
                        </a:solidFill>
                      </a:endParaRPr>
                    </a:p>
                  </a:txBody>
                  <a:tcPr marL="97219" marR="97219"/>
                </a:tc>
              </a:tr>
              <a:tr h="370840">
                <a:tc>
                  <a:txBody>
                    <a:bodyPr/>
                    <a:lstStyle/>
                    <a:p>
                      <a:r>
                        <a:rPr lang="en-GB" sz="1400" b="1" dirty="0" smtClean="0">
                          <a:solidFill>
                            <a:schemeClr val="tx1"/>
                          </a:solidFill>
                        </a:rPr>
                        <a:t>How are we doing? </a:t>
                      </a:r>
                      <a:r>
                        <a:rPr lang="en-GB" sz="1400" dirty="0" smtClean="0">
                          <a:solidFill>
                            <a:schemeClr val="tx1"/>
                          </a:solidFill>
                        </a:rPr>
                        <a:t>– improvement pathway, outcomes, performance, pressures</a:t>
                      </a:r>
                      <a:endParaRPr lang="en-GB" sz="1400" dirty="0">
                        <a:solidFill>
                          <a:schemeClr val="tx1"/>
                        </a:solidFill>
                      </a:endParaRPr>
                    </a:p>
                  </a:txBody>
                  <a:tcPr marL="97219" marR="97219"/>
                </a:tc>
                <a:tc>
                  <a:txBody>
                    <a:bodyPr/>
                    <a:lstStyle/>
                    <a:p>
                      <a:pPr algn="r"/>
                      <a:r>
                        <a:rPr lang="en-GB" sz="1400" dirty="0" smtClean="0">
                          <a:solidFill>
                            <a:schemeClr val="tx1"/>
                          </a:solidFill>
                        </a:rPr>
                        <a:t>10</a:t>
                      </a:r>
                      <a:endParaRPr lang="en-GB" sz="1400" dirty="0">
                        <a:solidFill>
                          <a:schemeClr val="tx1"/>
                        </a:solidFill>
                      </a:endParaRPr>
                    </a:p>
                  </a:txBody>
                  <a:tcPr marL="97219" marR="97219"/>
                </a:tc>
              </a:tr>
              <a:tr h="370840">
                <a:tc>
                  <a:txBody>
                    <a:bodyPr/>
                    <a:lstStyle/>
                    <a:p>
                      <a:r>
                        <a:rPr lang="en-GB" sz="1400" b="1" dirty="0" smtClean="0">
                          <a:solidFill>
                            <a:schemeClr val="tx1"/>
                          </a:solidFill>
                        </a:rPr>
                        <a:t>Priorities</a:t>
                      </a:r>
                      <a:r>
                        <a:rPr lang="en-GB" sz="1400" b="1" baseline="0" dirty="0" smtClean="0">
                          <a:solidFill>
                            <a:schemeClr val="tx1"/>
                          </a:solidFill>
                        </a:rPr>
                        <a:t> </a:t>
                      </a:r>
                      <a:r>
                        <a:rPr lang="en-GB" sz="1400" baseline="0" dirty="0" smtClean="0">
                          <a:solidFill>
                            <a:schemeClr val="tx1"/>
                          </a:solidFill>
                        </a:rPr>
                        <a:t>– where we need to improve</a:t>
                      </a:r>
                      <a:endParaRPr lang="en-GB" sz="1400" dirty="0">
                        <a:solidFill>
                          <a:schemeClr val="tx1"/>
                        </a:solidFill>
                      </a:endParaRPr>
                    </a:p>
                  </a:txBody>
                  <a:tcPr marL="97219" marR="97219"/>
                </a:tc>
                <a:tc>
                  <a:txBody>
                    <a:bodyPr/>
                    <a:lstStyle/>
                    <a:p>
                      <a:pPr algn="r"/>
                      <a:r>
                        <a:rPr lang="en-GB" sz="1400" dirty="0" smtClean="0">
                          <a:solidFill>
                            <a:schemeClr val="tx1"/>
                          </a:solidFill>
                        </a:rPr>
                        <a:t>23</a:t>
                      </a:r>
                      <a:endParaRPr lang="en-GB" sz="1400" dirty="0">
                        <a:solidFill>
                          <a:schemeClr val="tx1"/>
                        </a:solidFill>
                      </a:endParaRPr>
                    </a:p>
                  </a:txBody>
                  <a:tcPr marL="97219" marR="97219"/>
                </a:tc>
              </a:tr>
              <a:tr h="370840">
                <a:tc>
                  <a:txBody>
                    <a:bodyPr/>
                    <a:lstStyle/>
                    <a:p>
                      <a:r>
                        <a:rPr lang="en-GB" sz="1400" b="1" dirty="0" smtClean="0">
                          <a:solidFill>
                            <a:schemeClr val="tx1"/>
                          </a:solidFill>
                        </a:rPr>
                        <a:t>Our approach </a:t>
                      </a:r>
                      <a:r>
                        <a:rPr lang="en-GB" sz="1400" dirty="0" smtClean="0">
                          <a:solidFill>
                            <a:schemeClr val="tx1"/>
                          </a:solidFill>
                        </a:rPr>
                        <a:t>– governance and accountability, work streams</a:t>
                      </a:r>
                      <a:endParaRPr lang="en-GB" sz="1400" dirty="0">
                        <a:solidFill>
                          <a:schemeClr val="tx1"/>
                        </a:solidFill>
                      </a:endParaRPr>
                    </a:p>
                  </a:txBody>
                  <a:tcPr marL="97219" marR="97219"/>
                </a:tc>
                <a:tc>
                  <a:txBody>
                    <a:bodyPr/>
                    <a:lstStyle/>
                    <a:p>
                      <a:pPr algn="r"/>
                      <a:r>
                        <a:rPr lang="en-GB" sz="1400" dirty="0" smtClean="0">
                          <a:solidFill>
                            <a:schemeClr val="tx1"/>
                          </a:solidFill>
                        </a:rPr>
                        <a:t>24</a:t>
                      </a:r>
                      <a:endParaRPr lang="en-GB" sz="1400" dirty="0">
                        <a:solidFill>
                          <a:schemeClr val="tx1"/>
                        </a:solidFill>
                      </a:endParaRPr>
                    </a:p>
                  </a:txBody>
                  <a:tcPr marL="97219" marR="97219"/>
                </a:tc>
              </a:tr>
              <a:tr h="370840">
                <a:tc>
                  <a:txBody>
                    <a:bodyPr/>
                    <a:lstStyle/>
                    <a:p>
                      <a:r>
                        <a:rPr lang="en-GB" sz="1400" b="1" dirty="0" smtClean="0">
                          <a:solidFill>
                            <a:schemeClr val="tx1"/>
                          </a:solidFill>
                        </a:rPr>
                        <a:t>Impact</a:t>
                      </a:r>
                      <a:r>
                        <a:rPr lang="en-GB" sz="1400" b="1" baseline="0" dirty="0" smtClean="0">
                          <a:solidFill>
                            <a:schemeClr val="tx1"/>
                          </a:solidFill>
                        </a:rPr>
                        <a:t> and evaluation </a:t>
                      </a:r>
                      <a:r>
                        <a:rPr lang="en-GB" sz="1400" baseline="0" dirty="0" smtClean="0">
                          <a:solidFill>
                            <a:schemeClr val="tx1"/>
                          </a:solidFill>
                        </a:rPr>
                        <a:t>– local area data strategy, making effective use of data</a:t>
                      </a:r>
                      <a:endParaRPr lang="en-GB" sz="1400" dirty="0">
                        <a:solidFill>
                          <a:schemeClr val="tx1"/>
                        </a:solidFill>
                      </a:endParaRPr>
                    </a:p>
                  </a:txBody>
                  <a:tcPr marL="97219" marR="97219"/>
                </a:tc>
                <a:tc>
                  <a:txBody>
                    <a:bodyPr/>
                    <a:lstStyle/>
                    <a:p>
                      <a:pPr algn="r"/>
                      <a:r>
                        <a:rPr lang="en-GB" sz="1400" dirty="0" smtClean="0">
                          <a:solidFill>
                            <a:schemeClr val="tx1"/>
                          </a:solidFill>
                        </a:rPr>
                        <a:t>28</a:t>
                      </a:r>
                      <a:endParaRPr lang="en-GB" sz="1400" dirty="0">
                        <a:solidFill>
                          <a:schemeClr val="tx1"/>
                        </a:solidFill>
                      </a:endParaRPr>
                    </a:p>
                  </a:txBody>
                  <a:tcPr marL="97219" marR="97219"/>
                </a:tc>
              </a:tr>
            </a:tbl>
          </a:graphicData>
        </a:graphic>
      </p:graphicFrame>
    </p:spTree>
    <p:extLst>
      <p:ext uri="{BB962C8B-B14F-4D97-AF65-F5344CB8AC3E}">
        <p14:creationId xmlns:p14="http://schemas.microsoft.com/office/powerpoint/2010/main" val="2391193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429" y="5902326"/>
            <a:ext cx="3600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485" y="2547805"/>
            <a:ext cx="3546766"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3" descr="Swoosh logo - white - A4 quar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1641" y="5902326"/>
            <a:ext cx="2410209"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Image result for ofsted"/>
          <p:cNvSpPr>
            <a:spLocks noChangeAspect="1" noChangeArrowheads="1"/>
          </p:cNvSpPr>
          <p:nvPr/>
        </p:nvSpPr>
        <p:spPr bwMode="auto">
          <a:xfrm>
            <a:off x="0" y="-144463"/>
            <a:ext cx="324062"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Rectangle 4"/>
          <p:cNvSpPr>
            <a:spLocks noChangeArrowheads="1"/>
          </p:cNvSpPr>
          <p:nvPr/>
        </p:nvSpPr>
        <p:spPr bwMode="auto">
          <a:xfrm>
            <a:off x="3270" y="160338"/>
            <a:ext cx="9721850" cy="676008"/>
          </a:xfrm>
          <a:prstGeom prst="rect">
            <a:avLst/>
          </a:prstGeom>
          <a:noFill/>
          <a:ln w="9525">
            <a:no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60000" eaLnBrk="1" fontAlgn="base" hangingPunct="1">
              <a:spcBef>
                <a:spcPct val="0"/>
              </a:spcBef>
              <a:spcAft>
                <a:spcPct val="0"/>
              </a:spcAft>
              <a:buFontTx/>
              <a:buNone/>
            </a:pPr>
            <a:r>
              <a:rPr lang="en-US" altLang="en-US" b="1" dirty="0" smtClean="0"/>
              <a:t>Performance</a:t>
            </a:r>
            <a:endParaRPr lang="en-US" altLang="en-US" b="1" dirty="0"/>
          </a:p>
        </p:txBody>
      </p:sp>
      <p:sp>
        <p:nvSpPr>
          <p:cNvPr id="5" name="Rectangle 4"/>
          <p:cNvSpPr/>
          <p:nvPr/>
        </p:nvSpPr>
        <p:spPr>
          <a:xfrm>
            <a:off x="276153" y="764704"/>
            <a:ext cx="9110462" cy="307777"/>
          </a:xfrm>
          <a:prstGeom prst="rect">
            <a:avLst/>
          </a:prstGeom>
        </p:spPr>
        <p:txBody>
          <a:bodyPr wrap="square">
            <a:spAutoFit/>
          </a:bodyPr>
          <a:lstStyle/>
          <a:p>
            <a:pPr marL="252000" indent="-252000">
              <a:buFont typeface="+mj-lt"/>
              <a:buAutoNum type="arabicPeriod"/>
            </a:pPr>
            <a:r>
              <a:rPr lang="en-GB" sz="1400" b="1" dirty="0" smtClean="0"/>
              <a:t>Issue of new EHC Plans within 20 weeks</a:t>
            </a:r>
            <a:endParaRPr lang="en-GB" sz="1400" b="1"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485" y="1072481"/>
            <a:ext cx="3546766" cy="169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1384" y="1072481"/>
            <a:ext cx="4536504" cy="201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3198" y="2843167"/>
            <a:ext cx="1034193" cy="246221"/>
          </a:xfrm>
          <a:prstGeom prst="rect">
            <a:avLst/>
          </a:prstGeom>
          <a:noFill/>
        </p:spPr>
        <p:txBody>
          <a:bodyPr wrap="square" rtlCol="0">
            <a:spAutoFit/>
          </a:bodyPr>
          <a:lstStyle/>
          <a:p>
            <a:r>
              <a:rPr lang="en-GB" sz="1000" dirty="0" smtClean="0"/>
              <a:t>No of Plans</a:t>
            </a:r>
            <a:endParaRPr lang="en-GB" sz="1000" dirty="0"/>
          </a:p>
        </p:txBody>
      </p:sp>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485" y="4437112"/>
            <a:ext cx="3546766" cy="169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54282" y="6170406"/>
            <a:ext cx="1034193" cy="246221"/>
          </a:xfrm>
          <a:prstGeom prst="rect">
            <a:avLst/>
          </a:prstGeom>
          <a:noFill/>
        </p:spPr>
        <p:txBody>
          <a:bodyPr wrap="square" rtlCol="0">
            <a:spAutoFit/>
          </a:bodyPr>
          <a:lstStyle/>
          <a:p>
            <a:r>
              <a:rPr lang="en-GB" sz="1000" dirty="0" smtClean="0"/>
              <a:t>No of Plans</a:t>
            </a:r>
            <a:endParaRPr lang="en-GB" sz="1000" dirty="0"/>
          </a:p>
        </p:txBody>
      </p:sp>
      <p:graphicFrame>
        <p:nvGraphicFramePr>
          <p:cNvPr id="14" name="Table 13"/>
          <p:cNvGraphicFramePr>
            <a:graphicFrameLocks noGrp="1"/>
          </p:cNvGraphicFramePr>
          <p:nvPr>
            <p:extLst>
              <p:ext uri="{D42A27DB-BD31-4B8C-83A1-F6EECF244321}">
                <p14:modId xmlns:p14="http://schemas.microsoft.com/office/powerpoint/2010/main" val="3512733663"/>
              </p:ext>
            </p:extLst>
          </p:nvPr>
        </p:nvGraphicFramePr>
        <p:xfrm>
          <a:off x="276153" y="3187567"/>
          <a:ext cx="9092492" cy="1310640"/>
        </p:xfrm>
        <a:graphic>
          <a:graphicData uri="http://schemas.openxmlformats.org/drawingml/2006/table">
            <a:tbl>
              <a:tblPr firstRow="1" bandRow="1">
                <a:tableStyleId>{5C22544A-7EE6-4342-B048-85BDC9FD1C3A}</a:tableStyleId>
              </a:tblPr>
              <a:tblGrid>
                <a:gridCol w="4546246"/>
                <a:gridCol w="4546246"/>
              </a:tblGrid>
              <a:tr h="290970">
                <a:tc>
                  <a:txBody>
                    <a:bodyPr/>
                    <a:lstStyle/>
                    <a:p>
                      <a:pPr algn="ctr"/>
                      <a:r>
                        <a:rPr lang="en-GB" sz="1400" dirty="0" smtClean="0">
                          <a:solidFill>
                            <a:schemeClr val="tx1"/>
                          </a:solidFill>
                        </a:rPr>
                        <a:t>What the data says</a:t>
                      </a:r>
                      <a:endParaRPr lang="en-GB" sz="1400" dirty="0">
                        <a:solidFill>
                          <a:schemeClr val="tx1"/>
                        </a:solidFill>
                      </a:endParaRPr>
                    </a:p>
                  </a:txBody>
                  <a:tcPr marL="97219" marR="97219">
                    <a:noFill/>
                  </a:tcPr>
                </a:tc>
                <a:tc>
                  <a:txBody>
                    <a:bodyPr/>
                    <a:lstStyle/>
                    <a:p>
                      <a:pPr algn="ctr"/>
                      <a:r>
                        <a:rPr lang="en-GB" sz="1400" dirty="0" smtClean="0">
                          <a:solidFill>
                            <a:schemeClr val="tx1"/>
                          </a:solidFill>
                        </a:rPr>
                        <a:t>What this might mean</a:t>
                      </a:r>
                      <a:endParaRPr lang="en-GB" sz="1400" dirty="0">
                        <a:solidFill>
                          <a:schemeClr val="tx1"/>
                        </a:solidFill>
                      </a:endParaRPr>
                    </a:p>
                  </a:txBody>
                  <a:tcPr marL="97219" marR="97219">
                    <a:noFill/>
                  </a:tcPr>
                </a:tc>
              </a:tr>
              <a:tr h="8145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cs typeface="Arial" charset="0"/>
                        </a:rPr>
                        <a:t>In 2017, just 40.4% of EHCPs, excluding exceptions, and 37.8%, including exceptions, were completed within 20 weeks. There has been a c</a:t>
                      </a:r>
                      <a:r>
                        <a:rPr lang="en-GB" sz="1200" dirty="0" smtClean="0"/>
                        <a:t>onsistently improving trend in 2018 -</a:t>
                      </a:r>
                      <a:r>
                        <a:rPr lang="en-GB" sz="1200" baseline="0" dirty="0" smtClean="0"/>
                        <a:t> i</a:t>
                      </a:r>
                      <a:r>
                        <a:rPr lang="en-GB" sz="1200" dirty="0" smtClean="0"/>
                        <a:t>n October and November the figure was 100% excluding exceptions. </a:t>
                      </a:r>
                      <a:endParaRPr lang="en-GB" sz="1200" dirty="0"/>
                    </a:p>
                  </a:txBody>
                  <a:tcPr marL="97219" marR="97219">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Concerted action by the SEN Team and key partners has secured significant</a:t>
                      </a:r>
                      <a:r>
                        <a:rPr lang="en-GB" sz="1200" baseline="0" dirty="0" smtClean="0"/>
                        <a:t> improvements in performance. The challenge is to make sure that these improvements are embedded within practice and sustained over time.</a:t>
                      </a:r>
                      <a:endParaRPr lang="en-GB" sz="1200" dirty="0"/>
                    </a:p>
                  </a:txBody>
                  <a:tcPr marL="97219" marR="97219">
                    <a:noFill/>
                  </a:tcPr>
                </a:tc>
              </a:tr>
            </a:tbl>
          </a:graphicData>
        </a:graphic>
      </p:graphicFrame>
      <p:pic>
        <p:nvPicPr>
          <p:cNvPr id="20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4195" y="4301540"/>
            <a:ext cx="4536504" cy="211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850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Swoosh logo - white - A4 quar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1641" y="5902326"/>
            <a:ext cx="2410209"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Image result for ofsted"/>
          <p:cNvSpPr>
            <a:spLocks noChangeAspect="1" noChangeArrowheads="1"/>
          </p:cNvSpPr>
          <p:nvPr/>
        </p:nvSpPr>
        <p:spPr bwMode="auto">
          <a:xfrm>
            <a:off x="0" y="-144463"/>
            <a:ext cx="324062"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Rectangle 4"/>
          <p:cNvSpPr>
            <a:spLocks noChangeArrowheads="1"/>
          </p:cNvSpPr>
          <p:nvPr/>
        </p:nvSpPr>
        <p:spPr bwMode="auto">
          <a:xfrm>
            <a:off x="3270" y="160338"/>
            <a:ext cx="9721850" cy="676008"/>
          </a:xfrm>
          <a:prstGeom prst="rect">
            <a:avLst/>
          </a:prstGeom>
          <a:noFill/>
          <a:ln w="9525">
            <a:no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60000" eaLnBrk="1" fontAlgn="base" hangingPunct="1">
              <a:spcBef>
                <a:spcPct val="0"/>
              </a:spcBef>
              <a:spcAft>
                <a:spcPct val="0"/>
              </a:spcAft>
              <a:buFontTx/>
              <a:buNone/>
            </a:pPr>
            <a:r>
              <a:rPr lang="en-US" altLang="en-US" b="1" dirty="0" smtClean="0"/>
              <a:t>Performance</a:t>
            </a:r>
            <a:endParaRPr lang="en-US" altLang="en-US" b="1" dirty="0"/>
          </a:p>
        </p:txBody>
      </p:sp>
      <p:sp>
        <p:nvSpPr>
          <p:cNvPr id="5" name="Rectangle 4"/>
          <p:cNvSpPr/>
          <p:nvPr/>
        </p:nvSpPr>
        <p:spPr>
          <a:xfrm>
            <a:off x="276153" y="764704"/>
            <a:ext cx="9110462" cy="307777"/>
          </a:xfrm>
          <a:prstGeom prst="rect">
            <a:avLst/>
          </a:prstGeom>
        </p:spPr>
        <p:txBody>
          <a:bodyPr wrap="square">
            <a:spAutoFit/>
          </a:bodyPr>
          <a:lstStyle/>
          <a:p>
            <a:pPr marL="252000" indent="-252000">
              <a:buFont typeface="+mj-lt"/>
              <a:buAutoNum type="arabicPeriod" startAt="2"/>
            </a:pPr>
            <a:r>
              <a:rPr lang="en-GB" sz="1400" b="1" dirty="0" smtClean="0"/>
              <a:t>Conversion of Statements of SEN to EHCP</a:t>
            </a:r>
            <a:endParaRPr lang="en-GB" sz="1400" b="1" dirty="0"/>
          </a:p>
        </p:txBody>
      </p:sp>
      <p:graphicFrame>
        <p:nvGraphicFramePr>
          <p:cNvPr id="14" name="Table 13"/>
          <p:cNvGraphicFramePr>
            <a:graphicFrameLocks noGrp="1"/>
          </p:cNvGraphicFramePr>
          <p:nvPr>
            <p:extLst>
              <p:ext uri="{D42A27DB-BD31-4B8C-83A1-F6EECF244321}">
                <p14:modId xmlns:p14="http://schemas.microsoft.com/office/powerpoint/2010/main" val="3776974464"/>
              </p:ext>
            </p:extLst>
          </p:nvPr>
        </p:nvGraphicFramePr>
        <p:xfrm>
          <a:off x="5205363" y="1196752"/>
          <a:ext cx="4171082" cy="2225040"/>
        </p:xfrm>
        <a:graphic>
          <a:graphicData uri="http://schemas.openxmlformats.org/drawingml/2006/table">
            <a:tbl>
              <a:tblPr firstRow="1" bandRow="1">
                <a:tableStyleId>{5C22544A-7EE6-4342-B048-85BDC9FD1C3A}</a:tableStyleId>
              </a:tblPr>
              <a:tblGrid>
                <a:gridCol w="2085541"/>
                <a:gridCol w="2085541"/>
              </a:tblGrid>
              <a:tr h="290970">
                <a:tc>
                  <a:txBody>
                    <a:bodyPr/>
                    <a:lstStyle/>
                    <a:p>
                      <a:pPr algn="ctr"/>
                      <a:r>
                        <a:rPr lang="en-GB" sz="1400" dirty="0" smtClean="0">
                          <a:solidFill>
                            <a:schemeClr val="tx1"/>
                          </a:solidFill>
                        </a:rPr>
                        <a:t>What the data says</a:t>
                      </a:r>
                      <a:endParaRPr lang="en-GB" sz="1400" dirty="0">
                        <a:solidFill>
                          <a:schemeClr val="tx1"/>
                        </a:solidFill>
                      </a:endParaRPr>
                    </a:p>
                  </a:txBody>
                  <a:tcPr marL="97219" marR="97219">
                    <a:noFill/>
                  </a:tcPr>
                </a:tc>
                <a:tc>
                  <a:txBody>
                    <a:bodyPr/>
                    <a:lstStyle/>
                    <a:p>
                      <a:pPr algn="ctr"/>
                      <a:r>
                        <a:rPr lang="en-GB" sz="1400" dirty="0" smtClean="0">
                          <a:solidFill>
                            <a:schemeClr val="tx1"/>
                          </a:solidFill>
                        </a:rPr>
                        <a:t>What this might mean</a:t>
                      </a:r>
                      <a:endParaRPr lang="en-GB" sz="1400" dirty="0">
                        <a:solidFill>
                          <a:schemeClr val="tx1"/>
                        </a:solidFill>
                      </a:endParaRPr>
                    </a:p>
                  </a:txBody>
                  <a:tcPr marL="97219" marR="97219">
                    <a:noFill/>
                  </a:tcPr>
                </a:tc>
              </a:tr>
              <a:tr h="8145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In August 2017, 514 conversions remained to be completed.</a:t>
                      </a:r>
                    </a:p>
                    <a:p>
                      <a:pPr marL="0" marR="0" lvl="0" indent="0" algn="l" defTabSz="914400" rtl="0" eaLnBrk="1" fontAlgn="auto" latinLnBrk="0" hangingPunct="1">
                        <a:lnSpc>
                          <a:spcPct val="100000"/>
                        </a:lnSpc>
                        <a:spcBef>
                          <a:spcPts val="600"/>
                        </a:spcBef>
                        <a:spcAft>
                          <a:spcPts val="0"/>
                        </a:spcAft>
                        <a:buClrTx/>
                        <a:buSzTx/>
                        <a:buFontTx/>
                        <a:buNone/>
                        <a:tabLst/>
                        <a:defRPr/>
                      </a:pPr>
                      <a:r>
                        <a:rPr lang="en-GB" sz="1200" dirty="0" smtClean="0"/>
                        <a:t>All remaining conversions were completed by December 2018</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GB" sz="1200" dirty="0"/>
                    </a:p>
                  </a:txBody>
                  <a:tcPr marL="97219" marR="97219">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 SEND Service has worked closely with colleagues from health and social care, education settings, parents/carers and children and young people to complete the outstanding conversions in a person-centred and multi-agency manner. </a:t>
                      </a:r>
                      <a:endParaRPr lang="en-GB" sz="1200" dirty="0"/>
                    </a:p>
                  </a:txBody>
                  <a:tcPr marL="97219" marR="97219">
                    <a:noFill/>
                  </a:tcPr>
                </a:tc>
              </a:tr>
            </a:tbl>
          </a:graphicData>
        </a:graphic>
      </p:graphicFrame>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062" y="1196752"/>
            <a:ext cx="4680879"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118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Swoosh logo - white - A4 quar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1641" y="5902326"/>
            <a:ext cx="2410209"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Image result for ofsted"/>
          <p:cNvSpPr>
            <a:spLocks noChangeAspect="1" noChangeArrowheads="1"/>
          </p:cNvSpPr>
          <p:nvPr/>
        </p:nvSpPr>
        <p:spPr bwMode="auto">
          <a:xfrm>
            <a:off x="0" y="-144463"/>
            <a:ext cx="324062"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Rectangle 4"/>
          <p:cNvSpPr>
            <a:spLocks noChangeArrowheads="1"/>
          </p:cNvSpPr>
          <p:nvPr/>
        </p:nvSpPr>
        <p:spPr bwMode="auto">
          <a:xfrm>
            <a:off x="3270" y="160338"/>
            <a:ext cx="9721850" cy="676008"/>
          </a:xfrm>
          <a:prstGeom prst="rect">
            <a:avLst/>
          </a:prstGeom>
          <a:noFill/>
          <a:ln w="9525">
            <a:no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60000" eaLnBrk="1" fontAlgn="base" hangingPunct="1">
              <a:spcBef>
                <a:spcPct val="0"/>
              </a:spcBef>
              <a:spcAft>
                <a:spcPct val="0"/>
              </a:spcAft>
              <a:buFontTx/>
              <a:buNone/>
            </a:pPr>
            <a:r>
              <a:rPr lang="en-US" altLang="en-US" b="1" dirty="0" smtClean="0"/>
              <a:t>Pressures</a:t>
            </a:r>
            <a:endParaRPr lang="en-US" altLang="en-US" b="1"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851" y="3880793"/>
            <a:ext cx="3769419" cy="231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062" y="1196752"/>
            <a:ext cx="3769419" cy="231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37506" y="836346"/>
            <a:ext cx="3443299" cy="307777"/>
          </a:xfrm>
          <a:prstGeom prst="rect">
            <a:avLst/>
          </a:prstGeom>
        </p:spPr>
        <p:txBody>
          <a:bodyPr wrap="square">
            <a:spAutoFit/>
          </a:bodyPr>
          <a:lstStyle/>
          <a:p>
            <a:r>
              <a:rPr lang="en-GB" sz="1400" b="1" dirty="0" smtClean="0"/>
              <a:t>Number of Statements of SEN/EHCPs</a:t>
            </a:r>
            <a:endParaRPr lang="en-GB" sz="1400" b="1" dirty="0"/>
          </a:p>
        </p:txBody>
      </p:sp>
      <p:sp>
        <p:nvSpPr>
          <p:cNvPr id="10" name="Rectangle 9"/>
          <p:cNvSpPr/>
          <p:nvPr/>
        </p:nvSpPr>
        <p:spPr>
          <a:xfrm>
            <a:off x="318407" y="3573016"/>
            <a:ext cx="2448631" cy="307777"/>
          </a:xfrm>
          <a:prstGeom prst="rect">
            <a:avLst/>
          </a:prstGeom>
        </p:spPr>
        <p:txBody>
          <a:bodyPr wrap="square">
            <a:spAutoFit/>
          </a:bodyPr>
          <a:lstStyle/>
          <a:p>
            <a:r>
              <a:rPr lang="en-GB" sz="1400" b="1" dirty="0" smtClean="0"/>
              <a:t>High Needs Block (HNB)</a:t>
            </a:r>
            <a:endParaRPr lang="en-GB" sz="1400" b="1" dirty="0"/>
          </a:p>
        </p:txBody>
      </p:sp>
      <p:graphicFrame>
        <p:nvGraphicFramePr>
          <p:cNvPr id="11" name="Table 10"/>
          <p:cNvGraphicFramePr>
            <a:graphicFrameLocks noGrp="1"/>
          </p:cNvGraphicFramePr>
          <p:nvPr>
            <p:extLst>
              <p:ext uri="{D42A27DB-BD31-4B8C-83A1-F6EECF244321}">
                <p14:modId xmlns:p14="http://schemas.microsoft.com/office/powerpoint/2010/main" val="3946864601"/>
              </p:ext>
            </p:extLst>
          </p:nvPr>
        </p:nvGraphicFramePr>
        <p:xfrm>
          <a:off x="4212853" y="861523"/>
          <a:ext cx="5163592" cy="5593080"/>
        </p:xfrm>
        <a:graphic>
          <a:graphicData uri="http://schemas.openxmlformats.org/drawingml/2006/table">
            <a:tbl>
              <a:tblPr firstRow="1" bandRow="1">
                <a:tableStyleId>{5C22544A-7EE6-4342-B048-85BDC9FD1C3A}</a:tableStyleId>
              </a:tblPr>
              <a:tblGrid>
                <a:gridCol w="2581796"/>
                <a:gridCol w="2581796"/>
              </a:tblGrid>
              <a:tr h="290970">
                <a:tc>
                  <a:txBody>
                    <a:bodyPr/>
                    <a:lstStyle/>
                    <a:p>
                      <a:pPr algn="ctr"/>
                      <a:r>
                        <a:rPr lang="en-GB" sz="1400" dirty="0" smtClean="0">
                          <a:solidFill>
                            <a:schemeClr val="tx1"/>
                          </a:solidFill>
                        </a:rPr>
                        <a:t>What the data says</a:t>
                      </a:r>
                      <a:endParaRPr lang="en-GB" sz="1400" dirty="0">
                        <a:solidFill>
                          <a:schemeClr val="tx1"/>
                        </a:solidFill>
                      </a:endParaRPr>
                    </a:p>
                  </a:txBody>
                  <a:tcPr marL="97219" marR="97219">
                    <a:noFill/>
                  </a:tcPr>
                </a:tc>
                <a:tc>
                  <a:txBody>
                    <a:bodyPr/>
                    <a:lstStyle/>
                    <a:p>
                      <a:pPr algn="ctr"/>
                      <a:r>
                        <a:rPr lang="en-GB" sz="1400" dirty="0" smtClean="0">
                          <a:solidFill>
                            <a:schemeClr val="tx1"/>
                          </a:solidFill>
                        </a:rPr>
                        <a:t>What this might mean</a:t>
                      </a:r>
                      <a:endParaRPr lang="en-GB" sz="1400" dirty="0">
                        <a:solidFill>
                          <a:schemeClr val="tx1"/>
                        </a:solidFill>
                      </a:endParaRPr>
                    </a:p>
                  </a:txBody>
                  <a:tcPr marL="97219" marR="97219">
                    <a:noFill/>
                  </a:tcPr>
                </a:tc>
              </a:tr>
              <a:tr h="814559">
                <a:tc>
                  <a:txBody>
                    <a:bodyPr/>
                    <a:lstStyle/>
                    <a:p>
                      <a:pPr>
                        <a:spcBef>
                          <a:spcPts val="600"/>
                        </a:spcBef>
                      </a:pPr>
                      <a:r>
                        <a:rPr lang="en-GB" sz="1200" baseline="0" dirty="0" smtClean="0"/>
                        <a:t>The number of children and young people with a statement/EHCP has grown by 25% since 2016 and 56% since 2014. </a:t>
                      </a:r>
                    </a:p>
                    <a:p>
                      <a:pPr>
                        <a:spcBef>
                          <a:spcPts val="600"/>
                        </a:spcBef>
                      </a:pPr>
                      <a:r>
                        <a:rPr lang="en-GB" sz="1200" baseline="0" dirty="0" smtClean="0"/>
                        <a:t>Although growth is evident across all age ranges, it is most significant for children under the age of 10 and young people over the age of 20.</a:t>
                      </a:r>
                    </a:p>
                    <a:p>
                      <a:pPr>
                        <a:spcBef>
                          <a:spcPts val="600"/>
                        </a:spcBef>
                      </a:pPr>
                      <a:endParaRPr lang="en-GB" sz="1200" baseline="0" dirty="0" smtClean="0"/>
                    </a:p>
                    <a:p>
                      <a:pPr>
                        <a:spcBef>
                          <a:spcPts val="600"/>
                        </a:spcBef>
                      </a:pPr>
                      <a:endParaRPr lang="en-GB" sz="1200" baseline="0" dirty="0" smtClean="0"/>
                    </a:p>
                    <a:p>
                      <a:pPr>
                        <a:spcBef>
                          <a:spcPts val="1200"/>
                        </a:spcBef>
                      </a:pPr>
                      <a:r>
                        <a:rPr lang="en-GB" sz="1200" baseline="0" dirty="0" smtClean="0"/>
                        <a:t>Since 2014, total funding within the HNB has grown by just less than 15%. Over the same period, an underspend of £1.05m in 2014 has turned into a cumulative overspend of £7.08m</a:t>
                      </a:r>
                      <a:endParaRPr lang="en-GB" sz="1200" dirty="0"/>
                    </a:p>
                  </a:txBody>
                  <a:tcPr marL="97219" marR="97219">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Part of the</a:t>
                      </a:r>
                      <a:r>
                        <a:rPr lang="en-GB" sz="1200" baseline="0" dirty="0" smtClean="0"/>
                        <a:t> increase in demand since 2014 can be attributed to the fact that the SEND Reforms extended the age at which a young person might be entitled to an EHCP to 25. However, more significant and long-term pressures are evident in higher demand in the  Early Years and primary phases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Growth in the HNB has failed to keep up with increased demand with the cumulative overspend in 2018-19 projected to be just over 30% of the total budget.</a:t>
                      </a:r>
                    </a:p>
                    <a:p>
                      <a:pPr marL="0" marR="0" indent="0" algn="l" defTabSz="914400" rtl="0" eaLnBrk="1" fontAlgn="auto" latinLnBrk="0" hangingPunct="1">
                        <a:lnSpc>
                          <a:spcPct val="100000"/>
                        </a:lnSpc>
                        <a:spcBef>
                          <a:spcPts val="600"/>
                        </a:spcBef>
                        <a:spcAft>
                          <a:spcPts val="0"/>
                        </a:spcAft>
                        <a:buClrTx/>
                        <a:buSzTx/>
                        <a:buFontTx/>
                        <a:buNone/>
                        <a:tabLst/>
                        <a:defRPr/>
                      </a:pPr>
                      <a:r>
                        <a:rPr lang="en-GB" sz="1200" baseline="0" dirty="0" smtClean="0"/>
                        <a:t>Urgent action is required by all partners to:</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t>secure maximum efficiency and value for money</a:t>
                      </a:r>
                    </a:p>
                    <a:p>
                      <a:pPr marL="171450" indent="-171450">
                        <a:buFont typeface="Arial" panose="020B0604020202020204" pitchFamily="34" charset="0"/>
                        <a:buChar char="•"/>
                      </a:pPr>
                      <a:r>
                        <a:rPr lang="en-GB" sz="1200" dirty="0" smtClean="0">
                          <a:solidFill>
                            <a:srgbClr val="000000"/>
                          </a:solidFill>
                          <a:latin typeface="+mn-lt"/>
                          <a:ea typeface="Calibri" panose="020F0502020204030204" pitchFamily="34" charset="0"/>
                          <a:cs typeface="Arial" panose="020B0604020202020204" pitchFamily="34" charset="0"/>
                        </a:rPr>
                        <a:t>Build an approach to demand</a:t>
                      </a:r>
                      <a:r>
                        <a:rPr lang="en-GB" sz="1200" baseline="0" dirty="0" smtClean="0">
                          <a:solidFill>
                            <a:srgbClr val="000000"/>
                          </a:solidFill>
                          <a:latin typeface="+mn-lt"/>
                          <a:ea typeface="Calibri" panose="020F0502020204030204" pitchFamily="34" charset="0"/>
                          <a:cs typeface="Arial" panose="020B0604020202020204" pitchFamily="34" charset="0"/>
                        </a:rPr>
                        <a:t> management that proactive and preventative, person centred and f</a:t>
                      </a:r>
                      <a:r>
                        <a:rPr lang="en-GB" sz="1200" dirty="0" smtClean="0">
                          <a:solidFill>
                            <a:srgbClr val="000000"/>
                          </a:solidFill>
                          <a:latin typeface="+mn-lt"/>
                        </a:rPr>
                        <a:t>ocuses on strengths and resources within the family</a:t>
                      </a:r>
                      <a:endParaRPr lang="en-GB" sz="1200"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aseline="0" dirty="0" smtClean="0"/>
                    </a:p>
                  </a:txBody>
                  <a:tcPr marL="97219" marR="97219">
                    <a:noFill/>
                  </a:tcPr>
                </a:tc>
              </a:tr>
            </a:tbl>
          </a:graphicData>
        </a:graphic>
      </p:graphicFrame>
    </p:spTree>
    <p:extLst>
      <p:ext uri="{BB962C8B-B14F-4D97-AF65-F5344CB8AC3E}">
        <p14:creationId xmlns:p14="http://schemas.microsoft.com/office/powerpoint/2010/main" val="3728028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9237" y="260648"/>
            <a:ext cx="2321123"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ChangeArrowheads="1"/>
          </p:cNvSpPr>
          <p:nvPr/>
        </p:nvSpPr>
        <p:spPr bwMode="auto">
          <a:xfrm>
            <a:off x="3270" y="160338"/>
            <a:ext cx="9721850" cy="676008"/>
          </a:xfrm>
          <a:prstGeom prst="rect">
            <a:avLst/>
          </a:prstGeom>
          <a:noFill/>
          <a:ln w="9525">
            <a:no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60000" eaLnBrk="1" fontAlgn="base" hangingPunct="1">
              <a:spcBef>
                <a:spcPct val="0"/>
              </a:spcBef>
              <a:spcAft>
                <a:spcPct val="0"/>
              </a:spcAft>
              <a:buFontTx/>
              <a:buNone/>
            </a:pPr>
            <a:r>
              <a:rPr lang="en-US" altLang="en-US" b="1" dirty="0" smtClean="0"/>
              <a:t>Priorities</a:t>
            </a:r>
            <a:endParaRPr lang="en-US" altLang="en-US" b="1" dirty="0"/>
          </a:p>
        </p:txBody>
      </p:sp>
      <p:sp>
        <p:nvSpPr>
          <p:cNvPr id="3" name="TextBox 2"/>
          <p:cNvSpPr txBox="1"/>
          <p:nvPr/>
        </p:nvSpPr>
        <p:spPr>
          <a:xfrm>
            <a:off x="254472" y="801578"/>
            <a:ext cx="7488832" cy="646331"/>
          </a:xfrm>
          <a:prstGeom prst="rect">
            <a:avLst/>
          </a:prstGeom>
          <a:noFill/>
        </p:spPr>
        <p:txBody>
          <a:bodyPr wrap="square" rtlCol="0">
            <a:spAutoFit/>
          </a:bodyPr>
          <a:lstStyle/>
          <a:p>
            <a:r>
              <a:rPr lang="en-GB" sz="1200" dirty="0" smtClean="0"/>
              <a:t>We have used our analysis of key data and feedback from key stakeholders, including children and young people with SEND and their families, to identify our key strategic priorities:</a:t>
            </a:r>
          </a:p>
          <a:p>
            <a:endParaRPr lang="en-GB" sz="1200" dirty="0" smtClean="0"/>
          </a:p>
        </p:txBody>
      </p:sp>
      <p:sp>
        <p:nvSpPr>
          <p:cNvPr id="6" name="Rectangle 5"/>
          <p:cNvSpPr/>
          <p:nvPr/>
        </p:nvSpPr>
        <p:spPr>
          <a:xfrm>
            <a:off x="254472" y="1327814"/>
            <a:ext cx="9099848" cy="5170646"/>
          </a:xfrm>
          <a:prstGeom prst="rect">
            <a:avLst/>
          </a:prstGeom>
        </p:spPr>
        <p:txBody>
          <a:bodyPr wrap="square">
            <a:spAutoFit/>
          </a:bodyPr>
          <a:lstStyle/>
          <a:p>
            <a:pPr marL="252000" lvl="0" indent="-252000">
              <a:spcBef>
                <a:spcPts val="1200"/>
              </a:spcBef>
              <a:buFont typeface="+mj-lt"/>
              <a:buAutoNum type="arabicPeriod"/>
            </a:pPr>
            <a:r>
              <a:rPr lang="en-GB" sz="1200" b="1" dirty="0" smtClean="0"/>
              <a:t>Consolidate and improve </a:t>
            </a:r>
            <a:r>
              <a:rPr lang="en-GB" sz="1200" b="1" dirty="0"/>
              <a:t>arrangements for joint working and </a:t>
            </a:r>
            <a:r>
              <a:rPr lang="en-GB" sz="1200" b="1" dirty="0" smtClean="0"/>
              <a:t>collaboration to:</a:t>
            </a:r>
            <a:endParaRPr lang="en-GB" sz="1200" b="1" dirty="0"/>
          </a:p>
          <a:p>
            <a:pPr marL="504000" lvl="1" indent="-252000">
              <a:buFont typeface="Arial" panose="020B0604020202020204" pitchFamily="34" charset="0"/>
              <a:buChar char="•"/>
            </a:pPr>
            <a:r>
              <a:rPr lang="en-GB" sz="1200" dirty="0"/>
              <a:t>Secure fully joined-up support for children and young people </a:t>
            </a:r>
            <a:r>
              <a:rPr lang="en-GB" sz="1200" dirty="0" smtClean="0"/>
              <a:t>with SEND 0-25</a:t>
            </a:r>
            <a:endParaRPr lang="en-GB" sz="1200" dirty="0"/>
          </a:p>
          <a:p>
            <a:pPr marL="504000" lvl="1" indent="-252000">
              <a:buFont typeface="Arial" panose="020B0604020202020204" pitchFamily="34" charset="0"/>
              <a:buChar char="•"/>
            </a:pPr>
            <a:r>
              <a:rPr lang="en-GB" sz="1200" dirty="0"/>
              <a:t>Establish a comprehensive and integrated data </a:t>
            </a:r>
            <a:r>
              <a:rPr lang="en-GB" sz="1200" dirty="0" smtClean="0"/>
              <a:t>set/dashboard </a:t>
            </a:r>
            <a:r>
              <a:rPr lang="en-GB" sz="1200" dirty="0"/>
              <a:t>for the local area</a:t>
            </a:r>
          </a:p>
          <a:p>
            <a:pPr marL="504000" lvl="1" indent="-252000">
              <a:buFont typeface="Arial" panose="020B0604020202020204" pitchFamily="34" charset="0"/>
              <a:buChar char="•"/>
            </a:pPr>
            <a:r>
              <a:rPr lang="en-GB" sz="1200" dirty="0"/>
              <a:t>Strengthen multi-agency decision making and </a:t>
            </a:r>
            <a:r>
              <a:rPr lang="en-GB" sz="1200" dirty="0" smtClean="0"/>
              <a:t>Quality Assurance </a:t>
            </a:r>
            <a:r>
              <a:rPr lang="en-GB" sz="1200" dirty="0"/>
              <a:t>for high-cost residential or specialist </a:t>
            </a:r>
            <a:r>
              <a:rPr lang="en-GB" sz="1200" dirty="0" smtClean="0"/>
              <a:t>placements</a:t>
            </a:r>
            <a:r>
              <a:rPr lang="en-GB" sz="1200" dirty="0"/>
              <a:t>, including multi-agency sign off and disagreement resolution around EHCPs </a:t>
            </a:r>
          </a:p>
          <a:p>
            <a:pPr marL="504000" lvl="1" indent="-252000">
              <a:buFont typeface="Arial" panose="020B0604020202020204" pitchFamily="34" charset="0"/>
              <a:buChar char="•"/>
            </a:pPr>
            <a:r>
              <a:rPr lang="en-GB" sz="1200" dirty="0"/>
              <a:t>Strengthen arrangements for joint </a:t>
            </a:r>
            <a:r>
              <a:rPr lang="en-GB" sz="1200" dirty="0" smtClean="0"/>
              <a:t>commissioning, including the development of a multi-agency approach to Personal Budgets </a:t>
            </a:r>
            <a:endParaRPr lang="en-GB" sz="1200" dirty="0"/>
          </a:p>
          <a:p>
            <a:pPr marL="252000" lvl="1" indent="-252000">
              <a:spcBef>
                <a:spcPts val="900"/>
              </a:spcBef>
              <a:buFont typeface="+mj-lt"/>
              <a:buAutoNum type="arabicPeriod" startAt="2"/>
            </a:pPr>
            <a:r>
              <a:rPr lang="en-GB" sz="1200" b="1" dirty="0" smtClean="0"/>
              <a:t>Build capacity across </a:t>
            </a:r>
            <a:r>
              <a:rPr lang="en-GB" sz="1200" b="1" dirty="0"/>
              <a:t>the system to support children and young people with SEND to:</a:t>
            </a:r>
          </a:p>
          <a:p>
            <a:pPr marL="504000" lvl="1" indent="-252000">
              <a:buFont typeface="Arial" panose="020B0604020202020204" pitchFamily="34" charset="0"/>
              <a:buChar char="•"/>
            </a:pPr>
            <a:r>
              <a:rPr lang="en-GB" sz="1200" dirty="0"/>
              <a:t>Understand and coordinate activity to meet the development needs across the children and young people’s workforce, in the 1</a:t>
            </a:r>
            <a:r>
              <a:rPr lang="en-GB" sz="1200" baseline="30000" dirty="0"/>
              <a:t>st</a:t>
            </a:r>
            <a:r>
              <a:rPr lang="en-GB" sz="1200" dirty="0"/>
              <a:t> instance:</a:t>
            </a:r>
          </a:p>
          <a:p>
            <a:pPr marL="756000" indent="-252000">
              <a:buFont typeface="Arial" panose="020B0604020202020204" pitchFamily="34" charset="0"/>
              <a:buChar char="−"/>
            </a:pPr>
            <a:r>
              <a:rPr lang="en-GB" sz="1200" dirty="0"/>
              <a:t>Social, emotional and mental health needs (SEMH)</a:t>
            </a:r>
          </a:p>
          <a:p>
            <a:pPr marL="756000" indent="-252000">
              <a:buFont typeface="Arial" panose="020B0604020202020204" pitchFamily="34" charset="0"/>
              <a:buChar char="−"/>
            </a:pPr>
            <a:r>
              <a:rPr lang="en-GB" sz="1200" dirty="0"/>
              <a:t>Children and young people with needs on the autistic spectrum</a:t>
            </a:r>
          </a:p>
          <a:p>
            <a:pPr marL="756000" indent="-252000">
              <a:buFont typeface="Arial" panose="020B0604020202020204" pitchFamily="34" charset="0"/>
              <a:buChar char="−"/>
            </a:pPr>
            <a:r>
              <a:rPr lang="en-GB" sz="1200" dirty="0"/>
              <a:t>Affordable whole-school CPD in SEND</a:t>
            </a:r>
          </a:p>
          <a:p>
            <a:pPr marL="756000" indent="-252000">
              <a:buFont typeface="Arial" panose="020B0604020202020204" pitchFamily="34" charset="0"/>
              <a:buChar char="−"/>
            </a:pPr>
            <a:r>
              <a:rPr lang="en-GB" sz="1200" dirty="0"/>
              <a:t>Dedicated training and networking for teaching assistants</a:t>
            </a:r>
          </a:p>
          <a:p>
            <a:pPr marL="504000" indent="-252000">
              <a:buFont typeface="Arial" panose="020B0604020202020204" pitchFamily="34" charset="0"/>
              <a:buChar char="•"/>
            </a:pPr>
            <a:r>
              <a:rPr lang="en-GB" sz="1200" dirty="0"/>
              <a:t>Promote and facilitate collaboration and networking between practitioners, agencies and education settings</a:t>
            </a:r>
          </a:p>
          <a:p>
            <a:pPr marL="252000" lvl="1" indent="-252000">
              <a:spcBef>
                <a:spcPts val="900"/>
              </a:spcBef>
              <a:buFont typeface="+mj-lt"/>
              <a:buAutoNum type="arabicPeriod" startAt="3"/>
            </a:pPr>
            <a:r>
              <a:rPr lang="en-GB" sz="1200" b="1" dirty="0" smtClean="0"/>
              <a:t>Strengthen arrangements to identify </a:t>
            </a:r>
            <a:r>
              <a:rPr lang="en-GB" sz="1200" b="1" dirty="0"/>
              <a:t>children and young people with SEND as early as possible in their lives and plan for their </a:t>
            </a:r>
            <a:r>
              <a:rPr lang="en-GB" sz="1200" b="1" dirty="0" smtClean="0"/>
              <a:t>futures:</a:t>
            </a:r>
          </a:p>
          <a:p>
            <a:pPr marL="504000" lvl="1" indent="-252000">
              <a:buFont typeface="Arial" panose="020B0604020202020204" pitchFamily="34" charset="0"/>
              <a:buChar char="•"/>
            </a:pPr>
            <a:r>
              <a:rPr lang="en-GB" sz="1200" dirty="0" smtClean="0"/>
              <a:t>Ensure </a:t>
            </a:r>
            <a:r>
              <a:rPr lang="en-GB" sz="1200" dirty="0"/>
              <a:t>alignment between Early Help and SEND to identify children and young people with SEND as early as possible in their lives and support children and young people SEND who may not need an EHCP</a:t>
            </a:r>
          </a:p>
          <a:p>
            <a:pPr marL="228600" lvl="1" indent="-228600">
              <a:spcBef>
                <a:spcPts val="900"/>
              </a:spcBef>
              <a:buFont typeface="+mj-lt"/>
              <a:buAutoNum type="arabicPeriod" startAt="4"/>
            </a:pPr>
            <a:r>
              <a:rPr lang="en-GB" sz="1200" b="1" dirty="0" smtClean="0"/>
              <a:t>Improve progress and achievement of children and young people with SEND by the end of Key Stage 2 and Key Stage 4 - particularly those with an EHCP</a:t>
            </a:r>
          </a:p>
          <a:p>
            <a:pPr marL="228600" lvl="1" indent="-228600">
              <a:spcBef>
                <a:spcPts val="900"/>
              </a:spcBef>
              <a:buFont typeface="+mj-lt"/>
              <a:buAutoNum type="arabicPeriod" startAt="4"/>
            </a:pPr>
            <a:r>
              <a:rPr lang="en-GB" sz="1200" b="1" dirty="0" smtClean="0"/>
              <a:t>Strengthen arrangements </a:t>
            </a:r>
            <a:r>
              <a:rPr lang="en-GB" sz="1200" b="1" dirty="0"/>
              <a:t>for co-production, particularly with children and young people</a:t>
            </a:r>
          </a:p>
          <a:p>
            <a:pPr marL="252000" lvl="1"/>
            <a:endParaRPr lang="en-GB" sz="1200" dirty="0" smtClean="0"/>
          </a:p>
          <a:p>
            <a:pPr marL="252000" indent="-252000">
              <a:buFont typeface="+mj-lt"/>
              <a:buAutoNum type="arabicPeriod" startAt="6"/>
            </a:pPr>
            <a:r>
              <a:rPr lang="en-GB" sz="1200" b="1" dirty="0" smtClean="0"/>
              <a:t>Support </a:t>
            </a:r>
            <a:r>
              <a:rPr lang="en-GB" sz="1200" b="1" dirty="0"/>
              <a:t>young people with SEND in any “moving on”/transition points to help them prepare for as independent, happy, healthy and successful adulthood as possible</a:t>
            </a:r>
          </a:p>
        </p:txBody>
      </p:sp>
    </p:spTree>
    <p:extLst>
      <p:ext uri="{BB962C8B-B14F-4D97-AF65-F5344CB8AC3E}">
        <p14:creationId xmlns:p14="http://schemas.microsoft.com/office/powerpoint/2010/main" val="2641677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75" y="1700808"/>
            <a:ext cx="9493255"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H="1">
            <a:off x="2364834" y="4191372"/>
            <a:ext cx="38279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8380" y="764704"/>
            <a:ext cx="9346390" cy="738664"/>
          </a:xfrm>
          <a:prstGeom prst="rect">
            <a:avLst/>
          </a:prstGeom>
          <a:noFill/>
        </p:spPr>
        <p:txBody>
          <a:bodyPr wrap="square" rtlCol="0">
            <a:spAutoFit/>
          </a:bodyPr>
          <a:lstStyle/>
          <a:p>
            <a:r>
              <a:rPr lang="en-US" sz="1400" dirty="0" smtClean="0"/>
              <a:t>Challenges </a:t>
            </a:r>
            <a:r>
              <a:rPr lang="en-US" sz="1400" dirty="0"/>
              <a:t>that are complex, deep-seated and involve many stakeholders, often with competing perspectives and </a:t>
            </a:r>
            <a:r>
              <a:rPr lang="en-US" sz="1400" dirty="0" smtClean="0"/>
              <a:t>priorities require </a:t>
            </a:r>
            <a:r>
              <a:rPr lang="en-US" sz="1400" dirty="0"/>
              <a:t>whole system </a:t>
            </a:r>
            <a:r>
              <a:rPr lang="en-US" sz="1400" dirty="0" smtClean="0"/>
              <a:t>change. </a:t>
            </a:r>
            <a:r>
              <a:rPr lang="en-GB" sz="1400" dirty="0"/>
              <a:t>Since December 2017, </a:t>
            </a:r>
            <a:r>
              <a:rPr lang="en-GB" sz="1400" b="1" i="1" dirty="0"/>
              <a:t>the SEND Strategic Partnership Board</a:t>
            </a:r>
            <a:r>
              <a:rPr lang="en-GB" sz="1400" dirty="0"/>
              <a:t> has taken overall responsibility for leadership and governance for </a:t>
            </a:r>
            <a:r>
              <a:rPr lang="en-GB" sz="1400" dirty="0" smtClean="0"/>
              <a:t>SEND</a:t>
            </a:r>
            <a:r>
              <a:rPr lang="en-GB" sz="1400" dirty="0"/>
              <a:t> </a:t>
            </a:r>
            <a:r>
              <a:rPr lang="en-GB" sz="1400" dirty="0" smtClean="0"/>
              <a:t>across the local area</a:t>
            </a:r>
            <a:endParaRPr lang="en-GB" sz="1400" dirty="0"/>
          </a:p>
        </p:txBody>
      </p:sp>
      <p:sp>
        <p:nvSpPr>
          <p:cNvPr id="9" name="Rectangle 8"/>
          <p:cNvSpPr>
            <a:spLocks noChangeArrowheads="1"/>
          </p:cNvSpPr>
          <p:nvPr/>
        </p:nvSpPr>
        <p:spPr bwMode="auto">
          <a:xfrm>
            <a:off x="-156793" y="158751"/>
            <a:ext cx="9721850" cy="676008"/>
          </a:xfrm>
          <a:prstGeom prst="rect">
            <a:avLst/>
          </a:prstGeom>
          <a:noFill/>
          <a:ln w="9525">
            <a:no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60000" eaLnBrk="1" fontAlgn="base" hangingPunct="1">
              <a:spcBef>
                <a:spcPct val="0"/>
              </a:spcBef>
              <a:spcAft>
                <a:spcPct val="0"/>
              </a:spcAft>
              <a:buFontTx/>
              <a:buNone/>
            </a:pPr>
            <a:r>
              <a:rPr lang="en-US" altLang="en-US" b="1" dirty="0" smtClean="0"/>
              <a:t>Our approach: governance and accountability</a:t>
            </a:r>
            <a:endParaRPr lang="en-US" altLang="en-US" b="1" dirty="0"/>
          </a:p>
        </p:txBody>
      </p:sp>
    </p:spTree>
    <p:extLst>
      <p:ext uri="{BB962C8B-B14F-4D97-AF65-F5344CB8AC3E}">
        <p14:creationId xmlns:p14="http://schemas.microsoft.com/office/powerpoint/2010/main" val="2426930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8478" y="1233092"/>
            <a:ext cx="9032073" cy="1315745"/>
          </a:xfrm>
          <a:prstGeom prst="rect">
            <a:avLst/>
          </a:prstGeom>
          <a:noFill/>
        </p:spPr>
        <p:txBody>
          <a:bodyPr wrap="square" rtlCol="0">
            <a:spAutoFit/>
          </a:bodyPr>
          <a:lstStyle/>
          <a:p>
            <a:r>
              <a:rPr lang="en-GB" sz="1200" dirty="0"/>
              <a:t>O</a:t>
            </a:r>
            <a:r>
              <a:rPr lang="en-GB" sz="1200" dirty="0" smtClean="0"/>
              <a:t>verall </a:t>
            </a:r>
            <a:r>
              <a:rPr lang="en-GB" sz="1200" dirty="0"/>
              <a:t>responsibility for leadership and </a:t>
            </a:r>
            <a:r>
              <a:rPr lang="en-GB" sz="1200" dirty="0" smtClean="0"/>
              <a:t>governance: </a:t>
            </a:r>
          </a:p>
          <a:p>
            <a:pPr marL="252000" indent="-252000">
              <a:buFont typeface="+mj-lt"/>
              <a:buAutoNum type="arabicPeriod"/>
            </a:pPr>
            <a:r>
              <a:rPr lang="en-GB" sz="1200" dirty="0" smtClean="0"/>
              <a:t>Multi-agency </a:t>
            </a:r>
            <a:r>
              <a:rPr lang="en-GB" sz="1200" dirty="0"/>
              <a:t>SEND strategy and implementation plan </a:t>
            </a:r>
            <a:r>
              <a:rPr lang="en-GB" sz="1200" dirty="0" smtClean="0"/>
              <a:t>that defines partners</a:t>
            </a:r>
            <a:r>
              <a:rPr lang="en-GB" sz="1200" dirty="0"/>
              <a:t>’ strategic </a:t>
            </a:r>
            <a:r>
              <a:rPr lang="en-GB" sz="1200" dirty="0" smtClean="0"/>
              <a:t>ambition </a:t>
            </a:r>
            <a:r>
              <a:rPr lang="en-GB" sz="1200" dirty="0"/>
              <a:t>and key indicators and measures </a:t>
            </a:r>
            <a:r>
              <a:rPr lang="en-GB" sz="1200" dirty="0" smtClean="0"/>
              <a:t>to </a:t>
            </a:r>
            <a:r>
              <a:rPr lang="en-GB" sz="1200" dirty="0"/>
              <a:t>monitor </a:t>
            </a:r>
            <a:r>
              <a:rPr lang="en-GB" sz="1200" dirty="0" smtClean="0"/>
              <a:t>quality </a:t>
            </a:r>
            <a:r>
              <a:rPr lang="en-GB" sz="1200" dirty="0"/>
              <a:t>and effectiveness </a:t>
            </a:r>
            <a:endParaRPr lang="en-GB" sz="1200" dirty="0" smtClean="0"/>
          </a:p>
          <a:p>
            <a:pPr marL="252000" indent="-252000">
              <a:spcBef>
                <a:spcPts val="300"/>
              </a:spcBef>
              <a:buFont typeface="+mj-lt"/>
              <a:buAutoNum type="arabicPeriod"/>
            </a:pPr>
            <a:r>
              <a:rPr lang="en-GB" sz="1200" dirty="0" smtClean="0"/>
              <a:t>Alignment </a:t>
            </a:r>
            <a:r>
              <a:rPr lang="en-GB" sz="1200" dirty="0"/>
              <a:t>of work across all relevant national programmes</a:t>
            </a:r>
          </a:p>
          <a:p>
            <a:pPr marL="252000" lvl="0" indent="-252000">
              <a:spcBef>
                <a:spcPts val="600"/>
              </a:spcBef>
              <a:buFont typeface="+mj-lt"/>
              <a:buAutoNum type="arabicPeriod"/>
            </a:pPr>
            <a:r>
              <a:rPr lang="en-GB" sz="1200" dirty="0"/>
              <a:t>Ensuring that effective and robust assurance checks in place for progress towards implementation of the SEND reforms and, where necessary, holding partners to account for their contribution</a:t>
            </a:r>
            <a:r>
              <a:rPr lang="en-GB" sz="1200" dirty="0" smtClean="0"/>
              <a:t>.</a:t>
            </a:r>
            <a:endParaRPr lang="en-GB" sz="1200" dirty="0"/>
          </a:p>
        </p:txBody>
      </p:sp>
      <p:grpSp>
        <p:nvGrpSpPr>
          <p:cNvPr id="7" name="Group 6"/>
          <p:cNvGrpSpPr/>
          <p:nvPr/>
        </p:nvGrpSpPr>
        <p:grpSpPr>
          <a:xfrm>
            <a:off x="324421" y="834759"/>
            <a:ext cx="9094484" cy="398333"/>
            <a:chOff x="1538586" y="2730"/>
            <a:chExt cx="1624788" cy="398333"/>
          </a:xfrm>
        </p:grpSpPr>
        <p:sp>
          <p:nvSpPr>
            <p:cNvPr id="8" name="Rectangle 7"/>
            <p:cNvSpPr/>
            <p:nvPr/>
          </p:nvSpPr>
          <p:spPr>
            <a:xfrm>
              <a:off x="1538586" y="2730"/>
              <a:ext cx="1624788" cy="398333"/>
            </a:xfrm>
            <a:prstGeom prst="rect">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1538586" y="2730"/>
              <a:ext cx="1624788" cy="3983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lvl="0" algn="ctr"/>
              <a:r>
                <a:rPr lang="en-GB" sz="2000" b="1" dirty="0" smtClean="0"/>
                <a:t>SEND Strategic Partnership Board</a:t>
              </a:r>
              <a:endParaRPr lang="en-GB" sz="2000" b="1" dirty="0"/>
            </a:p>
          </p:txBody>
        </p:sp>
      </p:grpSp>
      <p:grpSp>
        <p:nvGrpSpPr>
          <p:cNvPr id="13" name="Group 12"/>
          <p:cNvGrpSpPr/>
          <p:nvPr/>
        </p:nvGrpSpPr>
        <p:grpSpPr>
          <a:xfrm>
            <a:off x="358478" y="2609203"/>
            <a:ext cx="9060427" cy="398334"/>
            <a:chOff x="1538586" y="-285304"/>
            <a:chExt cx="1631157" cy="398334"/>
          </a:xfrm>
        </p:grpSpPr>
        <p:sp>
          <p:nvSpPr>
            <p:cNvPr id="14" name="Rectangle 13"/>
            <p:cNvSpPr/>
            <p:nvPr/>
          </p:nvSpPr>
          <p:spPr>
            <a:xfrm>
              <a:off x="1544955" y="-285304"/>
              <a:ext cx="1624788" cy="398333"/>
            </a:xfrm>
            <a:prstGeom prst="rect">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ectangle 14"/>
            <p:cNvSpPr/>
            <p:nvPr/>
          </p:nvSpPr>
          <p:spPr>
            <a:xfrm>
              <a:off x="1538586" y="-285303"/>
              <a:ext cx="1624788" cy="3983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lvl="0" algn="ctr"/>
              <a:r>
                <a:rPr lang="en-GB" sz="2000" b="1" dirty="0" smtClean="0"/>
                <a:t>SEND Operational Group</a:t>
              </a:r>
              <a:endParaRPr lang="en-GB" sz="2000" b="1" dirty="0"/>
            </a:p>
          </p:txBody>
        </p:sp>
      </p:grpSp>
      <p:sp>
        <p:nvSpPr>
          <p:cNvPr id="10" name="Rectangle 9"/>
          <p:cNvSpPr/>
          <p:nvPr/>
        </p:nvSpPr>
        <p:spPr>
          <a:xfrm>
            <a:off x="422208" y="3007536"/>
            <a:ext cx="8968343" cy="907941"/>
          </a:xfrm>
          <a:prstGeom prst="rect">
            <a:avLst/>
          </a:prstGeom>
        </p:spPr>
        <p:txBody>
          <a:bodyPr wrap="square">
            <a:spAutoFit/>
          </a:bodyPr>
          <a:lstStyle/>
          <a:p>
            <a:r>
              <a:rPr lang="en-GB" sz="1200" dirty="0" smtClean="0"/>
              <a:t>Operational responsibility </a:t>
            </a:r>
            <a:r>
              <a:rPr lang="en-GB" sz="1200" dirty="0"/>
              <a:t>for </a:t>
            </a:r>
            <a:r>
              <a:rPr lang="en-GB" sz="1200" dirty="0" smtClean="0"/>
              <a:t>implementation:</a:t>
            </a:r>
            <a:endParaRPr lang="en-GB" sz="1200" dirty="0"/>
          </a:p>
          <a:p>
            <a:pPr marL="252000" lvl="0" indent="-252000">
              <a:spcBef>
                <a:spcPts val="300"/>
              </a:spcBef>
              <a:buFont typeface="+mj-lt"/>
              <a:buAutoNum type="arabicPeriod"/>
            </a:pPr>
            <a:r>
              <a:rPr lang="en-GB" sz="1200" dirty="0"/>
              <a:t>Coordinating and maintaining a </a:t>
            </a:r>
            <a:r>
              <a:rPr lang="en-GB" sz="1200" dirty="0" smtClean="0"/>
              <a:t>robust </a:t>
            </a:r>
            <a:r>
              <a:rPr lang="en-GB" sz="1200" dirty="0"/>
              <a:t>multi-agency </a:t>
            </a:r>
            <a:r>
              <a:rPr lang="en-GB" sz="1200" dirty="0" smtClean="0"/>
              <a:t>self-evaluation </a:t>
            </a:r>
            <a:r>
              <a:rPr lang="en-GB" sz="1200" dirty="0"/>
              <a:t>of the quality of support for SEND and its impact on outcomes</a:t>
            </a:r>
          </a:p>
          <a:p>
            <a:pPr marL="252000" lvl="0" indent="-252000">
              <a:spcBef>
                <a:spcPts val="300"/>
              </a:spcBef>
              <a:buFont typeface="+mj-lt"/>
              <a:buAutoNum type="arabicPeriod"/>
            </a:pPr>
            <a:r>
              <a:rPr lang="en-GB" sz="1200" dirty="0"/>
              <a:t>Oversight, alignment and quality assurance of designated work </a:t>
            </a:r>
            <a:r>
              <a:rPr lang="en-GB" sz="1200" dirty="0" smtClean="0"/>
              <a:t>streams</a:t>
            </a:r>
            <a:endParaRPr lang="en-GB" sz="1200" dirty="0"/>
          </a:p>
        </p:txBody>
      </p:sp>
      <p:sp>
        <p:nvSpPr>
          <p:cNvPr id="16" name="Rectangle 15"/>
          <p:cNvSpPr>
            <a:spLocks noChangeArrowheads="1"/>
          </p:cNvSpPr>
          <p:nvPr/>
        </p:nvSpPr>
        <p:spPr bwMode="auto">
          <a:xfrm>
            <a:off x="-156793" y="158751"/>
            <a:ext cx="9721850" cy="676008"/>
          </a:xfrm>
          <a:prstGeom prst="rect">
            <a:avLst/>
          </a:prstGeom>
          <a:noFill/>
          <a:ln w="9525">
            <a:no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60000" eaLnBrk="1" fontAlgn="base" hangingPunct="1">
              <a:spcBef>
                <a:spcPct val="0"/>
              </a:spcBef>
              <a:spcAft>
                <a:spcPct val="0"/>
              </a:spcAft>
              <a:buFontTx/>
              <a:buNone/>
            </a:pPr>
            <a:r>
              <a:rPr lang="en-US" altLang="en-US" b="1" dirty="0" smtClean="0"/>
              <a:t>Our approach: governance and accountability</a:t>
            </a:r>
            <a:endParaRPr lang="en-US" altLang="en-US" b="1" dirty="0"/>
          </a:p>
        </p:txBody>
      </p:sp>
      <p:grpSp>
        <p:nvGrpSpPr>
          <p:cNvPr id="17" name="Group 16"/>
          <p:cNvGrpSpPr/>
          <p:nvPr/>
        </p:nvGrpSpPr>
        <p:grpSpPr>
          <a:xfrm>
            <a:off x="393855" y="4005064"/>
            <a:ext cx="9025050" cy="442642"/>
            <a:chOff x="178586" y="669000"/>
            <a:chExt cx="974526" cy="466704"/>
          </a:xfrm>
        </p:grpSpPr>
        <p:sp>
          <p:nvSpPr>
            <p:cNvPr id="18" name="Rectangle 17"/>
            <p:cNvSpPr/>
            <p:nvPr/>
          </p:nvSpPr>
          <p:spPr>
            <a:xfrm>
              <a:off x="178586" y="669000"/>
              <a:ext cx="933409" cy="466704"/>
            </a:xfrm>
            <a:prstGeom prst="rect">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angle 18"/>
            <p:cNvSpPr/>
            <p:nvPr/>
          </p:nvSpPr>
          <p:spPr>
            <a:xfrm>
              <a:off x="178586" y="669000"/>
              <a:ext cx="974526" cy="466704"/>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2000" b="1" dirty="0" smtClean="0"/>
                <a:t>JCB Children and Young People Health &amp; Well-being East Berkshire</a:t>
              </a:r>
              <a:endParaRPr lang="en-GB" sz="2000" b="1" kern="1200" dirty="0"/>
            </a:p>
          </p:txBody>
        </p:sp>
      </p:grpSp>
      <p:sp>
        <p:nvSpPr>
          <p:cNvPr id="20" name="TextBox 19"/>
          <p:cNvSpPr txBox="1"/>
          <p:nvPr/>
        </p:nvSpPr>
        <p:spPr>
          <a:xfrm>
            <a:off x="422207" y="4447705"/>
            <a:ext cx="8996697" cy="1685077"/>
          </a:xfrm>
          <a:prstGeom prst="rect">
            <a:avLst/>
          </a:prstGeom>
          <a:noFill/>
        </p:spPr>
        <p:txBody>
          <a:bodyPr wrap="square" rtlCol="0">
            <a:spAutoFit/>
          </a:bodyPr>
          <a:lstStyle/>
          <a:p>
            <a:r>
              <a:rPr lang="en-GB" sz="1200" dirty="0" smtClean="0"/>
              <a:t>Responsible for joint </a:t>
            </a:r>
            <a:r>
              <a:rPr lang="en-GB" sz="1200" dirty="0"/>
              <a:t>commissioning arrangements </a:t>
            </a:r>
            <a:r>
              <a:rPr lang="en-GB" sz="1200" dirty="0" smtClean="0"/>
              <a:t>0-25:</a:t>
            </a:r>
          </a:p>
          <a:p>
            <a:pPr marL="252000" lvl="0" indent="-252000">
              <a:spcBef>
                <a:spcPts val="300"/>
              </a:spcBef>
              <a:buFont typeface="+mj-lt"/>
              <a:buAutoNum type="arabicPeriod"/>
            </a:pPr>
            <a:r>
              <a:rPr lang="en-GB" sz="1200" dirty="0" smtClean="0"/>
              <a:t>An East </a:t>
            </a:r>
            <a:r>
              <a:rPr lang="en-GB" sz="1200" dirty="0"/>
              <a:t>Berkshire Children and Young People’s Joint Commissioning Framework/Plan to</a:t>
            </a:r>
            <a:r>
              <a:rPr lang="en-GB" sz="1200" dirty="0" smtClean="0"/>
              <a:t>:-</a:t>
            </a:r>
            <a:endParaRPr lang="en-GB" sz="1200" dirty="0"/>
          </a:p>
          <a:p>
            <a:pPr marL="504000" lvl="1" indent="-252000">
              <a:buFont typeface="Arial" panose="020B0604020202020204" pitchFamily="34" charset="0"/>
              <a:buChar char="•"/>
            </a:pPr>
            <a:r>
              <a:rPr lang="en-GB" sz="1200" dirty="0"/>
              <a:t>P</a:t>
            </a:r>
            <a:r>
              <a:rPr lang="en-GB" sz="1200" dirty="0" smtClean="0"/>
              <a:t>ut </a:t>
            </a:r>
            <a:r>
              <a:rPr lang="en-GB" sz="1200" dirty="0"/>
              <a:t>joint planning and commissioning </a:t>
            </a:r>
            <a:r>
              <a:rPr lang="en-GB" sz="1200" dirty="0" smtClean="0"/>
              <a:t>at </a:t>
            </a:r>
            <a:r>
              <a:rPr lang="en-GB" sz="1200" dirty="0"/>
              <a:t>the heart of improving outcomes </a:t>
            </a:r>
            <a:endParaRPr lang="en-GB" sz="1200" dirty="0" smtClean="0"/>
          </a:p>
          <a:p>
            <a:pPr marL="504000" lvl="1" indent="-252000">
              <a:buFont typeface="Arial" panose="020B0604020202020204" pitchFamily="34" charset="0"/>
              <a:buChar char="•"/>
            </a:pPr>
            <a:r>
              <a:rPr lang="en-GB" sz="1200" dirty="0" smtClean="0"/>
              <a:t>Develop </a:t>
            </a:r>
            <a:r>
              <a:rPr lang="en-GB" sz="1200" dirty="0"/>
              <a:t>robust forward planning, including preparing for adulthood, across children, young people and adult </a:t>
            </a:r>
            <a:r>
              <a:rPr lang="en-GB" sz="1200" dirty="0" smtClean="0"/>
              <a:t>services</a:t>
            </a:r>
          </a:p>
          <a:p>
            <a:pPr marL="504000" lvl="1" indent="-252000">
              <a:buFont typeface="Arial" panose="020B0604020202020204" pitchFamily="34" charset="0"/>
              <a:buChar char="•"/>
            </a:pPr>
            <a:r>
              <a:rPr lang="en-GB" sz="1200" dirty="0" smtClean="0"/>
              <a:t>Support </a:t>
            </a:r>
            <a:r>
              <a:rPr lang="en-GB" sz="1200" dirty="0"/>
              <a:t>the development of </a:t>
            </a:r>
            <a:r>
              <a:rPr lang="en-GB" sz="1200" dirty="0" smtClean="0"/>
              <a:t>the local areas’ </a:t>
            </a:r>
            <a:r>
              <a:rPr lang="en-GB" sz="1200" dirty="0"/>
              <a:t>Joint Strategic Needs </a:t>
            </a:r>
            <a:r>
              <a:rPr lang="en-GB" sz="1200" dirty="0" smtClean="0"/>
              <a:t>Assessment</a:t>
            </a:r>
            <a:endParaRPr lang="en-GB" sz="1200" dirty="0"/>
          </a:p>
          <a:p>
            <a:pPr marL="504000" lvl="1" indent="-252000">
              <a:buFont typeface="Arial" panose="020B0604020202020204" pitchFamily="34" charset="0"/>
              <a:buChar char="•"/>
            </a:pPr>
            <a:r>
              <a:rPr lang="en-GB" sz="1200" dirty="0"/>
              <a:t>Have an overview of </a:t>
            </a:r>
            <a:r>
              <a:rPr lang="en-GB" sz="1200" dirty="0" smtClean="0"/>
              <a:t>and integrate all relevant commissioning </a:t>
            </a:r>
            <a:r>
              <a:rPr lang="en-GB" sz="1200" dirty="0"/>
              <a:t>across health, education and social care. </a:t>
            </a:r>
          </a:p>
          <a:p>
            <a:pPr marL="252000" lvl="0" indent="-252000">
              <a:spcBef>
                <a:spcPts val="300"/>
              </a:spcBef>
              <a:buFont typeface="+mj-lt"/>
              <a:buAutoNum type="arabicPeriod"/>
            </a:pPr>
            <a:r>
              <a:rPr lang="en-GB" sz="1200" dirty="0" smtClean="0"/>
              <a:t>A Co-production </a:t>
            </a:r>
            <a:r>
              <a:rPr lang="en-GB" sz="1200" dirty="0"/>
              <a:t>Charter </a:t>
            </a:r>
            <a:r>
              <a:rPr lang="en-GB" sz="1200" dirty="0" smtClean="0"/>
              <a:t>and Co-production </a:t>
            </a:r>
            <a:r>
              <a:rPr lang="en-GB" sz="1200" dirty="0"/>
              <a:t>Network across health, education, social care. </a:t>
            </a:r>
          </a:p>
          <a:p>
            <a:pPr marL="252000" lvl="0" indent="-252000">
              <a:spcBef>
                <a:spcPts val="300"/>
              </a:spcBef>
              <a:buFont typeface="+mj-lt"/>
              <a:buAutoNum type="arabicPeriod"/>
            </a:pPr>
            <a:r>
              <a:rPr lang="en-GB" sz="1200" dirty="0" smtClean="0"/>
              <a:t>Integrated </a:t>
            </a:r>
            <a:r>
              <a:rPr lang="en-GB" sz="1200" dirty="0"/>
              <a:t>commissioning groups </a:t>
            </a:r>
            <a:r>
              <a:rPr lang="en-GB" sz="1200" dirty="0" smtClean="0"/>
              <a:t>for CAMHS</a:t>
            </a:r>
            <a:r>
              <a:rPr lang="en-GB" sz="1200" dirty="0"/>
              <a:t>, SEND, Children Looked </a:t>
            </a:r>
            <a:r>
              <a:rPr lang="en-GB" sz="1200" dirty="0" smtClean="0"/>
              <a:t>After</a:t>
            </a:r>
            <a:endParaRPr lang="en-GB" sz="1200" dirty="0"/>
          </a:p>
        </p:txBody>
      </p:sp>
      <p:sp>
        <p:nvSpPr>
          <p:cNvPr id="2" name="Slide Number Placeholder 1"/>
          <p:cNvSpPr>
            <a:spLocks noGrp="1"/>
          </p:cNvSpPr>
          <p:nvPr>
            <p:ph type="sldNum" sz="quarter" idx="12"/>
          </p:nvPr>
        </p:nvSpPr>
        <p:spPr/>
        <p:txBody>
          <a:bodyPr/>
          <a:lstStyle/>
          <a:p>
            <a:pPr>
              <a:defRPr/>
            </a:pPr>
            <a:fld id="{A6E8DD8C-E5A6-4374-AFFF-719CFAD62E63}" type="slidenum">
              <a:rPr lang="en-GB" altLang="en-US" smtClean="0">
                <a:solidFill>
                  <a:srgbClr val="000000"/>
                </a:solidFill>
              </a:rPr>
              <a:pPr>
                <a:defRPr/>
              </a:pPr>
              <a:t>25</a:t>
            </a:fld>
            <a:endParaRPr lang="en-GB" altLang="en-US" dirty="0">
              <a:solidFill>
                <a:srgbClr val="000000"/>
              </a:solidFill>
            </a:endParaRPr>
          </a:p>
        </p:txBody>
      </p:sp>
    </p:spTree>
    <p:extLst>
      <p:ext uri="{BB962C8B-B14F-4D97-AF65-F5344CB8AC3E}">
        <p14:creationId xmlns:p14="http://schemas.microsoft.com/office/powerpoint/2010/main" val="151611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82126" y="1268760"/>
            <a:ext cx="8881596" cy="442642"/>
            <a:chOff x="175959" y="-197201"/>
            <a:chExt cx="933409" cy="466704"/>
          </a:xfrm>
        </p:grpSpPr>
        <p:sp>
          <p:nvSpPr>
            <p:cNvPr id="16" name="Rectangle 15"/>
            <p:cNvSpPr/>
            <p:nvPr/>
          </p:nvSpPr>
          <p:spPr>
            <a:xfrm>
              <a:off x="175959" y="-197201"/>
              <a:ext cx="933409" cy="466704"/>
            </a:xfrm>
            <a:prstGeom prst="rect">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angle 16"/>
            <p:cNvSpPr/>
            <p:nvPr/>
          </p:nvSpPr>
          <p:spPr>
            <a:xfrm>
              <a:off x="175959" y="-197201"/>
              <a:ext cx="933409" cy="4667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2000" b="1" dirty="0" smtClean="0"/>
                <a:t>Quality and Performance</a:t>
              </a:r>
              <a:endParaRPr lang="en-GB" sz="2000" b="1" kern="1200" dirty="0"/>
            </a:p>
          </p:txBody>
        </p:sp>
      </p:grpSp>
      <p:sp>
        <p:nvSpPr>
          <p:cNvPr id="19" name="TextBox 18"/>
          <p:cNvSpPr txBox="1"/>
          <p:nvPr/>
        </p:nvSpPr>
        <p:spPr>
          <a:xfrm>
            <a:off x="319711" y="1754784"/>
            <a:ext cx="8844010" cy="2354491"/>
          </a:xfrm>
          <a:prstGeom prst="rect">
            <a:avLst/>
          </a:prstGeom>
          <a:noFill/>
        </p:spPr>
        <p:txBody>
          <a:bodyPr wrap="square" rtlCol="0">
            <a:spAutoFit/>
          </a:bodyPr>
          <a:lstStyle/>
          <a:p>
            <a:r>
              <a:rPr lang="en-GB" sz="1200" dirty="0" smtClean="0"/>
              <a:t>Overall </a:t>
            </a:r>
            <a:r>
              <a:rPr lang="en-GB" sz="1200" dirty="0"/>
              <a:t>responsibility for oversight of and driving improvement in:</a:t>
            </a:r>
          </a:p>
          <a:p>
            <a:pPr marL="252000" lvl="0" indent="-252000">
              <a:spcBef>
                <a:spcPts val="300"/>
              </a:spcBef>
              <a:buFont typeface="+mj-lt"/>
              <a:buAutoNum type="arabicPeriod"/>
            </a:pPr>
            <a:r>
              <a:rPr lang="en-GB" sz="1200" dirty="0"/>
              <a:t>Performance in meeting statutory responsibilities </a:t>
            </a:r>
            <a:endParaRPr lang="en-GB" sz="1200" dirty="0" smtClean="0"/>
          </a:p>
          <a:p>
            <a:pPr marL="252000" lvl="0" indent="-252000">
              <a:spcBef>
                <a:spcPts val="300"/>
              </a:spcBef>
              <a:buFont typeface="+mj-lt"/>
              <a:buAutoNum type="arabicPeriod"/>
            </a:pPr>
            <a:r>
              <a:rPr lang="en-GB" sz="1200" dirty="0" smtClean="0"/>
              <a:t>The </a:t>
            </a:r>
            <a:r>
              <a:rPr lang="en-GB" sz="1200" dirty="0"/>
              <a:t>quality and effectiveness of support for children and young people with SEND </a:t>
            </a:r>
            <a:endParaRPr lang="en-GB" sz="1200" dirty="0" smtClean="0"/>
          </a:p>
          <a:p>
            <a:pPr marL="252000" lvl="0" indent="-252000">
              <a:spcBef>
                <a:spcPts val="300"/>
              </a:spcBef>
              <a:buFont typeface="+mj-lt"/>
              <a:buAutoNum type="arabicPeriod"/>
            </a:pPr>
            <a:r>
              <a:rPr lang="en-GB" sz="1200" dirty="0" smtClean="0"/>
              <a:t>Outcomes </a:t>
            </a:r>
            <a:r>
              <a:rPr lang="en-GB" sz="1200" dirty="0"/>
              <a:t>achieved by children and young people with SEND</a:t>
            </a:r>
          </a:p>
          <a:p>
            <a:pPr marL="252000" lvl="0" indent="-252000">
              <a:spcBef>
                <a:spcPts val="300"/>
              </a:spcBef>
              <a:buFont typeface="+mj-lt"/>
              <a:buAutoNum type="arabicPeriod"/>
            </a:pPr>
            <a:r>
              <a:rPr lang="en-GB" sz="1200" dirty="0"/>
              <a:t>Parent and carers’ confidence and trust in how their child or young person is </a:t>
            </a:r>
            <a:r>
              <a:rPr lang="en-GB" sz="1200" dirty="0" smtClean="0"/>
              <a:t>supported</a:t>
            </a:r>
          </a:p>
          <a:p>
            <a:pPr lvl="0">
              <a:spcBef>
                <a:spcPts val="600"/>
              </a:spcBef>
            </a:pPr>
            <a:r>
              <a:rPr lang="en-GB" sz="1200" dirty="0" smtClean="0"/>
              <a:t>Includes work to:</a:t>
            </a:r>
          </a:p>
          <a:p>
            <a:pPr marL="252000" lvl="1" indent="-252000">
              <a:buFont typeface="Arial" panose="020B0604020202020204" pitchFamily="34" charset="0"/>
              <a:buChar char="•"/>
            </a:pPr>
            <a:r>
              <a:rPr lang="en-GB" sz="1200" dirty="0"/>
              <a:t>Establish a comprehensive and integrated data set/dashboard for the local area</a:t>
            </a:r>
          </a:p>
          <a:p>
            <a:pPr marL="252000" lvl="1" indent="-252000">
              <a:buFont typeface="Arial" panose="020B0604020202020204" pitchFamily="34" charset="0"/>
              <a:buChar char="•"/>
            </a:pPr>
            <a:r>
              <a:rPr lang="en-GB" sz="1200" dirty="0"/>
              <a:t>Strengthen multi-agency decision making and Quality Assurance for high-cost residential or specialist placements, including multi-agency sign off and disagreement resolution around EHCPs </a:t>
            </a:r>
          </a:p>
          <a:p>
            <a:pPr marL="252000" indent="-252000">
              <a:buFont typeface="Arial" panose="020B0604020202020204" pitchFamily="34" charset="0"/>
              <a:buChar char="•"/>
            </a:pPr>
            <a:r>
              <a:rPr lang="en-GB" sz="1200" dirty="0"/>
              <a:t>Ensure alignment between Early Help and SEND to identify children and young people with SEND as early as possible in their lives and support children and young people SEND who may not need an </a:t>
            </a:r>
            <a:r>
              <a:rPr lang="en-GB" sz="1200" dirty="0" smtClean="0"/>
              <a:t>EHCP</a:t>
            </a:r>
            <a:endParaRPr lang="en-GB" sz="1200" dirty="0"/>
          </a:p>
        </p:txBody>
      </p:sp>
      <p:sp>
        <p:nvSpPr>
          <p:cNvPr id="13" name="Rectangle 12"/>
          <p:cNvSpPr>
            <a:spLocks noChangeArrowheads="1"/>
          </p:cNvSpPr>
          <p:nvPr/>
        </p:nvSpPr>
        <p:spPr bwMode="auto">
          <a:xfrm>
            <a:off x="-156793" y="158751"/>
            <a:ext cx="9721850" cy="676008"/>
          </a:xfrm>
          <a:prstGeom prst="rect">
            <a:avLst/>
          </a:prstGeom>
          <a:noFill/>
          <a:ln w="9525">
            <a:no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60000" eaLnBrk="1" fontAlgn="base" hangingPunct="1">
              <a:spcBef>
                <a:spcPct val="0"/>
              </a:spcBef>
              <a:spcAft>
                <a:spcPct val="0"/>
              </a:spcAft>
              <a:buFontTx/>
              <a:buNone/>
            </a:pPr>
            <a:r>
              <a:rPr lang="en-US" altLang="en-US" b="1" dirty="0" smtClean="0"/>
              <a:t>Our approach: Work Streams</a:t>
            </a:r>
            <a:endParaRPr lang="en-US" altLang="en-US" b="1" dirty="0"/>
          </a:p>
        </p:txBody>
      </p:sp>
      <p:grpSp>
        <p:nvGrpSpPr>
          <p:cNvPr id="14" name="Group 13"/>
          <p:cNvGrpSpPr/>
          <p:nvPr/>
        </p:nvGrpSpPr>
        <p:grpSpPr>
          <a:xfrm>
            <a:off x="237473" y="4478607"/>
            <a:ext cx="8881595" cy="467030"/>
            <a:chOff x="175204" y="638302"/>
            <a:chExt cx="900314" cy="492418"/>
          </a:xfrm>
        </p:grpSpPr>
        <p:sp>
          <p:nvSpPr>
            <p:cNvPr id="20" name="Rectangle 19"/>
            <p:cNvSpPr/>
            <p:nvPr/>
          </p:nvSpPr>
          <p:spPr>
            <a:xfrm>
              <a:off x="175204" y="638302"/>
              <a:ext cx="900314" cy="466704"/>
            </a:xfrm>
            <a:prstGeom prst="rect">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ectangle 20"/>
            <p:cNvSpPr/>
            <p:nvPr/>
          </p:nvSpPr>
          <p:spPr>
            <a:xfrm>
              <a:off x="175204" y="664016"/>
              <a:ext cx="900314" cy="4667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lvl="0" algn="ctr" defTabSz="400050">
                <a:spcBef>
                  <a:spcPct val="0"/>
                </a:spcBef>
                <a:spcAft>
                  <a:spcPct val="35000"/>
                </a:spcAft>
              </a:pPr>
              <a:r>
                <a:rPr lang="en-GB" sz="2000" b="1" dirty="0" smtClean="0"/>
                <a:t>Participation and Engagement</a:t>
              </a:r>
              <a:endParaRPr lang="en-GB" sz="2000" b="1" kern="1200" dirty="0"/>
            </a:p>
          </p:txBody>
        </p:sp>
      </p:grpSp>
      <p:sp>
        <p:nvSpPr>
          <p:cNvPr id="22" name="TextBox 21"/>
          <p:cNvSpPr txBox="1"/>
          <p:nvPr/>
        </p:nvSpPr>
        <p:spPr>
          <a:xfrm>
            <a:off x="300918" y="4945638"/>
            <a:ext cx="8844011" cy="1169551"/>
          </a:xfrm>
          <a:prstGeom prst="rect">
            <a:avLst/>
          </a:prstGeom>
          <a:noFill/>
        </p:spPr>
        <p:txBody>
          <a:bodyPr wrap="square" rtlCol="0">
            <a:spAutoFit/>
          </a:bodyPr>
          <a:lstStyle/>
          <a:p>
            <a:r>
              <a:rPr lang="en-GB" sz="1200" dirty="0" smtClean="0"/>
              <a:t>Overall </a:t>
            </a:r>
            <a:r>
              <a:rPr lang="en-GB" sz="1200" dirty="0"/>
              <a:t>responsibility for oversight of and driving improvement in:</a:t>
            </a:r>
          </a:p>
          <a:p>
            <a:pPr marL="252000" lvl="0" indent="-252000">
              <a:spcBef>
                <a:spcPts val="300"/>
              </a:spcBef>
              <a:buFont typeface="+mj-lt"/>
              <a:buAutoNum type="arabicPeriod"/>
            </a:pPr>
            <a:r>
              <a:rPr lang="en-GB" sz="1200" dirty="0" smtClean="0"/>
              <a:t>Co-production, </a:t>
            </a:r>
            <a:r>
              <a:rPr lang="en-GB" sz="1200" dirty="0"/>
              <a:t>including the Local Offer </a:t>
            </a:r>
          </a:p>
          <a:p>
            <a:pPr marL="252000" lvl="0" indent="-252000">
              <a:spcBef>
                <a:spcPts val="300"/>
              </a:spcBef>
              <a:buFont typeface="+mj-lt"/>
              <a:buAutoNum type="arabicPeriod"/>
            </a:pPr>
            <a:r>
              <a:rPr lang="en-GB" sz="1200" dirty="0"/>
              <a:t>Communication </a:t>
            </a:r>
            <a:r>
              <a:rPr lang="en-GB" sz="1200" dirty="0" smtClean="0"/>
              <a:t>strategy</a:t>
            </a:r>
          </a:p>
          <a:p>
            <a:pPr lvl="0">
              <a:spcBef>
                <a:spcPts val="600"/>
              </a:spcBef>
            </a:pPr>
            <a:r>
              <a:rPr lang="en-GB" sz="1200" dirty="0" smtClean="0"/>
              <a:t>Includes work to:</a:t>
            </a:r>
          </a:p>
          <a:p>
            <a:pPr marL="171450" lvl="0" indent="-171450">
              <a:buFont typeface="Arial" panose="020B0604020202020204" pitchFamily="34" charset="0"/>
              <a:buChar char="•"/>
            </a:pPr>
            <a:r>
              <a:rPr lang="en-GB" sz="1200" dirty="0" smtClean="0"/>
              <a:t>Strengthen arrangements for co-production with children and young people</a:t>
            </a:r>
            <a:endParaRPr lang="en-GB" sz="1200" dirty="0"/>
          </a:p>
        </p:txBody>
      </p:sp>
      <p:sp>
        <p:nvSpPr>
          <p:cNvPr id="2" name="Slide Number Placeholder 1"/>
          <p:cNvSpPr>
            <a:spLocks noGrp="1"/>
          </p:cNvSpPr>
          <p:nvPr>
            <p:ph type="sldNum" sz="quarter" idx="12"/>
          </p:nvPr>
        </p:nvSpPr>
        <p:spPr/>
        <p:txBody>
          <a:bodyPr/>
          <a:lstStyle/>
          <a:p>
            <a:pPr>
              <a:defRPr/>
            </a:pPr>
            <a:fld id="{A6E8DD8C-E5A6-4374-AFFF-719CFAD62E63}" type="slidenum">
              <a:rPr lang="en-GB" altLang="en-US" smtClean="0">
                <a:solidFill>
                  <a:srgbClr val="000000"/>
                </a:solidFill>
              </a:rPr>
              <a:pPr>
                <a:defRPr/>
              </a:pPr>
              <a:t>26</a:t>
            </a:fld>
            <a:endParaRPr lang="en-GB" altLang="en-US" dirty="0">
              <a:solidFill>
                <a:srgbClr val="000000"/>
              </a:solidFill>
            </a:endParaRPr>
          </a:p>
        </p:txBody>
      </p:sp>
      <p:sp>
        <p:nvSpPr>
          <p:cNvPr id="23" name="TextBox 22"/>
          <p:cNvSpPr txBox="1"/>
          <p:nvPr/>
        </p:nvSpPr>
        <p:spPr>
          <a:xfrm>
            <a:off x="282126" y="834759"/>
            <a:ext cx="8844011" cy="276999"/>
          </a:xfrm>
          <a:prstGeom prst="rect">
            <a:avLst/>
          </a:prstGeom>
          <a:noFill/>
        </p:spPr>
        <p:txBody>
          <a:bodyPr wrap="square" rtlCol="0">
            <a:spAutoFit/>
          </a:bodyPr>
          <a:lstStyle/>
          <a:p>
            <a:r>
              <a:rPr lang="en-GB" sz="1200" dirty="0" smtClean="0"/>
              <a:t>4 key work streams maintain an oversight of and drive improvement in work to deliver on our priorities</a:t>
            </a:r>
            <a:endParaRPr lang="en-GB" sz="1200" dirty="0"/>
          </a:p>
        </p:txBody>
      </p:sp>
    </p:spTree>
    <p:extLst>
      <p:ext uri="{BB962C8B-B14F-4D97-AF65-F5344CB8AC3E}">
        <p14:creationId xmlns:p14="http://schemas.microsoft.com/office/powerpoint/2010/main" val="42184620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156793" y="158751"/>
            <a:ext cx="9721850" cy="676008"/>
          </a:xfrm>
          <a:prstGeom prst="rect">
            <a:avLst/>
          </a:prstGeom>
          <a:noFill/>
          <a:ln w="9525">
            <a:no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60000" eaLnBrk="1" fontAlgn="base" hangingPunct="1">
              <a:spcBef>
                <a:spcPct val="0"/>
              </a:spcBef>
              <a:spcAft>
                <a:spcPct val="0"/>
              </a:spcAft>
              <a:buFontTx/>
              <a:buNone/>
            </a:pPr>
            <a:r>
              <a:rPr lang="en-US" altLang="en-US" b="1" dirty="0" smtClean="0"/>
              <a:t>Our approach: Work Streams</a:t>
            </a:r>
            <a:endParaRPr lang="en-US" altLang="en-US" b="1" dirty="0"/>
          </a:p>
        </p:txBody>
      </p:sp>
      <p:grpSp>
        <p:nvGrpSpPr>
          <p:cNvPr id="24" name="Group 23"/>
          <p:cNvGrpSpPr/>
          <p:nvPr/>
        </p:nvGrpSpPr>
        <p:grpSpPr>
          <a:xfrm>
            <a:off x="345692" y="1052736"/>
            <a:ext cx="8881595" cy="442642"/>
            <a:chOff x="178586" y="669000"/>
            <a:chExt cx="1009841" cy="466704"/>
          </a:xfrm>
        </p:grpSpPr>
        <p:sp>
          <p:nvSpPr>
            <p:cNvPr id="25" name="Rectangle 24"/>
            <p:cNvSpPr/>
            <p:nvPr/>
          </p:nvSpPr>
          <p:spPr>
            <a:xfrm>
              <a:off x="178586" y="669000"/>
              <a:ext cx="1009841" cy="466704"/>
            </a:xfrm>
            <a:prstGeom prst="rect">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ectangle 27"/>
            <p:cNvSpPr/>
            <p:nvPr/>
          </p:nvSpPr>
          <p:spPr>
            <a:xfrm>
              <a:off x="178586" y="669000"/>
              <a:ext cx="933409" cy="4667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2000" b="1" dirty="0" smtClean="0"/>
                <a:t>Capacity Building/workforce development</a:t>
              </a:r>
              <a:endParaRPr lang="en-GB" sz="2000" b="1" kern="1200" dirty="0"/>
            </a:p>
          </p:txBody>
        </p:sp>
      </p:grpSp>
      <p:sp>
        <p:nvSpPr>
          <p:cNvPr id="29" name="TextBox 28"/>
          <p:cNvSpPr txBox="1"/>
          <p:nvPr/>
        </p:nvSpPr>
        <p:spPr>
          <a:xfrm>
            <a:off x="383276" y="1495378"/>
            <a:ext cx="8844012" cy="2131353"/>
          </a:xfrm>
          <a:prstGeom prst="rect">
            <a:avLst/>
          </a:prstGeom>
          <a:noFill/>
        </p:spPr>
        <p:txBody>
          <a:bodyPr wrap="square" rtlCol="0">
            <a:spAutoFit/>
          </a:bodyPr>
          <a:lstStyle/>
          <a:p>
            <a:r>
              <a:rPr lang="en-GB" sz="1200" dirty="0"/>
              <a:t>O</a:t>
            </a:r>
            <a:r>
              <a:rPr lang="en-GB" sz="1200" dirty="0" smtClean="0"/>
              <a:t>verall </a:t>
            </a:r>
            <a:r>
              <a:rPr lang="en-GB" sz="1200" dirty="0"/>
              <a:t>responsibility for </a:t>
            </a:r>
            <a:r>
              <a:rPr lang="en-GB" sz="1200" dirty="0" smtClean="0"/>
              <a:t>coordinating activity to build </a:t>
            </a:r>
            <a:r>
              <a:rPr lang="en-GB" sz="1200" dirty="0"/>
              <a:t>capacity and confidence </a:t>
            </a:r>
            <a:r>
              <a:rPr lang="en-GB" sz="1200" dirty="0" smtClean="0"/>
              <a:t>across the system:</a:t>
            </a:r>
            <a:endParaRPr lang="en-GB" sz="1200" dirty="0"/>
          </a:p>
          <a:p>
            <a:pPr marL="226800" lvl="0" indent="-226800">
              <a:spcBef>
                <a:spcPts val="300"/>
              </a:spcBef>
              <a:buFont typeface="+mj-lt"/>
              <a:buAutoNum type="arabicPeriod"/>
            </a:pPr>
            <a:r>
              <a:rPr lang="en-GB" sz="1200" dirty="0"/>
              <a:t>Engagement with leaders of local </a:t>
            </a:r>
            <a:r>
              <a:rPr lang="en-GB" sz="1200" dirty="0" smtClean="0"/>
              <a:t>education settings </a:t>
            </a:r>
          </a:p>
          <a:p>
            <a:pPr marL="226800" lvl="0" indent="-226800">
              <a:spcBef>
                <a:spcPts val="300"/>
              </a:spcBef>
              <a:buFont typeface="+mj-lt"/>
              <a:buAutoNum type="arabicPeriod"/>
            </a:pPr>
            <a:r>
              <a:rPr lang="en-GB" sz="1200" dirty="0" smtClean="0"/>
              <a:t>Adopting </a:t>
            </a:r>
            <a:r>
              <a:rPr lang="en-GB" sz="1200" dirty="0"/>
              <a:t>flexible and creative approaches and interventions </a:t>
            </a:r>
          </a:p>
          <a:p>
            <a:pPr marL="226800" lvl="0" indent="-226800">
              <a:spcBef>
                <a:spcPts val="300"/>
              </a:spcBef>
              <a:buFont typeface="+mj-lt"/>
              <a:buAutoNum type="arabicPeriod"/>
            </a:pPr>
            <a:r>
              <a:rPr lang="en-GB" sz="1200" dirty="0"/>
              <a:t>Making sure that the local authority and its partners </a:t>
            </a:r>
            <a:r>
              <a:rPr lang="en-GB" sz="1200" dirty="0" smtClean="0"/>
              <a:t>are mindful </a:t>
            </a:r>
            <a:r>
              <a:rPr lang="en-GB" sz="1200" dirty="0"/>
              <a:t>of </a:t>
            </a:r>
            <a:r>
              <a:rPr lang="en-GB" sz="1200" dirty="0" smtClean="0"/>
              <a:t>their equality </a:t>
            </a:r>
            <a:r>
              <a:rPr lang="en-GB" sz="1200" dirty="0"/>
              <a:t>duty </a:t>
            </a:r>
            <a:r>
              <a:rPr lang="en-GB" sz="1200" dirty="0" smtClean="0"/>
              <a:t>in relation to disabled </a:t>
            </a:r>
            <a:r>
              <a:rPr lang="en-GB" sz="1200" dirty="0"/>
              <a:t>and non-disabled children and young people</a:t>
            </a:r>
            <a:r>
              <a:rPr lang="en-GB" sz="1200" dirty="0" smtClean="0"/>
              <a:t>.</a:t>
            </a:r>
          </a:p>
          <a:p>
            <a:pPr lvl="0">
              <a:spcBef>
                <a:spcPts val="600"/>
              </a:spcBef>
            </a:pPr>
            <a:r>
              <a:rPr lang="en-GB" sz="1200" dirty="0" smtClean="0"/>
              <a:t>Includes work to:</a:t>
            </a:r>
          </a:p>
          <a:p>
            <a:pPr marL="252000" lvl="0" indent="-252000">
              <a:buFont typeface="Arial" panose="020B0604020202020204" pitchFamily="34" charset="0"/>
              <a:buChar char="•"/>
            </a:pPr>
            <a:r>
              <a:rPr lang="en-GB" sz="1200" dirty="0"/>
              <a:t>Understand and coordinate activity to meet the development needs across the children and young people’s </a:t>
            </a:r>
            <a:r>
              <a:rPr lang="en-GB" sz="1200" dirty="0" smtClean="0"/>
              <a:t>workforce</a:t>
            </a:r>
          </a:p>
          <a:p>
            <a:pPr marL="252000" indent="-252000">
              <a:buFont typeface="Arial" panose="020B0604020202020204" pitchFamily="34" charset="0"/>
              <a:buChar char="•"/>
            </a:pPr>
            <a:r>
              <a:rPr lang="en-GB" sz="1200" dirty="0"/>
              <a:t>Promote and facilitate collaboration and networking between practitioners, agencies and education settings</a:t>
            </a:r>
          </a:p>
          <a:p>
            <a:pPr marL="252000" indent="-252000">
              <a:buFont typeface="Arial" panose="020B0604020202020204" pitchFamily="34" charset="0"/>
              <a:buChar char="•"/>
            </a:pPr>
            <a:r>
              <a:rPr lang="en-GB" sz="1200" dirty="0"/>
              <a:t>Improve progress and achievement of children and young people with SEND by the end of Key Stage 2 and Key Stage 4 - particularly those with an </a:t>
            </a:r>
            <a:r>
              <a:rPr lang="en-GB" sz="1200" dirty="0" smtClean="0"/>
              <a:t>EHCP</a:t>
            </a:r>
            <a:endParaRPr lang="en-GB" sz="1200" dirty="0"/>
          </a:p>
        </p:txBody>
      </p:sp>
      <p:grpSp>
        <p:nvGrpSpPr>
          <p:cNvPr id="34" name="Group 33"/>
          <p:cNvGrpSpPr/>
          <p:nvPr/>
        </p:nvGrpSpPr>
        <p:grpSpPr>
          <a:xfrm>
            <a:off x="345692" y="3789040"/>
            <a:ext cx="8981404" cy="442642"/>
            <a:chOff x="178586" y="669000"/>
            <a:chExt cx="933409" cy="466704"/>
          </a:xfrm>
        </p:grpSpPr>
        <p:sp>
          <p:nvSpPr>
            <p:cNvPr id="35" name="Rectangle 34"/>
            <p:cNvSpPr/>
            <p:nvPr/>
          </p:nvSpPr>
          <p:spPr>
            <a:xfrm>
              <a:off x="183217" y="669000"/>
              <a:ext cx="924147" cy="466704"/>
            </a:xfrm>
            <a:prstGeom prst="rect">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Rectangle 35"/>
            <p:cNvSpPr/>
            <p:nvPr/>
          </p:nvSpPr>
          <p:spPr>
            <a:xfrm>
              <a:off x="178586" y="669000"/>
              <a:ext cx="933409" cy="4667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2000" b="1" dirty="0" smtClean="0"/>
                <a:t>Preparation for Adulthood Group</a:t>
              </a:r>
              <a:endParaRPr lang="en-GB" sz="2000" b="1" kern="1200" dirty="0"/>
            </a:p>
          </p:txBody>
        </p:sp>
      </p:grpSp>
      <p:sp>
        <p:nvSpPr>
          <p:cNvPr id="37" name="TextBox 36"/>
          <p:cNvSpPr txBox="1"/>
          <p:nvPr/>
        </p:nvSpPr>
        <p:spPr>
          <a:xfrm>
            <a:off x="389571" y="4231682"/>
            <a:ext cx="8767383" cy="723275"/>
          </a:xfrm>
          <a:prstGeom prst="rect">
            <a:avLst/>
          </a:prstGeom>
          <a:noFill/>
        </p:spPr>
        <p:txBody>
          <a:bodyPr wrap="square" rtlCol="0">
            <a:spAutoFit/>
          </a:bodyPr>
          <a:lstStyle/>
          <a:p>
            <a:r>
              <a:rPr lang="en-GB" sz="1200" dirty="0"/>
              <a:t>O</a:t>
            </a:r>
            <a:r>
              <a:rPr lang="en-GB" sz="1200" dirty="0" smtClean="0"/>
              <a:t>verall responsibility for:</a:t>
            </a:r>
          </a:p>
          <a:p>
            <a:pPr marL="226800" indent="-226800">
              <a:spcBef>
                <a:spcPts val="300"/>
              </a:spcBef>
              <a:buFont typeface="+mj-lt"/>
              <a:buAutoNum type="arabicPeriod"/>
            </a:pPr>
            <a:r>
              <a:rPr lang="en-GB" sz="1200" dirty="0" smtClean="0"/>
              <a:t>Multi-agency </a:t>
            </a:r>
            <a:r>
              <a:rPr lang="en-GB" sz="1200" dirty="0"/>
              <a:t>collaboration </a:t>
            </a:r>
            <a:r>
              <a:rPr lang="en-GB" sz="1200" dirty="0" smtClean="0"/>
              <a:t>for </a:t>
            </a:r>
            <a:r>
              <a:rPr lang="en-GB" sz="1200" dirty="0"/>
              <a:t>children and young people in transition</a:t>
            </a:r>
          </a:p>
          <a:p>
            <a:pPr marL="226800" indent="-226800">
              <a:spcBef>
                <a:spcPts val="300"/>
              </a:spcBef>
              <a:buFont typeface="+mj-lt"/>
              <a:buAutoNum type="arabicPeriod"/>
            </a:pPr>
            <a:r>
              <a:rPr lang="en-GB" sz="1200" dirty="0"/>
              <a:t>Delivery of the Preparing For Adulthood Agenda  </a:t>
            </a:r>
            <a:endParaRPr lang="en-GB" sz="1200" dirty="0" smtClean="0"/>
          </a:p>
        </p:txBody>
      </p:sp>
      <p:sp>
        <p:nvSpPr>
          <p:cNvPr id="2" name="Slide Number Placeholder 1"/>
          <p:cNvSpPr>
            <a:spLocks noGrp="1"/>
          </p:cNvSpPr>
          <p:nvPr>
            <p:ph type="sldNum" sz="quarter" idx="12"/>
          </p:nvPr>
        </p:nvSpPr>
        <p:spPr/>
        <p:txBody>
          <a:bodyPr/>
          <a:lstStyle/>
          <a:p>
            <a:pPr>
              <a:defRPr/>
            </a:pPr>
            <a:fld id="{A6E8DD8C-E5A6-4374-AFFF-719CFAD62E63}" type="slidenum">
              <a:rPr lang="en-GB" altLang="en-US" smtClean="0">
                <a:solidFill>
                  <a:srgbClr val="000000"/>
                </a:solidFill>
              </a:rPr>
              <a:pPr>
                <a:defRPr/>
              </a:pPr>
              <a:t>27</a:t>
            </a:fld>
            <a:endParaRPr lang="en-GB" altLang="en-US" dirty="0">
              <a:solidFill>
                <a:srgbClr val="000000"/>
              </a:solidFill>
            </a:endParaRPr>
          </a:p>
        </p:txBody>
      </p:sp>
    </p:spTree>
    <p:extLst>
      <p:ext uri="{BB962C8B-B14F-4D97-AF65-F5344CB8AC3E}">
        <p14:creationId xmlns:p14="http://schemas.microsoft.com/office/powerpoint/2010/main" val="2791392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36004" y="165102"/>
            <a:ext cx="9721850" cy="676008"/>
          </a:xfrm>
          <a:prstGeom prst="rect">
            <a:avLst/>
          </a:prstGeom>
          <a:noFill/>
          <a:ln w="9525">
            <a:no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60000" eaLnBrk="1" fontAlgn="base" hangingPunct="1">
              <a:spcBef>
                <a:spcPct val="0"/>
              </a:spcBef>
              <a:spcAft>
                <a:spcPct val="0"/>
              </a:spcAft>
              <a:buFontTx/>
              <a:buNone/>
            </a:pPr>
            <a:r>
              <a:rPr lang="en-US" altLang="en-US" sz="2800" b="1" dirty="0" smtClean="0"/>
              <a:t>Impact and Evaluation</a:t>
            </a:r>
            <a:endParaRPr lang="en-US" altLang="en-US" sz="2800" b="1" dirty="0"/>
          </a:p>
        </p:txBody>
      </p:sp>
      <p:sp>
        <p:nvSpPr>
          <p:cNvPr id="2" name="Rectangle 1"/>
          <p:cNvSpPr/>
          <p:nvPr/>
        </p:nvSpPr>
        <p:spPr>
          <a:xfrm>
            <a:off x="324421" y="1090315"/>
            <a:ext cx="9001000" cy="1277273"/>
          </a:xfrm>
          <a:prstGeom prst="rect">
            <a:avLst/>
          </a:prstGeom>
        </p:spPr>
        <p:txBody>
          <a:bodyPr wrap="square">
            <a:spAutoFit/>
          </a:bodyPr>
          <a:lstStyle/>
          <a:p>
            <a:pPr lvl="0"/>
            <a:r>
              <a:rPr lang="en-GB" sz="1200" dirty="0" smtClean="0"/>
              <a:t>Our local area data strategy has been developed by partners to help all </a:t>
            </a:r>
            <a:r>
              <a:rPr lang="en-GB" sz="1200" dirty="0"/>
              <a:t>partners understand their role and make an effective contribution </a:t>
            </a:r>
            <a:r>
              <a:rPr lang="en-GB" sz="1200" dirty="0" smtClean="0"/>
              <a:t>to achieving our shared ambition for children </a:t>
            </a:r>
            <a:r>
              <a:rPr lang="en-GB" sz="1200" dirty="0"/>
              <a:t>and young people with </a:t>
            </a:r>
            <a:r>
              <a:rPr lang="en-GB" sz="1200" dirty="0" smtClean="0"/>
              <a:t>SEND. It sets </a:t>
            </a:r>
            <a:r>
              <a:rPr lang="en-GB" sz="1200" dirty="0"/>
              <a:t>out to:</a:t>
            </a:r>
          </a:p>
          <a:p>
            <a:pPr marL="252000" lvl="0" indent="-252000">
              <a:spcBef>
                <a:spcPts val="600"/>
              </a:spcBef>
              <a:buFont typeface="Arial" panose="020B0604020202020204" pitchFamily="34" charset="0"/>
              <a:buChar char="•"/>
            </a:pPr>
            <a:r>
              <a:rPr lang="en-GB" sz="1200" dirty="0"/>
              <a:t>Focus action relentlessly on improving performance and outcomes for children and young people with SEN and </a:t>
            </a:r>
            <a:r>
              <a:rPr lang="en-GB" sz="1200" dirty="0" smtClean="0"/>
              <a:t>on building </a:t>
            </a:r>
            <a:r>
              <a:rPr lang="en-GB" sz="1200" dirty="0"/>
              <a:t>the confidence and trust of their families</a:t>
            </a:r>
          </a:p>
          <a:p>
            <a:pPr marL="252000" lvl="0" indent="-252000">
              <a:buFont typeface="Arial" panose="020B0604020202020204" pitchFamily="34" charset="0"/>
              <a:buChar char="•"/>
            </a:pPr>
            <a:r>
              <a:rPr lang="en-GB" sz="1200" dirty="0"/>
              <a:t>Provide a framework around which to coordinate the work of the wide range of partners and stakeholders </a:t>
            </a:r>
          </a:p>
          <a:p>
            <a:pPr marL="252000" lvl="0" indent="-252000">
              <a:buFont typeface="Arial" panose="020B0604020202020204" pitchFamily="34" charset="0"/>
              <a:buChar char="•"/>
            </a:pPr>
            <a:r>
              <a:rPr lang="en-GB" sz="1200" dirty="0"/>
              <a:t>Enable partners to monitor performance, progress and impact and strengthen transparency and accountability.</a:t>
            </a:r>
          </a:p>
        </p:txBody>
      </p:sp>
      <p:sp>
        <p:nvSpPr>
          <p:cNvPr id="3" name="Rectangle 2"/>
          <p:cNvSpPr/>
          <p:nvPr/>
        </p:nvSpPr>
        <p:spPr>
          <a:xfrm>
            <a:off x="324421" y="782120"/>
            <a:ext cx="2828018" cy="307777"/>
          </a:xfrm>
          <a:prstGeom prst="rect">
            <a:avLst/>
          </a:prstGeom>
        </p:spPr>
        <p:txBody>
          <a:bodyPr wrap="none">
            <a:spAutoFit/>
          </a:bodyPr>
          <a:lstStyle/>
          <a:p>
            <a:r>
              <a:rPr lang="en-US" altLang="en-US" sz="1400" b="1" dirty="0"/>
              <a:t>Slough local area data strategy</a:t>
            </a:r>
            <a:endParaRPr lang="en-GB" sz="1400" dirty="0"/>
          </a:p>
        </p:txBody>
      </p:sp>
      <p:sp>
        <p:nvSpPr>
          <p:cNvPr id="4" name="Rectangle 3"/>
          <p:cNvSpPr/>
          <p:nvPr/>
        </p:nvSpPr>
        <p:spPr>
          <a:xfrm>
            <a:off x="396429" y="2367588"/>
            <a:ext cx="4860925" cy="907941"/>
          </a:xfrm>
          <a:prstGeom prst="rect">
            <a:avLst/>
          </a:prstGeom>
        </p:spPr>
        <p:txBody>
          <a:bodyPr>
            <a:spAutoFit/>
          </a:bodyPr>
          <a:lstStyle/>
          <a:p>
            <a:pPr lvl="0">
              <a:spcAft>
                <a:spcPts val="600"/>
              </a:spcAft>
            </a:pPr>
            <a:r>
              <a:rPr lang="en-GB" sz="1200" dirty="0" smtClean="0"/>
              <a:t>The core elements of the data strategy are the local area’s:</a:t>
            </a:r>
          </a:p>
          <a:p>
            <a:pPr marL="252000" lvl="0" indent="-252000">
              <a:buFont typeface="Arial" panose="020B0604020202020204" pitchFamily="34" charset="0"/>
              <a:buChar char="•"/>
            </a:pPr>
            <a:r>
              <a:rPr lang="en-GB" sz="1200" dirty="0" smtClean="0"/>
              <a:t>Self-evaluation</a:t>
            </a:r>
          </a:p>
          <a:p>
            <a:pPr marL="252000" lvl="0" indent="-252000">
              <a:buFont typeface="Arial" panose="020B0604020202020204" pitchFamily="34" charset="0"/>
              <a:buChar char="•"/>
            </a:pPr>
            <a:r>
              <a:rPr lang="en-GB" sz="1200" dirty="0" smtClean="0"/>
              <a:t>SEND </a:t>
            </a:r>
            <a:r>
              <a:rPr lang="en-GB" sz="1200" dirty="0"/>
              <a:t>Dashboard </a:t>
            </a:r>
          </a:p>
          <a:p>
            <a:pPr marL="252000" lvl="0" indent="-252000">
              <a:buFont typeface="Arial" panose="020B0604020202020204" pitchFamily="34" charset="0"/>
              <a:buChar char="•"/>
            </a:pPr>
            <a:r>
              <a:rPr lang="en-GB" sz="1200" dirty="0" smtClean="0"/>
              <a:t>Outcomes </a:t>
            </a:r>
            <a:r>
              <a:rPr lang="en-GB" sz="1200" dirty="0"/>
              <a:t>Framework</a:t>
            </a:r>
          </a:p>
        </p:txBody>
      </p:sp>
      <p:sp>
        <p:nvSpPr>
          <p:cNvPr id="5" name="Slide Number Placeholder 4"/>
          <p:cNvSpPr>
            <a:spLocks noGrp="1"/>
          </p:cNvSpPr>
          <p:nvPr>
            <p:ph type="sldNum" sz="quarter" idx="12"/>
          </p:nvPr>
        </p:nvSpPr>
        <p:spPr/>
        <p:txBody>
          <a:bodyPr/>
          <a:lstStyle/>
          <a:p>
            <a:pPr>
              <a:defRPr/>
            </a:pPr>
            <a:fld id="{A6E8DD8C-E5A6-4374-AFFF-719CFAD62E63}" type="slidenum">
              <a:rPr lang="en-GB" altLang="en-US" smtClean="0">
                <a:solidFill>
                  <a:srgbClr val="000000"/>
                </a:solidFill>
              </a:rPr>
              <a:pPr>
                <a:defRPr/>
              </a:pPr>
              <a:t>28</a:t>
            </a:fld>
            <a:endParaRPr lang="en-GB" altLang="en-US" dirty="0">
              <a:solidFill>
                <a:srgbClr val="000000"/>
              </a:solidFill>
            </a:endParaRPr>
          </a:p>
        </p:txBody>
      </p:sp>
      <p:sp>
        <p:nvSpPr>
          <p:cNvPr id="6" name="Rectangle 5"/>
          <p:cNvSpPr/>
          <p:nvPr/>
        </p:nvSpPr>
        <p:spPr>
          <a:xfrm>
            <a:off x="405618" y="3277439"/>
            <a:ext cx="8928992" cy="3323987"/>
          </a:xfrm>
          <a:prstGeom prst="rect">
            <a:avLst/>
          </a:prstGeom>
        </p:spPr>
        <p:txBody>
          <a:bodyPr wrap="square">
            <a:spAutoFit/>
          </a:bodyPr>
          <a:lstStyle/>
          <a:p>
            <a:r>
              <a:rPr lang="en-GB" sz="1200" b="1" dirty="0"/>
              <a:t>Making effective use of data</a:t>
            </a:r>
            <a:endParaRPr lang="en-GB" sz="1200" dirty="0"/>
          </a:p>
          <a:p>
            <a:pPr>
              <a:spcBef>
                <a:spcPts val="600"/>
              </a:spcBef>
            </a:pPr>
            <a:r>
              <a:rPr lang="en-GB" sz="1200" dirty="0" smtClean="0"/>
              <a:t>The Outcomes </a:t>
            </a:r>
            <a:r>
              <a:rPr lang="en-GB" sz="1200" dirty="0"/>
              <a:t>Framework consists of:</a:t>
            </a:r>
          </a:p>
          <a:p>
            <a:pPr marL="228600" lvl="0" indent="-228600">
              <a:buFont typeface="+mj-lt"/>
              <a:buAutoNum type="arabicPeriod"/>
            </a:pPr>
            <a:r>
              <a:rPr lang="en-GB" sz="1200" dirty="0" smtClean="0"/>
              <a:t>4 high level outcomes set out on </a:t>
            </a:r>
            <a:r>
              <a:rPr lang="en-GB" sz="1200" smtClean="0"/>
              <a:t>slide </a:t>
            </a:r>
            <a:r>
              <a:rPr lang="en-GB" sz="1200" smtClean="0"/>
              <a:t>9 </a:t>
            </a:r>
            <a:r>
              <a:rPr lang="en-GB" sz="1200" dirty="0" smtClean="0"/>
              <a:t>chosen to </a:t>
            </a:r>
            <a:r>
              <a:rPr lang="en-GB" sz="1200" dirty="0"/>
              <a:t>represent </a:t>
            </a:r>
            <a:r>
              <a:rPr lang="en-GB" sz="1200" dirty="0" smtClean="0"/>
              <a:t>our ambition for a </a:t>
            </a:r>
            <a:r>
              <a:rPr lang="en-GB" sz="1200" b="1" i="1" dirty="0" smtClean="0"/>
              <a:t>System that works for everyone</a:t>
            </a:r>
            <a:endParaRPr lang="en-GB" sz="1200" dirty="0" smtClean="0"/>
          </a:p>
          <a:p>
            <a:pPr marL="228600" lvl="0" indent="-228600">
              <a:spcBef>
                <a:spcPts val="600"/>
              </a:spcBef>
              <a:buFont typeface="+mj-lt"/>
              <a:buAutoNum type="arabicPeriod"/>
            </a:pPr>
            <a:r>
              <a:rPr lang="en-GB" sz="1200" dirty="0" smtClean="0"/>
              <a:t>For each outcome, a small number of primary indicators that:</a:t>
            </a:r>
          </a:p>
          <a:p>
            <a:pPr marL="504000" lvl="0" indent="-252000">
              <a:buFont typeface="Arial" panose="020B0604020202020204" pitchFamily="34" charset="0"/>
              <a:buChar char="•"/>
            </a:pPr>
            <a:r>
              <a:rPr lang="en-GB" sz="1200" dirty="0" smtClean="0"/>
              <a:t>Say </a:t>
            </a:r>
            <a:r>
              <a:rPr lang="en-GB" sz="1200" dirty="0"/>
              <a:t>something important about the well-being and future life chances of children and young people with SEND</a:t>
            </a:r>
          </a:p>
          <a:p>
            <a:pPr marL="504000" lvl="0" indent="-252000">
              <a:buFont typeface="Arial" panose="020B0604020202020204" pitchFamily="34" charset="0"/>
              <a:buChar char="•"/>
            </a:pPr>
            <a:r>
              <a:rPr lang="en-GB" sz="1200" dirty="0"/>
              <a:t>Represent areas in which children and young people with SEN </a:t>
            </a:r>
            <a:r>
              <a:rPr lang="en-GB" sz="1200" dirty="0" smtClean="0"/>
              <a:t>often </a:t>
            </a:r>
            <a:r>
              <a:rPr lang="en-GB" sz="1200" dirty="0"/>
              <a:t>achieve disproportionately poor outcomes</a:t>
            </a:r>
          </a:p>
          <a:p>
            <a:pPr marL="504000" lvl="0" indent="-252000">
              <a:buFont typeface="Arial" panose="020B0604020202020204" pitchFamily="34" charset="0"/>
              <a:buChar char="•"/>
            </a:pPr>
            <a:r>
              <a:rPr lang="en-GB" sz="1200" dirty="0"/>
              <a:t>Can serve as a proxy for other indicators so that monitoring progress does not become unwieldy</a:t>
            </a:r>
          </a:p>
          <a:p>
            <a:pPr marL="228600" lvl="0" indent="-228600">
              <a:spcBef>
                <a:spcPts val="600"/>
              </a:spcBef>
              <a:buFont typeface="+mj-lt"/>
              <a:buAutoNum type="arabicPeriod" startAt="3"/>
            </a:pPr>
            <a:r>
              <a:rPr lang="en-GB" sz="1200" dirty="0"/>
              <a:t>A set of secondary indicators – the SEN </a:t>
            </a:r>
            <a:r>
              <a:rPr lang="en-GB" sz="1200" dirty="0" smtClean="0"/>
              <a:t>Dashboard, that we can use to help </a:t>
            </a:r>
            <a:r>
              <a:rPr lang="en-GB" sz="1200" dirty="0"/>
              <a:t>to explain current performance and inform priorities for further action.</a:t>
            </a:r>
          </a:p>
          <a:p>
            <a:pPr marL="228600" indent="-228600">
              <a:spcBef>
                <a:spcPts val="600"/>
              </a:spcBef>
              <a:buFont typeface="+mj-lt"/>
              <a:buAutoNum type="arabicPeriod" startAt="4"/>
            </a:pPr>
            <a:r>
              <a:rPr lang="en-GB" sz="1200" dirty="0"/>
              <a:t> </a:t>
            </a:r>
            <a:r>
              <a:rPr lang="en-GB" sz="1200" dirty="0" smtClean="0"/>
              <a:t>A </a:t>
            </a:r>
            <a:r>
              <a:rPr lang="en-GB" sz="1200" dirty="0"/>
              <a:t>data development agenda.</a:t>
            </a:r>
          </a:p>
          <a:p>
            <a:pPr>
              <a:spcBef>
                <a:spcPts val="600"/>
              </a:spcBef>
            </a:pPr>
            <a:r>
              <a:rPr lang="en-GB" sz="1200" dirty="0"/>
              <a:t> </a:t>
            </a:r>
            <a:r>
              <a:rPr lang="en-GB" sz="1200" dirty="0" smtClean="0"/>
              <a:t>We will use the data to consider:</a:t>
            </a:r>
          </a:p>
          <a:p>
            <a:pPr marL="171450" indent="-252000">
              <a:spcBef>
                <a:spcPts val="600"/>
              </a:spcBef>
              <a:buFont typeface="Arial" panose="020B0604020202020204" pitchFamily="34" charset="0"/>
              <a:buChar char="•"/>
            </a:pPr>
            <a:r>
              <a:rPr lang="en-GB" sz="1200" dirty="0" smtClean="0"/>
              <a:t>What do the primary indicators tell us about how we are doing – where do we need to improve?</a:t>
            </a:r>
          </a:p>
          <a:p>
            <a:pPr marL="171450" indent="-252000">
              <a:buFont typeface="Arial" panose="020B0604020202020204" pitchFamily="34" charset="0"/>
              <a:buChar char="•"/>
            </a:pPr>
            <a:r>
              <a:rPr lang="en-GB" sz="1200" dirty="0" smtClean="0"/>
              <a:t>What is the story behind the data – what are the causes and factors at work?</a:t>
            </a:r>
          </a:p>
          <a:p>
            <a:pPr marL="171450" indent="-252000">
              <a:buFont typeface="Arial" panose="020B0604020202020204" pitchFamily="34" charset="0"/>
              <a:buChar char="•"/>
            </a:pPr>
            <a:r>
              <a:rPr lang="en-GB" sz="1200" dirty="0" smtClean="0"/>
              <a:t>Who has a role to play in securing improvement?</a:t>
            </a:r>
          </a:p>
          <a:p>
            <a:pPr marL="171450" indent="-252000">
              <a:buFont typeface="Arial" panose="020B0604020202020204" pitchFamily="34" charset="0"/>
              <a:buChar char="•"/>
            </a:pPr>
            <a:r>
              <a:rPr lang="en-GB" sz="1200" dirty="0" smtClean="0"/>
              <a:t>What do we need to do to improve – what is our strategy?</a:t>
            </a:r>
            <a:endParaRPr lang="en-GB" sz="1200" dirty="0"/>
          </a:p>
        </p:txBody>
      </p:sp>
    </p:spTree>
    <p:extLst>
      <p:ext uri="{BB962C8B-B14F-4D97-AF65-F5344CB8AC3E}">
        <p14:creationId xmlns:p14="http://schemas.microsoft.com/office/powerpoint/2010/main" val="1059981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Swoosh logo - white - A4 quar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1641" y="5902326"/>
            <a:ext cx="2410209"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5"/>
          <p:cNvSpPr txBox="1">
            <a:spLocks noChangeArrowheads="1"/>
          </p:cNvSpPr>
          <p:nvPr/>
        </p:nvSpPr>
        <p:spPr bwMode="auto">
          <a:xfrm>
            <a:off x="420954" y="169864"/>
            <a:ext cx="84964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GB" altLang="en-US" sz="3600" b="1" dirty="0" smtClean="0">
                <a:latin typeface="Segoe UI" pitchFamily="34" charset="0"/>
                <a:cs typeface="Segoe UI" pitchFamily="34" charset="0"/>
              </a:rPr>
              <a:t>Introduction</a:t>
            </a:r>
            <a:endParaRPr lang="en-GB" altLang="en-US" sz="3600" b="1" dirty="0">
              <a:latin typeface="Segoe UI" pitchFamily="34" charset="0"/>
              <a:cs typeface="Segoe UI" pitchFamily="34" charset="0"/>
            </a:endParaRPr>
          </a:p>
        </p:txBody>
      </p:sp>
      <p:sp>
        <p:nvSpPr>
          <p:cNvPr id="2" name="Rectangle 1"/>
          <p:cNvSpPr/>
          <p:nvPr/>
        </p:nvSpPr>
        <p:spPr>
          <a:xfrm>
            <a:off x="403206" y="1798104"/>
            <a:ext cx="9033482" cy="738664"/>
          </a:xfrm>
          <a:prstGeom prst="rect">
            <a:avLst/>
          </a:prstGeom>
        </p:spPr>
        <p:txBody>
          <a:bodyPr wrap="square">
            <a:spAutoFit/>
          </a:bodyPr>
          <a:lstStyle/>
          <a:p>
            <a:pPr>
              <a:spcBef>
                <a:spcPts val="600"/>
              </a:spcBef>
            </a:pPr>
            <a:r>
              <a:rPr lang="en-GB" sz="1400" dirty="0" smtClean="0"/>
              <a:t>This strategy describes </a:t>
            </a:r>
            <a:r>
              <a:rPr lang="en-GB" sz="1400" dirty="0"/>
              <a:t>our collective </a:t>
            </a:r>
            <a:r>
              <a:rPr lang="en-GB" sz="1400" dirty="0" smtClean="0"/>
              <a:t>ambition for </a:t>
            </a:r>
            <a:r>
              <a:rPr lang="en-GB" sz="1400" dirty="0"/>
              <a:t>children and young people with special educational needs and </a:t>
            </a:r>
            <a:r>
              <a:rPr lang="en-GB" sz="1400" dirty="0" smtClean="0"/>
              <a:t>disabilities (SEND) aged 0-25. It sets out our shared commitment to work together to create a system of support and provision that truly </a:t>
            </a:r>
            <a:r>
              <a:rPr lang="en-GB" sz="1400" b="1" i="1" dirty="0" smtClean="0"/>
              <a:t>works for everyone </a:t>
            </a:r>
            <a:endParaRPr lang="en-GB" sz="1500" dirty="0">
              <a:latin typeface="+mj-lt"/>
            </a:endParaRPr>
          </a:p>
        </p:txBody>
      </p:sp>
      <p:sp>
        <p:nvSpPr>
          <p:cNvPr id="3" name="AutoShape 2" descr="Image result for ofsted"/>
          <p:cNvSpPr>
            <a:spLocks noChangeAspect="1" noChangeArrowheads="1"/>
          </p:cNvSpPr>
          <p:nvPr/>
        </p:nvSpPr>
        <p:spPr bwMode="auto">
          <a:xfrm>
            <a:off x="0" y="-144463"/>
            <a:ext cx="324062"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p:cNvSpPr/>
          <p:nvPr/>
        </p:nvSpPr>
        <p:spPr>
          <a:xfrm>
            <a:off x="387778" y="806649"/>
            <a:ext cx="9084099" cy="738664"/>
          </a:xfrm>
          <a:prstGeom prst="rect">
            <a:avLst/>
          </a:prstGeom>
        </p:spPr>
        <p:txBody>
          <a:bodyPr wrap="square">
            <a:spAutoFit/>
          </a:bodyPr>
          <a:lstStyle/>
          <a:p>
            <a:r>
              <a:rPr lang="en-GB" sz="1400" i="1" dirty="0">
                <a:solidFill>
                  <a:srgbClr val="333333"/>
                </a:solidFill>
                <a:latin typeface="+mn-lt"/>
                <a:ea typeface="Times New Roman" panose="02020603050405020304" pitchFamily="18" charset="0"/>
                <a:cs typeface="Times New Roman" panose="02020603050405020304" pitchFamily="18" charset="0"/>
              </a:rPr>
              <a:t>Just because the journey of the SEND reforms has been difficult and challenging, don’t forget why we’re doing it. Our vision is of a society in which disabled children and young people’s rights are respected, their aspirations supported and life chances are assured</a:t>
            </a:r>
            <a:endParaRPr lang="en-GB" sz="1400" i="1" dirty="0">
              <a:latin typeface="+mn-lt"/>
            </a:endParaRPr>
          </a:p>
        </p:txBody>
      </p:sp>
      <p:sp>
        <p:nvSpPr>
          <p:cNvPr id="9" name="Rectangle 8"/>
          <p:cNvSpPr/>
          <p:nvPr/>
        </p:nvSpPr>
        <p:spPr>
          <a:xfrm>
            <a:off x="420954" y="1521106"/>
            <a:ext cx="8128775" cy="276999"/>
          </a:xfrm>
          <a:prstGeom prst="rect">
            <a:avLst/>
          </a:prstGeom>
        </p:spPr>
        <p:txBody>
          <a:bodyPr wrap="square">
            <a:spAutoFit/>
          </a:bodyPr>
          <a:lstStyle/>
          <a:p>
            <a:pPr>
              <a:spcAft>
                <a:spcPts val="0"/>
              </a:spcAft>
            </a:pPr>
            <a:r>
              <a:rPr lang="en-GB" sz="1200" dirty="0">
                <a:solidFill>
                  <a:srgbClr val="000000"/>
                </a:solidFill>
                <a:ea typeface="Calibri" panose="020F0502020204030204" pitchFamily="34" charset="0"/>
                <a:cs typeface="Times New Roman" panose="02020603050405020304" pitchFamily="18" charset="0"/>
              </a:rPr>
              <a:t>Dame Christine </a:t>
            </a:r>
            <a:r>
              <a:rPr lang="en-GB" sz="1200" dirty="0" err="1">
                <a:solidFill>
                  <a:srgbClr val="000000"/>
                </a:solidFill>
                <a:ea typeface="Calibri" panose="020F0502020204030204" pitchFamily="34" charset="0"/>
                <a:cs typeface="Times New Roman" panose="02020603050405020304" pitchFamily="18" charset="0"/>
              </a:rPr>
              <a:t>Lenehan</a:t>
            </a:r>
            <a:r>
              <a:rPr lang="en-GB" sz="1200" dirty="0">
                <a:solidFill>
                  <a:srgbClr val="000000"/>
                </a:solidFill>
                <a:ea typeface="Calibri" panose="020F0502020204030204" pitchFamily="34" charset="0"/>
                <a:cs typeface="Times New Roman" panose="02020603050405020304" pitchFamily="18" charset="0"/>
              </a:rPr>
              <a:t> (Chief Executive, Council for Disabled Children)</a:t>
            </a:r>
          </a:p>
        </p:txBody>
      </p:sp>
      <p:sp>
        <p:nvSpPr>
          <p:cNvPr id="10" name="TextBox 9"/>
          <p:cNvSpPr txBox="1"/>
          <p:nvPr/>
        </p:nvSpPr>
        <p:spPr>
          <a:xfrm>
            <a:off x="436382" y="2590193"/>
            <a:ext cx="8873578" cy="954107"/>
          </a:xfrm>
          <a:prstGeom prst="rect">
            <a:avLst/>
          </a:prstGeom>
          <a:noFill/>
        </p:spPr>
        <p:txBody>
          <a:bodyPr wrap="square" rtlCol="0">
            <a:spAutoFit/>
          </a:bodyPr>
          <a:lstStyle/>
          <a:p>
            <a:r>
              <a:rPr lang="en-GB" sz="1400" dirty="0" smtClean="0">
                <a:solidFill>
                  <a:srgbClr val="000000"/>
                </a:solidFill>
              </a:rPr>
              <a:t>We know that c</a:t>
            </a:r>
            <a:r>
              <a:rPr lang="en-GB" sz="1400" dirty="0" smtClean="0">
                <a:solidFill>
                  <a:srgbClr val="000000"/>
                </a:solidFill>
                <a:latin typeface="+mn-lt"/>
              </a:rPr>
              <a:t>urrent </a:t>
            </a:r>
            <a:r>
              <a:rPr lang="en-GB" sz="1400" dirty="0">
                <a:solidFill>
                  <a:srgbClr val="000000"/>
                </a:solidFill>
                <a:latin typeface="+mn-lt"/>
              </a:rPr>
              <a:t>arrangements still do not work well enough:</a:t>
            </a:r>
          </a:p>
          <a:p>
            <a:pPr marL="252000" indent="-252000">
              <a:buFont typeface="Arial" panose="020B0604020202020204" pitchFamily="34" charset="0"/>
              <a:buChar char="•"/>
            </a:pPr>
            <a:r>
              <a:rPr lang="en-GB" sz="1400" dirty="0" smtClean="0">
                <a:solidFill>
                  <a:srgbClr val="000000"/>
                </a:solidFill>
              </a:rPr>
              <a:t>Children and young people with SEND still achieve m</a:t>
            </a:r>
            <a:r>
              <a:rPr lang="en-GB" sz="1400" dirty="0" smtClean="0">
                <a:solidFill>
                  <a:srgbClr val="000000"/>
                </a:solidFill>
                <a:latin typeface="+mn-lt"/>
              </a:rPr>
              <a:t>uch </a:t>
            </a:r>
            <a:r>
              <a:rPr lang="en-GB" sz="1400" dirty="0">
                <a:solidFill>
                  <a:srgbClr val="000000"/>
                </a:solidFill>
                <a:latin typeface="+mn-lt"/>
              </a:rPr>
              <a:t>poorer </a:t>
            </a:r>
            <a:r>
              <a:rPr lang="en-GB" sz="1400" dirty="0" smtClean="0">
                <a:solidFill>
                  <a:srgbClr val="000000"/>
                </a:solidFill>
                <a:latin typeface="+mn-lt"/>
              </a:rPr>
              <a:t>outcomes than their peers</a:t>
            </a:r>
            <a:endParaRPr lang="en-GB" sz="1400" dirty="0">
              <a:solidFill>
                <a:srgbClr val="000000"/>
              </a:solidFill>
              <a:latin typeface="+mn-lt"/>
            </a:endParaRPr>
          </a:p>
          <a:p>
            <a:pPr marL="252000" indent="-252000">
              <a:buFont typeface="Arial" panose="020B0604020202020204" pitchFamily="34" charset="0"/>
              <a:buChar char="•"/>
            </a:pPr>
            <a:r>
              <a:rPr lang="en-GB" sz="1400" dirty="0" smtClean="0">
                <a:solidFill>
                  <a:srgbClr val="000000"/>
                </a:solidFill>
                <a:latin typeface="+mn-lt"/>
              </a:rPr>
              <a:t>Too often families </a:t>
            </a:r>
            <a:r>
              <a:rPr lang="en-GB" sz="1400" dirty="0">
                <a:solidFill>
                  <a:srgbClr val="000000"/>
                </a:solidFill>
                <a:latin typeface="+mn-lt"/>
              </a:rPr>
              <a:t>believe that they have to battle to get the support they need</a:t>
            </a:r>
          </a:p>
          <a:p>
            <a:pPr marL="252000" indent="-252000">
              <a:buFont typeface="Arial" panose="020B0604020202020204" pitchFamily="34" charset="0"/>
              <a:buChar char="•"/>
            </a:pPr>
            <a:r>
              <a:rPr lang="en-GB" sz="1400" dirty="0">
                <a:solidFill>
                  <a:srgbClr val="000000"/>
                </a:solidFill>
                <a:latin typeface="+mn-lt"/>
              </a:rPr>
              <a:t>There is too little trust and confidence across the system</a:t>
            </a:r>
          </a:p>
        </p:txBody>
      </p:sp>
      <p:sp>
        <p:nvSpPr>
          <p:cNvPr id="4" name="Rectangle 3"/>
          <p:cNvSpPr/>
          <p:nvPr/>
        </p:nvSpPr>
        <p:spPr>
          <a:xfrm>
            <a:off x="436382" y="3589013"/>
            <a:ext cx="8784229" cy="954107"/>
          </a:xfrm>
          <a:prstGeom prst="rect">
            <a:avLst/>
          </a:prstGeom>
        </p:spPr>
        <p:txBody>
          <a:bodyPr wrap="square">
            <a:spAutoFit/>
          </a:bodyPr>
          <a:lstStyle/>
          <a:p>
            <a:r>
              <a:rPr lang="en-GB" sz="1400" dirty="0">
                <a:solidFill>
                  <a:srgbClr val="000000"/>
                </a:solidFill>
              </a:rPr>
              <a:t>The challenges are complex, deep-seated and involve many </a:t>
            </a:r>
            <a:r>
              <a:rPr lang="en-GB" sz="1400" dirty="0" smtClean="0">
                <a:solidFill>
                  <a:srgbClr val="000000"/>
                </a:solidFill>
              </a:rPr>
              <a:t>stakeholders. They challenge </a:t>
            </a:r>
            <a:r>
              <a:rPr lang="en-GB" sz="1400" dirty="0">
                <a:solidFill>
                  <a:srgbClr val="000000"/>
                </a:solidFill>
              </a:rPr>
              <a:t>us to change how we work with each other and with children and young people with SEND and their families, to focus relentlessly on improving outcomes, offer more choice and control </a:t>
            </a:r>
            <a:r>
              <a:rPr lang="en-GB" sz="1400" dirty="0" smtClean="0">
                <a:solidFill>
                  <a:srgbClr val="000000"/>
                </a:solidFill>
              </a:rPr>
              <a:t>and</a:t>
            </a:r>
            <a:r>
              <a:rPr lang="en-GB" sz="1400" dirty="0">
                <a:solidFill>
                  <a:srgbClr val="000000"/>
                </a:solidFill>
              </a:rPr>
              <a:t>, critically, </a:t>
            </a:r>
            <a:r>
              <a:rPr lang="en-GB" sz="1400" i="1" dirty="0">
                <a:solidFill>
                  <a:srgbClr val="000000"/>
                </a:solidFill>
              </a:rPr>
              <a:t>earn their trust and confidence</a:t>
            </a:r>
            <a:endParaRPr lang="en-GB" sz="1400" dirty="0"/>
          </a:p>
        </p:txBody>
      </p:sp>
      <p:sp>
        <p:nvSpPr>
          <p:cNvPr id="12" name="TextBox 11"/>
          <p:cNvSpPr txBox="1"/>
          <p:nvPr/>
        </p:nvSpPr>
        <p:spPr>
          <a:xfrm>
            <a:off x="418634" y="4543120"/>
            <a:ext cx="8817405" cy="1908215"/>
          </a:xfrm>
          <a:prstGeom prst="rect">
            <a:avLst/>
          </a:prstGeom>
          <a:noFill/>
        </p:spPr>
        <p:txBody>
          <a:bodyPr wrap="square" rtlCol="0">
            <a:spAutoFit/>
          </a:bodyPr>
          <a:lstStyle/>
          <a:p>
            <a:r>
              <a:rPr lang="en-GB" sz="1400" dirty="0" smtClean="0">
                <a:solidFill>
                  <a:srgbClr val="000000"/>
                </a:solidFill>
                <a:ea typeface="Calibri" panose="020F0502020204030204" pitchFamily="34" charset="0"/>
                <a:cs typeface="Arial" panose="020B0604020202020204" pitchFamily="34" charset="0"/>
              </a:rPr>
              <a:t>Real </a:t>
            </a:r>
            <a:r>
              <a:rPr lang="en-GB" sz="1400" dirty="0">
                <a:solidFill>
                  <a:srgbClr val="000000"/>
                </a:solidFill>
                <a:ea typeface="Calibri" panose="020F0502020204030204" pitchFamily="34" charset="0"/>
                <a:cs typeface="Arial" panose="020B0604020202020204" pitchFamily="34" charset="0"/>
              </a:rPr>
              <a:t>change requires fundamental, system-wide organisation and cultural </a:t>
            </a:r>
            <a:r>
              <a:rPr lang="en-GB" sz="1400" dirty="0" smtClean="0">
                <a:solidFill>
                  <a:srgbClr val="000000"/>
                </a:solidFill>
                <a:ea typeface="Calibri" panose="020F0502020204030204" pitchFamily="34" charset="0"/>
                <a:cs typeface="Arial" panose="020B0604020202020204" pitchFamily="34" charset="0"/>
              </a:rPr>
              <a:t>change, </a:t>
            </a:r>
            <a:r>
              <a:rPr lang="en-GB" sz="1400" dirty="0">
                <a:solidFill>
                  <a:srgbClr val="000000"/>
                </a:solidFill>
                <a:ea typeface="Calibri" panose="020F0502020204030204" pitchFamily="34" charset="0"/>
                <a:cs typeface="Arial" panose="020B0604020202020204" pitchFamily="34" charset="0"/>
              </a:rPr>
              <a:t>built around a </a:t>
            </a:r>
            <a:r>
              <a:rPr lang="en-GB" sz="1400" dirty="0" smtClean="0">
                <a:solidFill>
                  <a:srgbClr val="000000"/>
                </a:solidFill>
                <a:ea typeface="Calibri" panose="020F0502020204030204" pitchFamily="34" charset="0"/>
                <a:cs typeface="Arial" panose="020B0604020202020204" pitchFamily="34" charset="0"/>
              </a:rPr>
              <a:t>common purpose that is:</a:t>
            </a:r>
            <a:endParaRPr lang="en-GB" sz="1400" dirty="0">
              <a:solidFill>
                <a:srgbClr val="000000"/>
              </a:solidFill>
              <a:ea typeface="Calibri" panose="020F0502020204030204" pitchFamily="34" charset="0"/>
              <a:cs typeface="Arial" panose="020B0604020202020204" pitchFamily="34" charset="0"/>
            </a:endParaRPr>
          </a:p>
          <a:p>
            <a:pPr lvl="0">
              <a:spcBef>
                <a:spcPts val="600"/>
              </a:spcBef>
            </a:pPr>
            <a:r>
              <a:rPr lang="en-GB" sz="1400" b="1" i="1" dirty="0">
                <a:solidFill>
                  <a:srgbClr val="000000"/>
                </a:solidFill>
              </a:rPr>
              <a:t>Asset-based</a:t>
            </a:r>
            <a:r>
              <a:rPr lang="en-GB" sz="1400" dirty="0">
                <a:solidFill>
                  <a:srgbClr val="000000"/>
                </a:solidFill>
              </a:rPr>
              <a:t>: focusing on strengths and resources within the </a:t>
            </a:r>
            <a:r>
              <a:rPr lang="en-GB" sz="1400" dirty="0" smtClean="0">
                <a:solidFill>
                  <a:srgbClr val="000000"/>
                </a:solidFill>
              </a:rPr>
              <a:t>child or young person and their family</a:t>
            </a:r>
            <a:endParaRPr lang="en-GB" sz="1400" dirty="0">
              <a:solidFill>
                <a:srgbClr val="000000"/>
              </a:solidFill>
            </a:endParaRPr>
          </a:p>
          <a:p>
            <a:pPr lvl="0">
              <a:spcBef>
                <a:spcPts val="600"/>
              </a:spcBef>
            </a:pPr>
            <a:r>
              <a:rPr lang="en-GB" sz="1400" b="1" i="1" dirty="0">
                <a:solidFill>
                  <a:srgbClr val="000000"/>
                </a:solidFill>
              </a:rPr>
              <a:t>Proactive and preventative</a:t>
            </a:r>
            <a:r>
              <a:rPr lang="en-GB" sz="1400" dirty="0">
                <a:solidFill>
                  <a:srgbClr val="000000"/>
                </a:solidFill>
              </a:rPr>
              <a:t>: needs picked up early and support offered quickly</a:t>
            </a:r>
          </a:p>
          <a:p>
            <a:pPr lvl="0">
              <a:spcBef>
                <a:spcPts val="600"/>
              </a:spcBef>
            </a:pPr>
            <a:r>
              <a:rPr lang="en-GB" sz="1400" b="1" i="1" dirty="0">
                <a:solidFill>
                  <a:srgbClr val="000000"/>
                </a:solidFill>
              </a:rPr>
              <a:t>Enabling</a:t>
            </a:r>
            <a:r>
              <a:rPr lang="en-GB" sz="1400" b="1" dirty="0">
                <a:solidFill>
                  <a:srgbClr val="000000"/>
                </a:solidFill>
              </a:rPr>
              <a:t>: </a:t>
            </a:r>
            <a:r>
              <a:rPr lang="en-GB" sz="1400" dirty="0">
                <a:solidFill>
                  <a:srgbClr val="000000"/>
                </a:solidFill>
              </a:rPr>
              <a:t>families know what they can expect and have more control over decisions </a:t>
            </a:r>
            <a:r>
              <a:rPr lang="en-GB" sz="1400" dirty="0" smtClean="0">
                <a:solidFill>
                  <a:srgbClr val="000000"/>
                </a:solidFill>
              </a:rPr>
              <a:t>that affect them</a:t>
            </a:r>
            <a:endParaRPr lang="en-GB" sz="1400" dirty="0">
              <a:solidFill>
                <a:srgbClr val="000000"/>
              </a:solidFill>
            </a:endParaRPr>
          </a:p>
          <a:p>
            <a:pPr lvl="0">
              <a:spcBef>
                <a:spcPts val="600"/>
              </a:spcBef>
            </a:pPr>
            <a:r>
              <a:rPr lang="en-GB" sz="1400" b="1" i="1" dirty="0">
                <a:solidFill>
                  <a:srgbClr val="000000"/>
                </a:solidFill>
              </a:rPr>
              <a:t>Collective</a:t>
            </a:r>
            <a:r>
              <a:rPr lang="en-GB" sz="1400" dirty="0">
                <a:solidFill>
                  <a:srgbClr val="000000"/>
                </a:solidFill>
              </a:rPr>
              <a:t>: </a:t>
            </a:r>
            <a:r>
              <a:rPr lang="en-GB" sz="1400" dirty="0" smtClean="0">
                <a:solidFill>
                  <a:srgbClr val="000000"/>
                </a:solidFill>
              </a:rPr>
              <a:t>professionals </a:t>
            </a:r>
            <a:r>
              <a:rPr lang="en-GB" sz="1400" dirty="0">
                <a:solidFill>
                  <a:srgbClr val="000000"/>
                </a:solidFill>
              </a:rPr>
              <a:t>collaborate, share skills and knowledge and work seamlessly from assessment through to </a:t>
            </a:r>
            <a:r>
              <a:rPr lang="en-GB" sz="1400" dirty="0" smtClean="0">
                <a:solidFill>
                  <a:srgbClr val="000000"/>
                </a:solidFill>
              </a:rPr>
              <a:t>support</a:t>
            </a:r>
            <a:endParaRPr lang="en-GB" sz="1400" dirty="0">
              <a:solidFill>
                <a:srgbClr val="000000"/>
              </a:solidFill>
            </a:endParaRPr>
          </a:p>
        </p:txBody>
      </p:sp>
      <p:sp>
        <p:nvSpPr>
          <p:cNvPr id="5" name="Slide Number Placeholder 4"/>
          <p:cNvSpPr>
            <a:spLocks noGrp="1"/>
          </p:cNvSpPr>
          <p:nvPr>
            <p:ph type="sldNum" sz="quarter" idx="12"/>
          </p:nvPr>
        </p:nvSpPr>
        <p:spPr/>
        <p:txBody>
          <a:bodyPr/>
          <a:lstStyle/>
          <a:p>
            <a:pPr>
              <a:defRPr/>
            </a:pPr>
            <a:fld id="{F613BA01-C8E8-4105-B9D3-D5DA16142A99}" type="slidenum">
              <a:rPr lang="en-GB" altLang="en-US" smtClean="0">
                <a:solidFill>
                  <a:srgbClr val="000000"/>
                </a:solidFill>
              </a:rPr>
              <a:pPr>
                <a:defRPr/>
              </a:pPr>
              <a:t>3</a:t>
            </a:fld>
            <a:endParaRPr lang="en-GB" altLang="en-US" dirty="0">
              <a:solidFill>
                <a:srgbClr val="000000"/>
              </a:solidFill>
            </a:endParaRPr>
          </a:p>
        </p:txBody>
      </p:sp>
    </p:spTree>
    <p:extLst>
      <p:ext uri="{BB962C8B-B14F-4D97-AF65-F5344CB8AC3E}">
        <p14:creationId xmlns:p14="http://schemas.microsoft.com/office/powerpoint/2010/main" val="27850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Swoosh logo - white - A4 quar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1641" y="5902326"/>
            <a:ext cx="2410209"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5"/>
          <p:cNvSpPr txBox="1">
            <a:spLocks noChangeArrowheads="1"/>
          </p:cNvSpPr>
          <p:nvPr/>
        </p:nvSpPr>
        <p:spPr bwMode="auto">
          <a:xfrm>
            <a:off x="420954" y="169864"/>
            <a:ext cx="84964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GB" altLang="en-US" sz="3600" b="1" dirty="0" smtClean="0">
                <a:latin typeface="Segoe UI" pitchFamily="34" charset="0"/>
                <a:cs typeface="Segoe UI" pitchFamily="34" charset="0"/>
              </a:rPr>
              <a:t>Making a difference</a:t>
            </a:r>
            <a:endParaRPr lang="en-GB" altLang="en-US" sz="3600" b="1" dirty="0">
              <a:latin typeface="Segoe UI" pitchFamily="34" charset="0"/>
              <a:cs typeface="Segoe UI" pitchFamily="34" charset="0"/>
            </a:endParaRPr>
          </a:p>
        </p:txBody>
      </p:sp>
      <p:sp>
        <p:nvSpPr>
          <p:cNvPr id="3" name="AutoShape 2" descr="Image result for ofsted"/>
          <p:cNvSpPr>
            <a:spLocks noChangeAspect="1" noChangeArrowheads="1"/>
          </p:cNvSpPr>
          <p:nvPr/>
        </p:nvSpPr>
        <p:spPr bwMode="auto">
          <a:xfrm>
            <a:off x="0" y="-144463"/>
            <a:ext cx="324062"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335274" y="4778568"/>
            <a:ext cx="8918139" cy="1015663"/>
          </a:xfrm>
          <a:prstGeom prst="rect">
            <a:avLst/>
          </a:prstGeom>
        </p:spPr>
        <p:txBody>
          <a:bodyPr wrap="square">
            <a:spAutoFit/>
          </a:bodyPr>
          <a:lstStyle/>
          <a:p>
            <a:r>
              <a:rPr lang="en-GB" sz="1200" dirty="0"/>
              <a:t>We </a:t>
            </a:r>
            <a:r>
              <a:rPr lang="en-GB" sz="1200" dirty="0" smtClean="0"/>
              <a:t>are ambitious for </a:t>
            </a:r>
            <a:r>
              <a:rPr lang="en-GB" sz="1200" dirty="0"/>
              <a:t>the well-being of children and young people with SEND and their families. </a:t>
            </a:r>
            <a:r>
              <a:rPr lang="en-GB" sz="1200" dirty="0" smtClean="0">
                <a:solidFill>
                  <a:srgbClr val="000000"/>
                </a:solidFill>
                <a:ea typeface="Calibri" charset="0"/>
                <a:cs typeface="Times New Roman" charset="0"/>
              </a:rPr>
              <a:t>Our Strategic Partnership Board takes overall responsibility for providing robust leadership and governance of our strategy. </a:t>
            </a:r>
            <a:r>
              <a:rPr lang="en-GB" sz="1200" dirty="0" smtClean="0"/>
              <a:t>We are working </a:t>
            </a:r>
            <a:r>
              <a:rPr lang="en-GB" sz="1200" dirty="0"/>
              <a:t>with our partners to make sure that we have as clear and complete an understanding of our position as possible and </a:t>
            </a:r>
            <a:r>
              <a:rPr lang="en-GB" sz="1200" dirty="0" smtClean="0"/>
              <a:t>that we use </a:t>
            </a:r>
            <a:r>
              <a:rPr lang="en-GB" sz="1200" dirty="0"/>
              <a:t>the data and intelligence that we have to focus </a:t>
            </a:r>
            <a:r>
              <a:rPr lang="en-GB" sz="1200" dirty="0" smtClean="0"/>
              <a:t>our efforts </a:t>
            </a:r>
            <a:r>
              <a:rPr lang="en-GB" sz="1200" dirty="0"/>
              <a:t>to </a:t>
            </a:r>
            <a:r>
              <a:rPr lang="en-GB" sz="1200" dirty="0" smtClean="0"/>
              <a:t>improve. </a:t>
            </a:r>
            <a:endParaRPr lang="en-GB" sz="1200" dirty="0"/>
          </a:p>
          <a:p>
            <a:pPr>
              <a:spcBef>
                <a:spcPts val="0"/>
              </a:spcBef>
              <a:spcAft>
                <a:spcPts val="0"/>
              </a:spcAft>
            </a:pPr>
            <a:endParaRPr lang="en-US" sz="1200" dirty="0">
              <a:ea typeface="Calibri" charset="0"/>
              <a:cs typeface="Times New Roman"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822" y="980728"/>
            <a:ext cx="4031995" cy="274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276749" y="947614"/>
            <a:ext cx="6112986" cy="2092881"/>
          </a:xfrm>
          <a:prstGeom prst="rect">
            <a:avLst/>
          </a:prstGeom>
        </p:spPr>
        <p:txBody>
          <a:bodyPr wrap="square">
            <a:spAutoFit/>
          </a:bodyPr>
          <a:lstStyle/>
          <a:p>
            <a:pPr>
              <a:spcBef>
                <a:spcPts val="600"/>
              </a:spcBef>
              <a:spcAft>
                <a:spcPts val="0"/>
              </a:spcAft>
            </a:pPr>
            <a:r>
              <a:rPr lang="en-GB" sz="1200" dirty="0" smtClean="0">
                <a:solidFill>
                  <a:srgbClr val="000000"/>
                </a:solidFill>
                <a:ea typeface="Calibri" charset="0"/>
                <a:cs typeface="Times New Roman" charset="0"/>
              </a:rPr>
              <a:t>We are determined to ensure </a:t>
            </a:r>
            <a:r>
              <a:rPr lang="en-GB" sz="1200" dirty="0">
                <a:solidFill>
                  <a:srgbClr val="000000"/>
                </a:solidFill>
                <a:ea typeface="Calibri" charset="0"/>
                <a:cs typeface="Times New Roman" charset="0"/>
              </a:rPr>
              <a:t>that the SEND Reforms make a real difference to the lives and life chances of children and young people with SEND and their </a:t>
            </a:r>
            <a:r>
              <a:rPr lang="en-GB" sz="1200" dirty="0" smtClean="0">
                <a:solidFill>
                  <a:srgbClr val="000000"/>
                </a:solidFill>
                <a:ea typeface="Calibri" charset="0"/>
                <a:cs typeface="Times New Roman" charset="0"/>
              </a:rPr>
              <a:t>families.  We have placed the principle of </a:t>
            </a:r>
            <a:r>
              <a:rPr lang="en-GB" sz="1200" b="1" i="1" dirty="0" smtClean="0">
                <a:solidFill>
                  <a:srgbClr val="000000"/>
                </a:solidFill>
                <a:ea typeface="Calibri" charset="0"/>
                <a:cs typeface="Times New Roman" charset="0"/>
              </a:rPr>
              <a:t>enablement</a:t>
            </a:r>
            <a:r>
              <a:rPr lang="en-GB" sz="1200" i="1" dirty="0" smtClean="0">
                <a:solidFill>
                  <a:srgbClr val="000000"/>
                </a:solidFill>
                <a:ea typeface="Calibri" charset="0"/>
                <a:cs typeface="Times New Roman" charset="0"/>
              </a:rPr>
              <a:t> </a:t>
            </a:r>
            <a:r>
              <a:rPr lang="en-GB" sz="1200" dirty="0" smtClean="0">
                <a:solidFill>
                  <a:srgbClr val="000000"/>
                </a:solidFill>
                <a:ea typeface="Calibri" charset="0"/>
                <a:cs typeface="Times New Roman" charset="0"/>
              </a:rPr>
              <a:t>at the heart of our shared ambition and strategy for SEND. This means doing all that we can to:</a:t>
            </a:r>
          </a:p>
          <a:p>
            <a:pPr marL="252000" indent="-252000">
              <a:spcBef>
                <a:spcPts val="300"/>
              </a:spcBef>
              <a:spcAft>
                <a:spcPts val="0"/>
              </a:spcAft>
              <a:buFont typeface="Arial" panose="020B0604020202020204" pitchFamily="34" charset="0"/>
              <a:buChar char="•"/>
            </a:pPr>
            <a:r>
              <a:rPr lang="en-GB" sz="1200" dirty="0" smtClean="0">
                <a:solidFill>
                  <a:srgbClr val="000000"/>
                </a:solidFill>
                <a:ea typeface="Calibri" charset="0"/>
                <a:cs typeface="Times New Roman" charset="0"/>
              </a:rPr>
              <a:t>Enable children, young people and families to participate fully in their own communities and lead connected lives</a:t>
            </a:r>
          </a:p>
          <a:p>
            <a:pPr marL="252000" indent="-252000">
              <a:spcBef>
                <a:spcPts val="300"/>
              </a:spcBef>
              <a:spcAft>
                <a:spcPts val="0"/>
              </a:spcAft>
              <a:buFont typeface="Arial" panose="020B0604020202020204" pitchFamily="34" charset="0"/>
              <a:buChar char="•"/>
            </a:pPr>
            <a:r>
              <a:rPr lang="en-GB" sz="1200" dirty="0" smtClean="0">
                <a:solidFill>
                  <a:srgbClr val="000000"/>
                </a:solidFill>
                <a:ea typeface="Calibri" charset="0"/>
                <a:cs typeface="Times New Roman" charset="0"/>
              </a:rPr>
              <a:t>Prevent long-term dependence on services</a:t>
            </a:r>
          </a:p>
          <a:p>
            <a:pPr marL="252000" indent="-252000">
              <a:spcBef>
                <a:spcPts val="300"/>
              </a:spcBef>
              <a:spcAft>
                <a:spcPts val="0"/>
              </a:spcAft>
              <a:buFont typeface="Arial" panose="020B0604020202020204" pitchFamily="34" charset="0"/>
              <a:buChar char="•"/>
            </a:pPr>
            <a:r>
              <a:rPr lang="en-GB" sz="1200" dirty="0" smtClean="0">
                <a:solidFill>
                  <a:srgbClr val="000000"/>
                </a:solidFill>
                <a:ea typeface="Calibri" charset="0"/>
                <a:cs typeface="Times New Roman" charset="0"/>
              </a:rPr>
              <a:t>Prevent unnecessary and convoluted journeys through services and assessments</a:t>
            </a:r>
          </a:p>
          <a:p>
            <a:pPr marL="252000" indent="-252000">
              <a:spcBef>
                <a:spcPts val="300"/>
              </a:spcBef>
              <a:spcAft>
                <a:spcPts val="0"/>
              </a:spcAft>
              <a:buFont typeface="Arial" panose="020B0604020202020204" pitchFamily="34" charset="0"/>
              <a:buChar char="•"/>
            </a:pPr>
            <a:r>
              <a:rPr lang="en-GB" sz="1200" dirty="0" smtClean="0">
                <a:solidFill>
                  <a:srgbClr val="000000"/>
                </a:solidFill>
                <a:ea typeface="Calibri" charset="0"/>
                <a:cs typeface="Times New Roman" charset="0"/>
              </a:rPr>
              <a:t>Support families to be independent and exercise more choice and control over their lives</a:t>
            </a:r>
            <a:endParaRPr lang="en-US" sz="1200" dirty="0">
              <a:ea typeface="Calibri" charset="0"/>
              <a:cs typeface="Times New Roman" charset="0"/>
            </a:endParaRPr>
          </a:p>
        </p:txBody>
      </p:sp>
      <p:sp>
        <p:nvSpPr>
          <p:cNvPr id="10" name="Rectangle 9"/>
          <p:cNvSpPr/>
          <p:nvPr/>
        </p:nvSpPr>
        <p:spPr>
          <a:xfrm>
            <a:off x="324062" y="3826371"/>
            <a:ext cx="9130102" cy="830997"/>
          </a:xfrm>
          <a:prstGeom prst="rect">
            <a:avLst/>
          </a:prstGeom>
        </p:spPr>
        <p:txBody>
          <a:bodyPr wrap="square">
            <a:spAutoFit/>
          </a:bodyPr>
          <a:lstStyle/>
          <a:p>
            <a:pPr>
              <a:spcBef>
                <a:spcPts val="0"/>
              </a:spcBef>
              <a:spcAft>
                <a:spcPts val="0"/>
              </a:spcAft>
            </a:pPr>
            <a:r>
              <a:rPr lang="en-GB" sz="1200" dirty="0" smtClean="0">
                <a:solidFill>
                  <a:srgbClr val="000000"/>
                </a:solidFill>
                <a:ea typeface="Calibri" charset="0"/>
                <a:cs typeface="Times New Roman" charset="0"/>
              </a:rPr>
              <a:t>Our ambition is to secure real change. This is a complex, long-term undertaking and requires concerted and collective action by all of our partners across the local area, underpinned by a common purpose and shared values and principles. We have deliberately chosen not to set a specific time frame for our ambition and strategy. Rather, it is designed to provide a clear sense of direction against which we will plan our activity, continually monitor our progress and make adjustments where and when that is required.   </a:t>
            </a:r>
            <a:endParaRPr lang="en-US" sz="1200" dirty="0">
              <a:ea typeface="Calibri" charset="0"/>
              <a:cs typeface="Times New Roman" charset="0"/>
            </a:endParaRPr>
          </a:p>
        </p:txBody>
      </p:sp>
      <p:sp>
        <p:nvSpPr>
          <p:cNvPr id="2" name="Slide Number Placeholder 1"/>
          <p:cNvSpPr>
            <a:spLocks noGrp="1"/>
          </p:cNvSpPr>
          <p:nvPr>
            <p:ph type="sldNum" sz="quarter" idx="12"/>
          </p:nvPr>
        </p:nvSpPr>
        <p:spPr/>
        <p:txBody>
          <a:bodyPr/>
          <a:lstStyle/>
          <a:p>
            <a:pPr>
              <a:defRPr/>
            </a:pPr>
            <a:fld id="{F613BA01-C8E8-4105-B9D3-D5DA16142A99}" type="slidenum">
              <a:rPr lang="en-GB" altLang="en-US" smtClean="0">
                <a:solidFill>
                  <a:srgbClr val="000000"/>
                </a:solidFill>
              </a:rPr>
              <a:pPr>
                <a:defRPr/>
              </a:pPr>
              <a:t>4</a:t>
            </a:fld>
            <a:endParaRPr lang="en-GB" altLang="en-US" dirty="0">
              <a:solidFill>
                <a:srgbClr val="000000"/>
              </a:solidFill>
            </a:endParaRPr>
          </a:p>
        </p:txBody>
      </p:sp>
    </p:spTree>
    <p:extLst>
      <p:ext uri="{BB962C8B-B14F-4D97-AF65-F5344CB8AC3E}">
        <p14:creationId xmlns:p14="http://schemas.microsoft.com/office/powerpoint/2010/main" val="2994387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Swoosh logo - white - A4 quar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1641" y="5902326"/>
            <a:ext cx="2410209"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5"/>
          <p:cNvSpPr txBox="1">
            <a:spLocks noChangeArrowheads="1"/>
          </p:cNvSpPr>
          <p:nvPr/>
        </p:nvSpPr>
        <p:spPr bwMode="auto">
          <a:xfrm>
            <a:off x="324062" y="314323"/>
            <a:ext cx="849649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GB" altLang="en-US" sz="2800" b="1" dirty="0" smtClean="0">
                <a:latin typeface="Segoe UI" pitchFamily="34" charset="0"/>
                <a:cs typeface="Segoe UI" pitchFamily="34" charset="0"/>
              </a:rPr>
              <a:t>A system that works for children and young people with SEND</a:t>
            </a:r>
            <a:endParaRPr lang="en-GB" altLang="en-US" sz="2800" b="1" dirty="0">
              <a:latin typeface="Segoe UI" pitchFamily="34" charset="0"/>
              <a:cs typeface="Segoe UI" pitchFamily="34" charset="0"/>
            </a:endParaRPr>
          </a:p>
        </p:txBody>
      </p:sp>
      <p:sp>
        <p:nvSpPr>
          <p:cNvPr id="3" name="AutoShape 2" descr="Image result for ofsted"/>
          <p:cNvSpPr>
            <a:spLocks noChangeAspect="1" noChangeArrowheads="1"/>
          </p:cNvSpPr>
          <p:nvPr/>
        </p:nvSpPr>
        <p:spPr bwMode="auto">
          <a:xfrm>
            <a:off x="0" y="-144463"/>
            <a:ext cx="324062"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532" y="1484784"/>
            <a:ext cx="2045244" cy="136815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532" y="3200773"/>
            <a:ext cx="2045244" cy="1368151"/>
          </a:xfrm>
          <a:prstGeom prst="rect">
            <a:avLst/>
          </a:prstGeom>
        </p:spPr>
      </p:pic>
      <p:pic>
        <p:nvPicPr>
          <p:cNvPr id="2050" name="Picture 2" descr="X:\SpecEdNeed-E\Roger Bushell\SEND PARTNERSHIP BOARD\Refresh\Co-production\AV 9 - Barrier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0532" y="4869161"/>
            <a:ext cx="2045244" cy="136815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507101" y="1494640"/>
            <a:ext cx="6795959" cy="954107"/>
          </a:xfrm>
          <a:prstGeom prst="rect">
            <a:avLst/>
          </a:prstGeom>
        </p:spPr>
        <p:txBody>
          <a:bodyPr wrap="square">
            <a:spAutoFit/>
          </a:bodyPr>
          <a:lstStyle/>
          <a:p>
            <a:pPr>
              <a:spcBef>
                <a:spcPts val="600"/>
              </a:spcBef>
            </a:pPr>
            <a:r>
              <a:rPr lang="en-GB" sz="1400" dirty="0" smtClean="0"/>
              <a:t>Children and young people with SEND tell us that they have the same or very similar dreams and aspirations for when they are older and finish school as their friends: </a:t>
            </a:r>
            <a:r>
              <a:rPr lang="en-GB" sz="1400" i="1" dirty="0" smtClean="0"/>
              <a:t>having a family, buying a house, owning a business, getting a job, playing sport, moving abroad, travelling, writing a book </a:t>
            </a:r>
            <a:endParaRPr lang="en-GB" sz="1500" i="1" dirty="0">
              <a:latin typeface="+mj-lt"/>
            </a:endParaRPr>
          </a:p>
        </p:txBody>
      </p:sp>
      <p:sp>
        <p:nvSpPr>
          <p:cNvPr id="16" name="Rectangle 15"/>
          <p:cNvSpPr/>
          <p:nvPr/>
        </p:nvSpPr>
        <p:spPr>
          <a:xfrm>
            <a:off x="2507101" y="3284985"/>
            <a:ext cx="6795959" cy="954107"/>
          </a:xfrm>
          <a:prstGeom prst="rect">
            <a:avLst/>
          </a:prstGeom>
        </p:spPr>
        <p:txBody>
          <a:bodyPr wrap="square">
            <a:spAutoFit/>
          </a:bodyPr>
          <a:lstStyle/>
          <a:p>
            <a:pPr>
              <a:spcBef>
                <a:spcPts val="600"/>
              </a:spcBef>
            </a:pPr>
            <a:r>
              <a:rPr lang="en-GB" sz="1400" dirty="0" smtClean="0"/>
              <a:t>They also tell us that that the things that matters most to them – help to make a “perfect day”, include:</a:t>
            </a:r>
            <a:r>
              <a:rPr lang="en-US" sz="1400" dirty="0" smtClean="0"/>
              <a:t> </a:t>
            </a:r>
            <a:r>
              <a:rPr lang="en-US" sz="1400" i="1" dirty="0" smtClean="0"/>
              <a:t>interesting lessons, leisure activities, time </a:t>
            </a:r>
            <a:r>
              <a:rPr lang="en-US" sz="1400" i="1" dirty="0"/>
              <a:t>with </a:t>
            </a:r>
            <a:r>
              <a:rPr lang="en-US" sz="1400" i="1" dirty="0" smtClean="0"/>
              <a:t>friends and family, </a:t>
            </a:r>
            <a:r>
              <a:rPr lang="en-US" sz="1400" i="1" dirty="0"/>
              <a:t>what people say to </a:t>
            </a:r>
            <a:r>
              <a:rPr lang="en-US" sz="1400" i="1" dirty="0" smtClean="0"/>
              <a:t>them, being listened to, keeping busy and achieving things and even the weather</a:t>
            </a:r>
            <a:r>
              <a:rPr lang="en-GB" sz="1400" i="1" dirty="0" smtClean="0"/>
              <a:t> </a:t>
            </a:r>
            <a:endParaRPr lang="en-GB" sz="1500" i="1" dirty="0">
              <a:latin typeface="+mj-lt"/>
            </a:endParaRPr>
          </a:p>
        </p:txBody>
      </p:sp>
      <p:sp>
        <p:nvSpPr>
          <p:cNvPr id="17" name="Rectangle 16"/>
          <p:cNvSpPr/>
          <p:nvPr/>
        </p:nvSpPr>
        <p:spPr>
          <a:xfrm>
            <a:off x="2514380" y="4877545"/>
            <a:ext cx="6795959" cy="1169551"/>
          </a:xfrm>
          <a:prstGeom prst="rect">
            <a:avLst/>
          </a:prstGeom>
        </p:spPr>
        <p:txBody>
          <a:bodyPr wrap="square">
            <a:spAutoFit/>
          </a:bodyPr>
          <a:lstStyle/>
          <a:p>
            <a:pPr>
              <a:spcBef>
                <a:spcPts val="600"/>
              </a:spcBef>
            </a:pPr>
            <a:r>
              <a:rPr lang="en-US" sz="1400" dirty="0"/>
              <a:t>D</a:t>
            </a:r>
            <a:r>
              <a:rPr lang="en-US" sz="1400" dirty="0" smtClean="0"/>
              <a:t>ay </a:t>
            </a:r>
            <a:r>
              <a:rPr lang="en-US" sz="1400" dirty="0"/>
              <a:t>to day problems that </a:t>
            </a:r>
            <a:r>
              <a:rPr lang="en-US" sz="1400" dirty="0" smtClean="0"/>
              <a:t>children and young people with SEND say that they face - things </a:t>
            </a:r>
            <a:r>
              <a:rPr lang="en-US" sz="1400" dirty="0"/>
              <a:t>they don’t like and what they think prevents them from </a:t>
            </a:r>
            <a:r>
              <a:rPr lang="en-US" sz="1400" dirty="0" smtClean="0"/>
              <a:t>achieving include: </a:t>
            </a:r>
            <a:r>
              <a:rPr lang="en-US" sz="1400" i="1" dirty="0" smtClean="0"/>
              <a:t>people being rude and mean, anxiety, lack of money for resources and activities, lack of the right support, problems with sleep, scary environments, lack of confidence, lack of opportunities</a:t>
            </a:r>
            <a:endParaRPr lang="en-GB" sz="1500" i="1" dirty="0">
              <a:latin typeface="+mj-lt"/>
            </a:endParaRPr>
          </a:p>
        </p:txBody>
      </p:sp>
      <p:sp>
        <p:nvSpPr>
          <p:cNvPr id="2" name="Slide Number Placeholder 1"/>
          <p:cNvSpPr>
            <a:spLocks noGrp="1"/>
          </p:cNvSpPr>
          <p:nvPr>
            <p:ph type="sldNum" sz="quarter" idx="12"/>
          </p:nvPr>
        </p:nvSpPr>
        <p:spPr/>
        <p:txBody>
          <a:bodyPr/>
          <a:lstStyle/>
          <a:p>
            <a:pPr>
              <a:defRPr/>
            </a:pPr>
            <a:fld id="{F613BA01-C8E8-4105-B9D3-D5DA16142A99}" type="slidenum">
              <a:rPr lang="en-GB" altLang="en-US" smtClean="0">
                <a:solidFill>
                  <a:srgbClr val="000000"/>
                </a:solidFill>
              </a:rPr>
              <a:pPr>
                <a:defRPr/>
              </a:pPr>
              <a:t>5</a:t>
            </a:fld>
            <a:endParaRPr lang="en-GB" altLang="en-US" dirty="0">
              <a:solidFill>
                <a:srgbClr val="000000"/>
              </a:solidFill>
            </a:endParaRPr>
          </a:p>
        </p:txBody>
      </p:sp>
    </p:spTree>
    <p:extLst>
      <p:ext uri="{BB962C8B-B14F-4D97-AF65-F5344CB8AC3E}">
        <p14:creationId xmlns:p14="http://schemas.microsoft.com/office/powerpoint/2010/main" val="2026744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ular Callout 29"/>
          <p:cNvSpPr/>
          <p:nvPr/>
        </p:nvSpPr>
        <p:spPr>
          <a:xfrm>
            <a:off x="240498" y="4464318"/>
            <a:ext cx="2161716" cy="576063"/>
          </a:xfrm>
          <a:prstGeom prst="wedgeRoundRectCallout">
            <a:avLst>
              <a:gd name="adj1" fmla="val 67007"/>
              <a:gd name="adj2" fmla="val -1028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ed Rectangular Callout 30"/>
          <p:cNvSpPr/>
          <p:nvPr/>
        </p:nvSpPr>
        <p:spPr>
          <a:xfrm>
            <a:off x="162031" y="3375372"/>
            <a:ext cx="2161716" cy="576063"/>
          </a:xfrm>
          <a:prstGeom prst="wedgeRoundRectCallout">
            <a:avLst>
              <a:gd name="adj1" fmla="val 71612"/>
              <a:gd name="adj2" fmla="val 658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ular Callout 23"/>
          <p:cNvSpPr/>
          <p:nvPr/>
        </p:nvSpPr>
        <p:spPr>
          <a:xfrm>
            <a:off x="3220705" y="5258590"/>
            <a:ext cx="2891504" cy="1050731"/>
          </a:xfrm>
          <a:prstGeom prst="wedgeRoundRectCallout">
            <a:avLst>
              <a:gd name="adj1" fmla="val -6123"/>
              <a:gd name="adj2" fmla="val -1071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ular Callout 24"/>
          <p:cNvSpPr/>
          <p:nvPr/>
        </p:nvSpPr>
        <p:spPr>
          <a:xfrm>
            <a:off x="6504450" y="5182071"/>
            <a:ext cx="2891504" cy="671481"/>
          </a:xfrm>
          <a:prstGeom prst="wedgeRoundRectCallout">
            <a:avLst>
              <a:gd name="adj1" fmla="val -62510"/>
              <a:gd name="adj2" fmla="val -893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ular Callout 25"/>
          <p:cNvSpPr/>
          <p:nvPr/>
        </p:nvSpPr>
        <p:spPr>
          <a:xfrm>
            <a:off x="7114041" y="4263569"/>
            <a:ext cx="2161716" cy="576063"/>
          </a:xfrm>
          <a:prstGeom prst="wedgeRoundRectCallout">
            <a:avLst>
              <a:gd name="adj1" fmla="val -87940"/>
              <a:gd name="adj2" fmla="val -598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ed Rectangular Callout 26"/>
          <p:cNvSpPr/>
          <p:nvPr/>
        </p:nvSpPr>
        <p:spPr>
          <a:xfrm>
            <a:off x="6640362" y="3144689"/>
            <a:ext cx="2891504" cy="711694"/>
          </a:xfrm>
          <a:prstGeom prst="wedgeRoundRectCallout">
            <a:avLst>
              <a:gd name="adj1" fmla="val -63624"/>
              <a:gd name="adj2" fmla="val 614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ular Callout 27"/>
          <p:cNvSpPr/>
          <p:nvPr/>
        </p:nvSpPr>
        <p:spPr>
          <a:xfrm>
            <a:off x="3801051" y="1929978"/>
            <a:ext cx="2281065" cy="576063"/>
          </a:xfrm>
          <a:prstGeom prst="wedgeRoundRectCallout">
            <a:avLst>
              <a:gd name="adj1" fmla="val -33648"/>
              <a:gd name="adj2" fmla="val 1005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ular Callout 19"/>
          <p:cNvSpPr/>
          <p:nvPr/>
        </p:nvSpPr>
        <p:spPr>
          <a:xfrm>
            <a:off x="285134" y="2348881"/>
            <a:ext cx="2891504" cy="576063"/>
          </a:xfrm>
          <a:prstGeom prst="wedgeRoundRectCallout">
            <a:avLst>
              <a:gd name="adj1" fmla="val 39757"/>
              <a:gd name="adj2" fmla="val 922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Up Ribbon 18"/>
          <p:cNvSpPr/>
          <p:nvPr/>
        </p:nvSpPr>
        <p:spPr>
          <a:xfrm>
            <a:off x="2529017" y="3063240"/>
            <a:ext cx="3904484" cy="1661169"/>
          </a:xfrm>
          <a:prstGeom prst="ribbon2">
            <a:avLst>
              <a:gd name="adj1" fmla="val 3033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796" name="Picture 3" descr="Swoosh logo - white - A4 quar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1641" y="5902326"/>
            <a:ext cx="2410209"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5"/>
          <p:cNvSpPr txBox="1">
            <a:spLocks noChangeArrowheads="1"/>
          </p:cNvSpPr>
          <p:nvPr/>
        </p:nvSpPr>
        <p:spPr bwMode="auto">
          <a:xfrm>
            <a:off x="285134" y="160338"/>
            <a:ext cx="84964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GB" altLang="en-US" sz="2800" b="1" dirty="0" smtClean="0">
                <a:latin typeface="Segoe UI" pitchFamily="34" charset="0"/>
                <a:cs typeface="Segoe UI" pitchFamily="34" charset="0"/>
              </a:rPr>
              <a:t>A system that works for parents and carers</a:t>
            </a:r>
            <a:endParaRPr lang="en-GB" altLang="en-US" sz="2800" b="1" dirty="0">
              <a:latin typeface="Segoe UI" pitchFamily="34" charset="0"/>
              <a:cs typeface="Segoe UI" pitchFamily="34" charset="0"/>
            </a:endParaRPr>
          </a:p>
        </p:txBody>
      </p:sp>
      <p:sp>
        <p:nvSpPr>
          <p:cNvPr id="3" name="AutoShape 2" descr="Image result for ofsted"/>
          <p:cNvSpPr>
            <a:spLocks noChangeAspect="1" noChangeArrowheads="1"/>
          </p:cNvSpPr>
          <p:nvPr/>
        </p:nvSpPr>
        <p:spPr bwMode="auto">
          <a:xfrm>
            <a:off x="0" y="-144463"/>
            <a:ext cx="324062"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Rectangle 3"/>
          <p:cNvSpPr/>
          <p:nvPr/>
        </p:nvSpPr>
        <p:spPr>
          <a:xfrm>
            <a:off x="281997" y="3365376"/>
            <a:ext cx="2080081" cy="646331"/>
          </a:xfrm>
          <a:prstGeom prst="rect">
            <a:avLst/>
          </a:prstGeom>
        </p:spPr>
        <p:txBody>
          <a:bodyPr wrap="square">
            <a:spAutoFit/>
          </a:bodyPr>
          <a:lstStyle/>
          <a:p>
            <a:r>
              <a:rPr lang="en-GB" dirty="0" smtClean="0">
                <a:solidFill>
                  <a:srgbClr val="000000"/>
                </a:solidFill>
              </a:rPr>
              <a:t>I don’t feel that I am on my own</a:t>
            </a:r>
            <a:endParaRPr lang="en-GB" dirty="0">
              <a:solidFill>
                <a:srgbClr val="000000"/>
              </a:solidFill>
            </a:endParaRPr>
          </a:p>
        </p:txBody>
      </p:sp>
      <p:sp>
        <p:nvSpPr>
          <p:cNvPr id="6" name="Rectangle 5"/>
          <p:cNvSpPr/>
          <p:nvPr/>
        </p:nvSpPr>
        <p:spPr>
          <a:xfrm>
            <a:off x="240498" y="729649"/>
            <a:ext cx="8939625" cy="830997"/>
          </a:xfrm>
          <a:prstGeom prst="rect">
            <a:avLst/>
          </a:prstGeom>
        </p:spPr>
        <p:txBody>
          <a:bodyPr wrap="square">
            <a:spAutoFit/>
          </a:bodyPr>
          <a:lstStyle/>
          <a:p>
            <a:pPr>
              <a:spcBef>
                <a:spcPts val="1200"/>
              </a:spcBef>
            </a:pPr>
            <a:r>
              <a:rPr lang="en-GB" sz="1600" dirty="0" smtClean="0"/>
              <a:t>Parents and carers tell us that in everything we do, we must keep in mind that it affects the lives of “real people”. They want to be able to trust what they are told and to have more choice and control over the support and provision that their child or young person receives. </a:t>
            </a:r>
          </a:p>
        </p:txBody>
      </p:sp>
      <p:sp>
        <p:nvSpPr>
          <p:cNvPr id="7" name="Rectangle 6"/>
          <p:cNvSpPr/>
          <p:nvPr/>
        </p:nvSpPr>
        <p:spPr>
          <a:xfrm>
            <a:off x="6862166" y="3200794"/>
            <a:ext cx="2533789" cy="646331"/>
          </a:xfrm>
          <a:prstGeom prst="rect">
            <a:avLst/>
          </a:prstGeom>
        </p:spPr>
        <p:txBody>
          <a:bodyPr wrap="square">
            <a:spAutoFit/>
          </a:bodyPr>
          <a:lstStyle/>
          <a:p>
            <a:pPr>
              <a:spcBef>
                <a:spcPts val="600"/>
              </a:spcBef>
            </a:pPr>
            <a:r>
              <a:rPr lang="en-GB" dirty="0" smtClean="0"/>
              <a:t>My child gets the support he/she needs</a:t>
            </a:r>
            <a:endParaRPr lang="en-GB" dirty="0"/>
          </a:p>
        </p:txBody>
      </p:sp>
      <p:sp>
        <p:nvSpPr>
          <p:cNvPr id="9" name="Rectangle 8"/>
          <p:cNvSpPr/>
          <p:nvPr/>
        </p:nvSpPr>
        <p:spPr>
          <a:xfrm>
            <a:off x="7083095" y="4223384"/>
            <a:ext cx="2198783" cy="646331"/>
          </a:xfrm>
          <a:prstGeom prst="rect">
            <a:avLst/>
          </a:prstGeom>
        </p:spPr>
        <p:txBody>
          <a:bodyPr wrap="square">
            <a:spAutoFit/>
          </a:bodyPr>
          <a:lstStyle/>
          <a:p>
            <a:pPr>
              <a:spcBef>
                <a:spcPts val="600"/>
              </a:spcBef>
            </a:pPr>
            <a:r>
              <a:rPr lang="en-GB" dirty="0"/>
              <a:t>I feel listened to </a:t>
            </a:r>
            <a:r>
              <a:rPr lang="en-GB" dirty="0" smtClean="0"/>
              <a:t>and </a:t>
            </a:r>
            <a:r>
              <a:rPr lang="en-GB" dirty="0"/>
              <a:t>understood</a:t>
            </a:r>
          </a:p>
        </p:txBody>
      </p:sp>
      <p:sp>
        <p:nvSpPr>
          <p:cNvPr id="10" name="Rectangle 9"/>
          <p:cNvSpPr/>
          <p:nvPr/>
        </p:nvSpPr>
        <p:spPr>
          <a:xfrm>
            <a:off x="6726282" y="5207221"/>
            <a:ext cx="2447843" cy="646331"/>
          </a:xfrm>
          <a:prstGeom prst="rect">
            <a:avLst/>
          </a:prstGeom>
        </p:spPr>
        <p:txBody>
          <a:bodyPr wrap="square">
            <a:spAutoFit/>
          </a:bodyPr>
          <a:lstStyle/>
          <a:p>
            <a:pPr>
              <a:spcBef>
                <a:spcPts val="600"/>
              </a:spcBef>
            </a:pPr>
            <a:r>
              <a:rPr lang="en-GB" dirty="0"/>
              <a:t>I am confident about the future</a:t>
            </a:r>
          </a:p>
        </p:txBody>
      </p:sp>
      <p:sp>
        <p:nvSpPr>
          <p:cNvPr id="11" name="Rectangle 10"/>
          <p:cNvSpPr/>
          <p:nvPr/>
        </p:nvSpPr>
        <p:spPr>
          <a:xfrm>
            <a:off x="3211765" y="5289410"/>
            <a:ext cx="2870351" cy="923330"/>
          </a:xfrm>
          <a:prstGeom prst="rect">
            <a:avLst/>
          </a:prstGeom>
        </p:spPr>
        <p:txBody>
          <a:bodyPr wrap="square">
            <a:spAutoFit/>
          </a:bodyPr>
          <a:lstStyle/>
          <a:p>
            <a:pPr>
              <a:spcBef>
                <a:spcPts val="600"/>
              </a:spcBef>
            </a:pPr>
            <a:r>
              <a:rPr lang="en-GB" dirty="0"/>
              <a:t>I know what I need to do or who I need to contact if I need help or advice</a:t>
            </a:r>
          </a:p>
        </p:txBody>
      </p:sp>
      <p:sp>
        <p:nvSpPr>
          <p:cNvPr id="12" name="Rectangle 11"/>
          <p:cNvSpPr/>
          <p:nvPr/>
        </p:nvSpPr>
        <p:spPr>
          <a:xfrm>
            <a:off x="459741" y="4429185"/>
            <a:ext cx="2006951" cy="646331"/>
          </a:xfrm>
          <a:prstGeom prst="rect">
            <a:avLst/>
          </a:prstGeom>
        </p:spPr>
        <p:txBody>
          <a:bodyPr wrap="square">
            <a:spAutoFit/>
          </a:bodyPr>
          <a:lstStyle/>
          <a:p>
            <a:pPr>
              <a:spcBef>
                <a:spcPts val="600"/>
              </a:spcBef>
            </a:pPr>
            <a:r>
              <a:rPr lang="en-GB" dirty="0"/>
              <a:t>I think that the system is fair</a:t>
            </a:r>
          </a:p>
        </p:txBody>
      </p:sp>
      <p:sp>
        <p:nvSpPr>
          <p:cNvPr id="13" name="Rectangle 12"/>
          <p:cNvSpPr/>
          <p:nvPr/>
        </p:nvSpPr>
        <p:spPr>
          <a:xfrm>
            <a:off x="285134" y="2443968"/>
            <a:ext cx="2672526" cy="369332"/>
          </a:xfrm>
          <a:prstGeom prst="rect">
            <a:avLst/>
          </a:prstGeom>
        </p:spPr>
        <p:txBody>
          <a:bodyPr wrap="none">
            <a:spAutoFit/>
          </a:bodyPr>
          <a:lstStyle/>
          <a:p>
            <a:pPr>
              <a:spcBef>
                <a:spcPts val="600"/>
              </a:spcBef>
            </a:pPr>
            <a:r>
              <a:rPr lang="en-GB" dirty="0"/>
              <a:t>I feel in control of my life</a:t>
            </a:r>
          </a:p>
        </p:txBody>
      </p:sp>
      <p:sp>
        <p:nvSpPr>
          <p:cNvPr id="14" name="Rectangle 13"/>
          <p:cNvSpPr/>
          <p:nvPr/>
        </p:nvSpPr>
        <p:spPr>
          <a:xfrm>
            <a:off x="3842227" y="2057786"/>
            <a:ext cx="2108269" cy="369332"/>
          </a:xfrm>
          <a:prstGeom prst="rect">
            <a:avLst/>
          </a:prstGeom>
        </p:spPr>
        <p:txBody>
          <a:bodyPr wrap="none">
            <a:spAutoFit/>
          </a:bodyPr>
          <a:lstStyle/>
          <a:p>
            <a:pPr>
              <a:spcBef>
                <a:spcPts val="600"/>
              </a:spcBef>
            </a:pPr>
            <a:r>
              <a:rPr lang="en-GB" dirty="0"/>
              <a:t>I tell my story once</a:t>
            </a:r>
          </a:p>
        </p:txBody>
      </p:sp>
      <p:sp>
        <p:nvSpPr>
          <p:cNvPr id="18" name="Rectangle 17"/>
          <p:cNvSpPr/>
          <p:nvPr/>
        </p:nvSpPr>
        <p:spPr>
          <a:xfrm>
            <a:off x="3657386" y="3063240"/>
            <a:ext cx="1751987" cy="1200329"/>
          </a:xfrm>
          <a:prstGeom prst="rect">
            <a:avLst/>
          </a:prstGeom>
        </p:spPr>
        <p:txBody>
          <a:bodyPr wrap="square">
            <a:spAutoFit/>
          </a:bodyPr>
          <a:lstStyle/>
          <a:p>
            <a:pPr>
              <a:spcBef>
                <a:spcPts val="1200"/>
              </a:spcBef>
            </a:pPr>
            <a:r>
              <a:rPr lang="en-GB" b="1" dirty="0" smtClean="0"/>
              <a:t>A </a:t>
            </a:r>
            <a:r>
              <a:rPr lang="en-GB" b="1" dirty="0"/>
              <a:t>system that works </a:t>
            </a:r>
            <a:r>
              <a:rPr lang="en-GB" b="1" dirty="0" smtClean="0"/>
              <a:t>for </a:t>
            </a:r>
            <a:r>
              <a:rPr lang="en-GB" b="1" dirty="0"/>
              <a:t>parents and </a:t>
            </a:r>
            <a:r>
              <a:rPr lang="en-GB" b="1" dirty="0" smtClean="0"/>
              <a:t>carers  </a:t>
            </a:r>
            <a:endParaRPr lang="en-GB" b="1" dirty="0"/>
          </a:p>
        </p:txBody>
      </p:sp>
      <p:sp>
        <p:nvSpPr>
          <p:cNvPr id="32" name="Rounded Rectangular Callout 31"/>
          <p:cNvSpPr/>
          <p:nvPr/>
        </p:nvSpPr>
        <p:spPr>
          <a:xfrm>
            <a:off x="281997" y="5427909"/>
            <a:ext cx="2588407" cy="576063"/>
          </a:xfrm>
          <a:prstGeom prst="wedgeRoundRectCallout">
            <a:avLst>
              <a:gd name="adj1" fmla="val 69270"/>
              <a:gd name="adj2" fmla="val -1458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324062" y="5392776"/>
            <a:ext cx="2546342" cy="646331"/>
          </a:xfrm>
          <a:prstGeom prst="rect">
            <a:avLst/>
          </a:prstGeom>
        </p:spPr>
        <p:txBody>
          <a:bodyPr wrap="square">
            <a:spAutoFit/>
          </a:bodyPr>
          <a:lstStyle/>
          <a:p>
            <a:pPr>
              <a:spcBef>
                <a:spcPts val="600"/>
              </a:spcBef>
            </a:pPr>
            <a:r>
              <a:rPr lang="en-GB" dirty="0" smtClean="0"/>
              <a:t>My child is happy and enjoys his/her life</a:t>
            </a:r>
            <a:endParaRPr lang="en-GB" dirty="0"/>
          </a:p>
        </p:txBody>
      </p:sp>
      <p:sp>
        <p:nvSpPr>
          <p:cNvPr id="34" name="Rounded Rectangular Callout 33"/>
          <p:cNvSpPr/>
          <p:nvPr/>
        </p:nvSpPr>
        <p:spPr>
          <a:xfrm>
            <a:off x="6504450" y="2035321"/>
            <a:ext cx="2281065" cy="576063"/>
          </a:xfrm>
          <a:prstGeom prst="wedgeRoundRectCallout">
            <a:avLst>
              <a:gd name="adj1" fmla="val -70052"/>
              <a:gd name="adj2" fmla="val 1269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6545627" y="2163129"/>
            <a:ext cx="2056973" cy="369332"/>
          </a:xfrm>
          <a:prstGeom prst="rect">
            <a:avLst/>
          </a:prstGeom>
        </p:spPr>
        <p:txBody>
          <a:bodyPr wrap="none">
            <a:spAutoFit/>
          </a:bodyPr>
          <a:lstStyle/>
          <a:p>
            <a:pPr>
              <a:spcBef>
                <a:spcPts val="600"/>
              </a:spcBef>
            </a:pPr>
            <a:r>
              <a:rPr lang="en-GB" dirty="0" smtClean="0"/>
              <a:t>My child “belongs”</a:t>
            </a:r>
            <a:endParaRPr lang="en-GB" dirty="0"/>
          </a:p>
        </p:txBody>
      </p:sp>
      <p:sp>
        <p:nvSpPr>
          <p:cNvPr id="2" name="Slide Number Placeholder 1"/>
          <p:cNvSpPr>
            <a:spLocks noGrp="1"/>
          </p:cNvSpPr>
          <p:nvPr>
            <p:ph type="sldNum" sz="quarter" idx="12"/>
          </p:nvPr>
        </p:nvSpPr>
        <p:spPr/>
        <p:txBody>
          <a:bodyPr/>
          <a:lstStyle/>
          <a:p>
            <a:pPr>
              <a:defRPr/>
            </a:pPr>
            <a:fld id="{F613BA01-C8E8-4105-B9D3-D5DA16142A99}" type="slidenum">
              <a:rPr lang="en-GB" altLang="en-US" smtClean="0">
                <a:solidFill>
                  <a:srgbClr val="000000"/>
                </a:solidFill>
              </a:rPr>
              <a:pPr>
                <a:defRPr/>
              </a:pPr>
              <a:t>6</a:t>
            </a:fld>
            <a:endParaRPr lang="en-GB" altLang="en-US" dirty="0">
              <a:solidFill>
                <a:srgbClr val="000000"/>
              </a:solidFill>
            </a:endParaRPr>
          </a:p>
        </p:txBody>
      </p:sp>
    </p:spTree>
    <p:extLst>
      <p:ext uri="{BB962C8B-B14F-4D97-AF65-F5344CB8AC3E}">
        <p14:creationId xmlns:p14="http://schemas.microsoft.com/office/powerpoint/2010/main" val="4290032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Swoosh logo - white - A4 quar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1641" y="5902325"/>
            <a:ext cx="2410209"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5"/>
          <p:cNvSpPr txBox="1">
            <a:spLocks noChangeArrowheads="1"/>
          </p:cNvSpPr>
          <p:nvPr/>
        </p:nvSpPr>
        <p:spPr bwMode="auto">
          <a:xfrm>
            <a:off x="285134" y="160338"/>
            <a:ext cx="90927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GB" altLang="en-US" sz="2800" b="1" dirty="0" smtClean="0">
                <a:latin typeface="Segoe UI" pitchFamily="34" charset="0"/>
                <a:cs typeface="Segoe UI" pitchFamily="34" charset="0"/>
              </a:rPr>
              <a:t>A system that works for practitioners</a:t>
            </a:r>
            <a:endParaRPr lang="en-GB" altLang="en-US" sz="2800" b="1" dirty="0">
              <a:latin typeface="Segoe UI" pitchFamily="34" charset="0"/>
              <a:cs typeface="Segoe UI" pitchFamily="34" charset="0"/>
            </a:endParaRPr>
          </a:p>
        </p:txBody>
      </p:sp>
      <p:sp>
        <p:nvSpPr>
          <p:cNvPr id="3" name="AutoShape 2" descr="Image result for ofsted"/>
          <p:cNvSpPr>
            <a:spLocks noChangeAspect="1" noChangeArrowheads="1"/>
          </p:cNvSpPr>
          <p:nvPr/>
        </p:nvSpPr>
        <p:spPr bwMode="auto">
          <a:xfrm>
            <a:off x="0" y="-144463"/>
            <a:ext cx="324062"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a:off x="285134" y="836712"/>
            <a:ext cx="3963323" cy="1384995"/>
          </a:xfrm>
          <a:prstGeom prst="rect">
            <a:avLst/>
          </a:prstGeom>
        </p:spPr>
        <p:txBody>
          <a:bodyPr wrap="square">
            <a:spAutoFit/>
          </a:bodyPr>
          <a:lstStyle/>
          <a:p>
            <a:pPr>
              <a:spcBef>
                <a:spcPts val="1200"/>
              </a:spcBef>
            </a:pPr>
            <a:r>
              <a:rPr lang="en-GB" sz="1400" dirty="0" smtClean="0"/>
              <a:t>Professionals and practitioners tell us that they want to work in a system that is fair and transparent, has the needs and interests of children and young people with SEND and their families at it heart and focuses relentlessly on improving their lives and life chances </a:t>
            </a:r>
          </a:p>
        </p:txBody>
      </p:sp>
      <p:sp>
        <p:nvSpPr>
          <p:cNvPr id="16" name="Hexagon 15"/>
          <p:cNvSpPr/>
          <p:nvPr/>
        </p:nvSpPr>
        <p:spPr>
          <a:xfrm>
            <a:off x="5456307" y="2694806"/>
            <a:ext cx="2105116" cy="1728192"/>
          </a:xfrm>
          <a:prstGeom prst="hexago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Needs and interests of children with SEND</a:t>
            </a:r>
          </a:p>
          <a:p>
            <a:pPr algn="ctr"/>
            <a:r>
              <a:rPr lang="en-GB" b="1" dirty="0" smtClean="0"/>
              <a:t>0-25</a:t>
            </a:r>
            <a:endParaRPr lang="en-GB" b="1" dirty="0"/>
          </a:p>
        </p:txBody>
      </p:sp>
      <p:sp>
        <p:nvSpPr>
          <p:cNvPr id="29" name="Hexagon 28"/>
          <p:cNvSpPr/>
          <p:nvPr/>
        </p:nvSpPr>
        <p:spPr>
          <a:xfrm>
            <a:off x="3819289" y="1870745"/>
            <a:ext cx="2105116" cy="172819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Workforce</a:t>
            </a:r>
          </a:p>
          <a:p>
            <a:pPr algn="ctr"/>
            <a:r>
              <a:rPr lang="en-GB" sz="1400" dirty="0" smtClean="0"/>
              <a:t>Skilled, confident and resilient</a:t>
            </a:r>
            <a:endParaRPr lang="en-GB" sz="1400" dirty="0"/>
          </a:p>
        </p:txBody>
      </p:sp>
      <p:sp>
        <p:nvSpPr>
          <p:cNvPr id="32" name="Hexagon 31"/>
          <p:cNvSpPr/>
          <p:nvPr/>
        </p:nvSpPr>
        <p:spPr>
          <a:xfrm>
            <a:off x="7111305" y="3539852"/>
            <a:ext cx="2105116" cy="172819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Joined-up</a:t>
            </a:r>
            <a:endParaRPr lang="en-GB" dirty="0"/>
          </a:p>
          <a:p>
            <a:pPr algn="ctr"/>
            <a:r>
              <a:rPr lang="en-GB" sz="1400" dirty="0" smtClean="0"/>
              <a:t>Coherent</a:t>
            </a:r>
          </a:p>
          <a:p>
            <a:pPr algn="ctr"/>
            <a:r>
              <a:rPr lang="en-GB" sz="1400" dirty="0" smtClean="0"/>
              <a:t>Collaborative</a:t>
            </a:r>
          </a:p>
          <a:p>
            <a:pPr algn="ctr"/>
            <a:r>
              <a:rPr lang="en-GB" sz="1400" dirty="0" smtClean="0"/>
              <a:t>Accessible</a:t>
            </a:r>
          </a:p>
          <a:p>
            <a:pPr algn="ctr"/>
            <a:r>
              <a:rPr lang="en-GB" sz="1400" dirty="0" smtClean="0"/>
              <a:t>Smooth transitions</a:t>
            </a:r>
            <a:endParaRPr lang="en-GB" sz="1400" dirty="0"/>
          </a:p>
        </p:txBody>
      </p:sp>
      <p:sp>
        <p:nvSpPr>
          <p:cNvPr id="33" name="Hexagon 32"/>
          <p:cNvSpPr/>
          <p:nvPr/>
        </p:nvSpPr>
        <p:spPr>
          <a:xfrm>
            <a:off x="5481440" y="4429447"/>
            <a:ext cx="2105116" cy="172819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Early </a:t>
            </a:r>
            <a:r>
              <a:rPr lang="en-GB" sz="1400" dirty="0"/>
              <a:t>I</a:t>
            </a:r>
            <a:r>
              <a:rPr lang="en-GB" sz="1400" dirty="0" smtClean="0"/>
              <a:t>dentification &amp; intervention</a:t>
            </a:r>
          </a:p>
          <a:p>
            <a:pPr algn="ctr"/>
            <a:r>
              <a:rPr lang="en-GB" sz="1400" dirty="0"/>
              <a:t>(SEN Support &amp; EHCP) </a:t>
            </a:r>
          </a:p>
          <a:p>
            <a:pPr algn="ctr"/>
            <a:endParaRPr lang="en-GB" sz="1400" dirty="0"/>
          </a:p>
        </p:txBody>
      </p:sp>
      <p:sp>
        <p:nvSpPr>
          <p:cNvPr id="34" name="Hexagon 33"/>
          <p:cNvSpPr/>
          <p:nvPr/>
        </p:nvSpPr>
        <p:spPr>
          <a:xfrm>
            <a:off x="5456307" y="980728"/>
            <a:ext cx="2105116" cy="172819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Person-centred support </a:t>
            </a:r>
          </a:p>
        </p:txBody>
      </p:sp>
      <p:sp>
        <p:nvSpPr>
          <p:cNvPr id="35" name="Hexagon 34"/>
          <p:cNvSpPr/>
          <p:nvPr/>
        </p:nvSpPr>
        <p:spPr>
          <a:xfrm>
            <a:off x="7111305" y="1830710"/>
            <a:ext cx="2105116" cy="172819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Collective</a:t>
            </a:r>
            <a:r>
              <a:rPr lang="en-GB" sz="1600" dirty="0" smtClean="0"/>
              <a:t> </a:t>
            </a:r>
            <a:r>
              <a:rPr lang="en-GB" sz="1400" dirty="0" smtClean="0"/>
              <a:t>Responsibility</a:t>
            </a:r>
          </a:p>
        </p:txBody>
      </p:sp>
      <p:sp>
        <p:nvSpPr>
          <p:cNvPr id="36" name="Hexagon 35"/>
          <p:cNvSpPr/>
          <p:nvPr/>
        </p:nvSpPr>
        <p:spPr>
          <a:xfrm>
            <a:off x="3819289" y="3598937"/>
            <a:ext cx="2105116" cy="172819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Belonging</a:t>
            </a:r>
          </a:p>
          <a:p>
            <a:pPr algn="ctr"/>
            <a:r>
              <a:rPr lang="en-GB" sz="1300" dirty="0" smtClean="0"/>
              <a:t>Unconditionally inclusive</a:t>
            </a:r>
          </a:p>
          <a:p>
            <a:pPr algn="ctr"/>
            <a:r>
              <a:rPr lang="en-GB" sz="1400" dirty="0" smtClean="0"/>
              <a:t>Respected</a:t>
            </a:r>
            <a:endParaRPr lang="en-GB" sz="1400" dirty="0"/>
          </a:p>
        </p:txBody>
      </p:sp>
      <p:sp>
        <p:nvSpPr>
          <p:cNvPr id="37" name="Rectangle 36"/>
          <p:cNvSpPr/>
          <p:nvPr/>
        </p:nvSpPr>
        <p:spPr>
          <a:xfrm>
            <a:off x="285132" y="2348880"/>
            <a:ext cx="3534155" cy="1384995"/>
          </a:xfrm>
          <a:prstGeom prst="rect">
            <a:avLst/>
          </a:prstGeom>
        </p:spPr>
        <p:txBody>
          <a:bodyPr wrap="square">
            <a:spAutoFit/>
          </a:bodyPr>
          <a:lstStyle/>
          <a:p>
            <a:pPr>
              <a:spcBef>
                <a:spcPts val="1200"/>
              </a:spcBef>
            </a:pPr>
            <a:r>
              <a:rPr lang="en-GB" sz="1400" dirty="0" smtClean="0"/>
              <a:t>They are passionate and hardworking and want the </a:t>
            </a:r>
            <a:r>
              <a:rPr lang="en-GB" sz="1400" dirty="0"/>
              <a:t>best for children and young people with </a:t>
            </a:r>
            <a:r>
              <a:rPr lang="en-GB" sz="1400" dirty="0" smtClean="0"/>
              <a:t>SEND. They believe that support and provision for SEND in Slough is beginning to improve and optimistic that it will continue to do so</a:t>
            </a:r>
          </a:p>
        </p:txBody>
      </p:sp>
      <p:sp>
        <p:nvSpPr>
          <p:cNvPr id="39" name="Rectangle 38"/>
          <p:cNvSpPr/>
          <p:nvPr/>
        </p:nvSpPr>
        <p:spPr>
          <a:xfrm>
            <a:off x="308687" y="3947741"/>
            <a:ext cx="3633536" cy="2462213"/>
          </a:xfrm>
          <a:prstGeom prst="rect">
            <a:avLst/>
          </a:prstGeom>
        </p:spPr>
        <p:txBody>
          <a:bodyPr wrap="square">
            <a:spAutoFit/>
          </a:bodyPr>
          <a:lstStyle/>
          <a:p>
            <a:pPr>
              <a:spcBef>
                <a:spcPts val="1200"/>
              </a:spcBef>
            </a:pPr>
            <a:r>
              <a:rPr lang="en-GB" sz="1400" dirty="0" smtClean="0"/>
              <a:t>They </a:t>
            </a:r>
            <a:r>
              <a:rPr lang="en-GB" sz="1400" dirty="0"/>
              <a:t>suggest that </a:t>
            </a:r>
            <a:r>
              <a:rPr lang="en-GB" sz="1400" dirty="0" smtClean="0"/>
              <a:t>for the system to genuinely work for everyone, further improvement is needed to strengthen:</a:t>
            </a:r>
          </a:p>
          <a:p>
            <a:pPr marL="252000" indent="-252000">
              <a:buFont typeface="Arial" panose="020B0604020202020204" pitchFamily="34" charset="0"/>
              <a:buChar char="•"/>
            </a:pPr>
            <a:r>
              <a:rPr lang="en-GB" sz="1400" dirty="0" smtClean="0"/>
              <a:t>Joint working and collaboration</a:t>
            </a:r>
          </a:p>
          <a:p>
            <a:pPr marL="252000" indent="-252000">
              <a:buFont typeface="Arial" panose="020B0604020202020204" pitchFamily="34" charset="0"/>
              <a:buChar char="•"/>
            </a:pPr>
            <a:r>
              <a:rPr lang="en-GB" sz="1400" dirty="0" smtClean="0"/>
              <a:t>Capacity across the workforce</a:t>
            </a:r>
          </a:p>
          <a:p>
            <a:pPr marL="252000" indent="-252000">
              <a:buFont typeface="Arial" panose="020B0604020202020204" pitchFamily="34" charset="0"/>
              <a:buChar char="•"/>
            </a:pPr>
            <a:r>
              <a:rPr lang="en-GB" sz="1400" dirty="0" smtClean="0"/>
              <a:t>A culture where children and young people with SEND and their families are included </a:t>
            </a:r>
            <a:r>
              <a:rPr lang="en-GB" sz="1400" i="1" dirty="0" smtClean="0"/>
              <a:t>unconditionally</a:t>
            </a:r>
            <a:r>
              <a:rPr lang="en-GB" sz="1400" dirty="0" smtClean="0"/>
              <a:t> and feel that they belong – in their community and in their education setting</a:t>
            </a:r>
          </a:p>
          <a:p>
            <a:pPr marL="252000" indent="-252000">
              <a:buFont typeface="Arial" panose="020B0604020202020204" pitchFamily="34" charset="0"/>
              <a:buChar char="•"/>
            </a:pPr>
            <a:endParaRPr lang="en-GB" sz="1400" dirty="0" smtClean="0"/>
          </a:p>
        </p:txBody>
      </p:sp>
      <p:sp>
        <p:nvSpPr>
          <p:cNvPr id="2" name="Slide Number Placeholder 1"/>
          <p:cNvSpPr>
            <a:spLocks noGrp="1"/>
          </p:cNvSpPr>
          <p:nvPr>
            <p:ph type="sldNum" sz="quarter" idx="12"/>
          </p:nvPr>
        </p:nvSpPr>
        <p:spPr/>
        <p:txBody>
          <a:bodyPr/>
          <a:lstStyle/>
          <a:p>
            <a:pPr>
              <a:defRPr/>
            </a:pPr>
            <a:fld id="{F613BA01-C8E8-4105-B9D3-D5DA16142A99}" type="slidenum">
              <a:rPr lang="en-GB" altLang="en-US" smtClean="0">
                <a:solidFill>
                  <a:srgbClr val="000000"/>
                </a:solidFill>
              </a:rPr>
              <a:pPr>
                <a:defRPr/>
              </a:pPr>
              <a:t>7</a:t>
            </a:fld>
            <a:endParaRPr lang="en-GB" altLang="en-US" dirty="0">
              <a:solidFill>
                <a:srgbClr val="000000"/>
              </a:solidFill>
            </a:endParaRPr>
          </a:p>
        </p:txBody>
      </p:sp>
    </p:spTree>
    <p:extLst>
      <p:ext uri="{BB962C8B-B14F-4D97-AF65-F5344CB8AC3E}">
        <p14:creationId xmlns:p14="http://schemas.microsoft.com/office/powerpoint/2010/main" val="3983019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Swoosh logo - white - A4 quar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1641" y="5902325"/>
            <a:ext cx="2410209"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5"/>
          <p:cNvSpPr txBox="1">
            <a:spLocks noChangeArrowheads="1"/>
          </p:cNvSpPr>
          <p:nvPr/>
        </p:nvSpPr>
        <p:spPr bwMode="auto">
          <a:xfrm>
            <a:off x="285134" y="160338"/>
            <a:ext cx="90927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GB" altLang="en-US" sz="2800" b="1" dirty="0" smtClean="0">
                <a:latin typeface="Segoe UI" pitchFamily="34" charset="0"/>
                <a:cs typeface="Segoe UI" pitchFamily="34" charset="0"/>
              </a:rPr>
              <a:t>A system that works for practitioners: School leaders</a:t>
            </a:r>
            <a:endParaRPr lang="en-GB" altLang="en-US" sz="2800" b="1" dirty="0">
              <a:latin typeface="Segoe UI" pitchFamily="34" charset="0"/>
              <a:cs typeface="Segoe UI" pitchFamily="34" charset="0"/>
            </a:endParaRPr>
          </a:p>
        </p:txBody>
      </p:sp>
      <p:sp>
        <p:nvSpPr>
          <p:cNvPr id="3" name="AutoShape 2" descr="Image result for ofsted"/>
          <p:cNvSpPr>
            <a:spLocks noChangeAspect="1" noChangeArrowheads="1"/>
          </p:cNvSpPr>
          <p:nvPr/>
        </p:nvSpPr>
        <p:spPr bwMode="auto">
          <a:xfrm>
            <a:off x="0" y="-144463"/>
            <a:ext cx="324062"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a:off x="285134" y="836712"/>
            <a:ext cx="9092743" cy="1892826"/>
          </a:xfrm>
          <a:prstGeom prst="rect">
            <a:avLst/>
          </a:prstGeom>
        </p:spPr>
        <p:txBody>
          <a:bodyPr wrap="square">
            <a:spAutoFit/>
          </a:bodyPr>
          <a:lstStyle/>
          <a:p>
            <a:pPr>
              <a:spcBef>
                <a:spcPts val="1200"/>
              </a:spcBef>
            </a:pPr>
            <a:r>
              <a:rPr lang="en-GB" sz="1400" dirty="0" smtClean="0"/>
              <a:t>School leaders and SENDCOs tell us that they sometimes struggle to meet the needs of their children with the most complex SEND. The cite as particular concerns:</a:t>
            </a:r>
          </a:p>
          <a:p>
            <a:pPr marL="252000" indent="-252000">
              <a:spcBef>
                <a:spcPts val="600"/>
              </a:spcBef>
              <a:buFont typeface="Arial" panose="020B0604020202020204" pitchFamily="34" charset="0"/>
              <a:buChar char="•"/>
            </a:pPr>
            <a:r>
              <a:rPr lang="en-GB" sz="1400" dirty="0" smtClean="0"/>
              <a:t>Insufficient funding</a:t>
            </a:r>
          </a:p>
          <a:p>
            <a:pPr marL="252000" indent="-252000">
              <a:buFont typeface="Arial" panose="020B0604020202020204" pitchFamily="34" charset="0"/>
              <a:buChar char="•"/>
            </a:pPr>
            <a:r>
              <a:rPr lang="en-GB" sz="1400" dirty="0" smtClean="0"/>
              <a:t>A need for </a:t>
            </a:r>
            <a:r>
              <a:rPr lang="en-GB" sz="1400" dirty="0"/>
              <a:t>more </a:t>
            </a:r>
            <a:r>
              <a:rPr lang="en-GB" sz="1400" dirty="0" smtClean="0"/>
              <a:t>resource base </a:t>
            </a:r>
            <a:r>
              <a:rPr lang="en-GB" sz="1400" dirty="0"/>
              <a:t>and </a:t>
            </a:r>
            <a:r>
              <a:rPr lang="en-GB" sz="1400" dirty="0" smtClean="0"/>
              <a:t>special school provision</a:t>
            </a:r>
          </a:p>
          <a:p>
            <a:pPr marL="252000" indent="-252000">
              <a:buFont typeface="Arial" panose="020B0604020202020204" pitchFamily="34" charset="0"/>
              <a:buChar char="•"/>
            </a:pPr>
            <a:r>
              <a:rPr lang="en-GB" sz="1400" dirty="0" smtClean="0"/>
              <a:t>Delays in getting support from key specialist services, e.g. Child and Adolescent Mental Health and Speech and Language Therapy Services</a:t>
            </a:r>
          </a:p>
          <a:p>
            <a:pPr marL="252000" indent="-252000">
              <a:buFont typeface="Arial" panose="020B0604020202020204" pitchFamily="34" charset="0"/>
              <a:buChar char="•"/>
            </a:pPr>
            <a:r>
              <a:rPr lang="en-GB" sz="1400" dirty="0" smtClean="0"/>
              <a:t>Transitions between education phases and into adulthood</a:t>
            </a:r>
          </a:p>
          <a:p>
            <a:pPr marL="252000" indent="-252000">
              <a:buFont typeface="Arial" panose="020B0604020202020204" pitchFamily="34" charset="0"/>
              <a:buChar char="•"/>
            </a:pPr>
            <a:endParaRPr lang="en-GB" sz="1400" dirty="0" smtClean="0"/>
          </a:p>
        </p:txBody>
      </p:sp>
      <p:sp>
        <p:nvSpPr>
          <p:cNvPr id="37" name="Rectangle 36"/>
          <p:cNvSpPr/>
          <p:nvPr/>
        </p:nvSpPr>
        <p:spPr>
          <a:xfrm>
            <a:off x="285133" y="2532560"/>
            <a:ext cx="9092744" cy="815608"/>
          </a:xfrm>
          <a:prstGeom prst="rect">
            <a:avLst/>
          </a:prstGeom>
        </p:spPr>
        <p:txBody>
          <a:bodyPr wrap="square">
            <a:spAutoFit/>
          </a:bodyPr>
          <a:lstStyle/>
          <a:p>
            <a:pPr>
              <a:spcBef>
                <a:spcPts val="1200"/>
              </a:spcBef>
            </a:pPr>
            <a:r>
              <a:rPr lang="en-GB" sz="1400" dirty="0" smtClean="0"/>
              <a:t>They identify as particular priorities for further professional development and training:</a:t>
            </a:r>
          </a:p>
          <a:p>
            <a:pPr marL="252000" indent="-252000">
              <a:spcBef>
                <a:spcPts val="600"/>
              </a:spcBef>
              <a:buFont typeface="Arial" panose="020B0604020202020204" pitchFamily="34" charset="0"/>
              <a:buChar char="•"/>
            </a:pPr>
            <a:r>
              <a:rPr lang="en-GB" sz="1400" dirty="0" smtClean="0"/>
              <a:t>Social, emotional and mental health needs (SEMH)</a:t>
            </a:r>
          </a:p>
          <a:p>
            <a:pPr marL="252000" indent="-252000">
              <a:buFont typeface="Arial" panose="020B0604020202020204" pitchFamily="34" charset="0"/>
              <a:buChar char="•"/>
            </a:pPr>
            <a:r>
              <a:rPr lang="en-GB" sz="1400" dirty="0" smtClean="0"/>
              <a:t>Children and young people with needs on the autistic </a:t>
            </a:r>
            <a:r>
              <a:rPr lang="en-GB" sz="1400" dirty="0"/>
              <a:t>s</a:t>
            </a:r>
            <a:r>
              <a:rPr lang="en-GB" sz="1400" dirty="0" smtClean="0"/>
              <a:t>pectrum</a:t>
            </a:r>
          </a:p>
        </p:txBody>
      </p:sp>
      <p:sp>
        <p:nvSpPr>
          <p:cNvPr id="39" name="Rectangle 38"/>
          <p:cNvSpPr/>
          <p:nvPr/>
        </p:nvSpPr>
        <p:spPr>
          <a:xfrm>
            <a:off x="285133" y="3450854"/>
            <a:ext cx="9092743" cy="1246495"/>
          </a:xfrm>
          <a:prstGeom prst="rect">
            <a:avLst/>
          </a:prstGeom>
        </p:spPr>
        <p:txBody>
          <a:bodyPr wrap="square">
            <a:spAutoFit/>
          </a:bodyPr>
          <a:lstStyle/>
          <a:p>
            <a:pPr>
              <a:spcBef>
                <a:spcPts val="1200"/>
              </a:spcBef>
            </a:pPr>
            <a:r>
              <a:rPr lang="en-GB" sz="1400" dirty="0" smtClean="0"/>
              <a:t>School leaders’ and SENDCOs’  suggest as areas for further development:</a:t>
            </a:r>
          </a:p>
          <a:p>
            <a:pPr marL="252000" indent="-252000">
              <a:spcBef>
                <a:spcPts val="600"/>
              </a:spcBef>
              <a:buFont typeface="Arial" panose="020B0604020202020204" pitchFamily="34" charset="0"/>
              <a:buChar char="•"/>
            </a:pPr>
            <a:r>
              <a:rPr lang="en-GB" sz="1400" dirty="0"/>
              <a:t>C</a:t>
            </a:r>
            <a:r>
              <a:rPr lang="en-GB" sz="1400" dirty="0" smtClean="0"/>
              <a:t>ollaboration between schools</a:t>
            </a:r>
          </a:p>
          <a:p>
            <a:pPr marL="252000" indent="-252000">
              <a:buFont typeface="Arial" panose="020B0604020202020204" pitchFamily="34" charset="0"/>
              <a:buChar char="•"/>
            </a:pPr>
            <a:r>
              <a:rPr lang="en-GB" sz="1400" dirty="0" smtClean="0"/>
              <a:t>Affordable whole-school CPD in SEND</a:t>
            </a:r>
          </a:p>
          <a:p>
            <a:pPr marL="252000" indent="-252000">
              <a:buFont typeface="Arial" panose="020B0604020202020204" pitchFamily="34" charset="0"/>
              <a:buChar char="•"/>
            </a:pPr>
            <a:r>
              <a:rPr lang="en-GB" sz="1400" dirty="0" smtClean="0"/>
              <a:t>Dedicated training and networking for teaching assistants</a:t>
            </a:r>
          </a:p>
          <a:p>
            <a:pPr marL="252000" indent="-252000">
              <a:buFont typeface="Arial" panose="020B0604020202020204" pitchFamily="34" charset="0"/>
              <a:buChar char="•"/>
            </a:pPr>
            <a:r>
              <a:rPr lang="en-GB" sz="1400" dirty="0" smtClean="0"/>
              <a:t>Arrangements for placement planning – also to include pupil mobility and new arrivals</a:t>
            </a:r>
          </a:p>
        </p:txBody>
      </p:sp>
      <p:sp>
        <p:nvSpPr>
          <p:cNvPr id="2" name="Slide Number Placeholder 1"/>
          <p:cNvSpPr>
            <a:spLocks noGrp="1"/>
          </p:cNvSpPr>
          <p:nvPr>
            <p:ph type="sldNum" sz="quarter" idx="12"/>
          </p:nvPr>
        </p:nvSpPr>
        <p:spPr/>
        <p:txBody>
          <a:bodyPr/>
          <a:lstStyle/>
          <a:p>
            <a:pPr>
              <a:defRPr/>
            </a:pPr>
            <a:fld id="{F613BA01-C8E8-4105-B9D3-D5DA16142A99}" type="slidenum">
              <a:rPr lang="en-GB" altLang="en-US" smtClean="0">
                <a:solidFill>
                  <a:srgbClr val="000000"/>
                </a:solidFill>
              </a:rPr>
              <a:pPr>
                <a:defRPr/>
              </a:pPr>
              <a:t>8</a:t>
            </a:fld>
            <a:endParaRPr lang="en-GB" altLang="en-US" dirty="0">
              <a:solidFill>
                <a:srgbClr val="000000"/>
              </a:solidFill>
            </a:endParaRPr>
          </a:p>
        </p:txBody>
      </p:sp>
    </p:spTree>
    <p:extLst>
      <p:ext uri="{BB962C8B-B14F-4D97-AF65-F5344CB8AC3E}">
        <p14:creationId xmlns:p14="http://schemas.microsoft.com/office/powerpoint/2010/main" val="2748647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Swoosh logo - white - A4 quar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1641" y="5902326"/>
            <a:ext cx="2410209"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5"/>
          <p:cNvSpPr txBox="1">
            <a:spLocks noChangeArrowheads="1"/>
          </p:cNvSpPr>
          <p:nvPr/>
        </p:nvSpPr>
        <p:spPr bwMode="auto">
          <a:xfrm>
            <a:off x="497907" y="188914"/>
            <a:ext cx="84964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GB" altLang="en-US" b="1" dirty="0" smtClean="0">
                <a:latin typeface="Segoe UI" pitchFamily="34" charset="0"/>
                <a:cs typeface="Segoe UI" pitchFamily="34" charset="0"/>
              </a:rPr>
              <a:t>How will we know we are successful?</a:t>
            </a:r>
            <a:endParaRPr lang="en-GB" altLang="en-US" b="1" dirty="0">
              <a:latin typeface="Segoe UI" pitchFamily="34" charset="0"/>
              <a:cs typeface="Segoe UI" pitchFamily="34" charset="0"/>
            </a:endParaRPr>
          </a:p>
        </p:txBody>
      </p:sp>
      <p:sp>
        <p:nvSpPr>
          <p:cNvPr id="3" name="AutoShape 2" descr="Image result for ofsted"/>
          <p:cNvSpPr>
            <a:spLocks noChangeAspect="1" noChangeArrowheads="1"/>
          </p:cNvSpPr>
          <p:nvPr/>
        </p:nvSpPr>
        <p:spPr bwMode="auto">
          <a:xfrm>
            <a:off x="0" y="-144463"/>
            <a:ext cx="324062"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Rectangle 3"/>
          <p:cNvSpPr/>
          <p:nvPr/>
        </p:nvSpPr>
        <p:spPr>
          <a:xfrm>
            <a:off x="423484" y="777534"/>
            <a:ext cx="8880787" cy="830997"/>
          </a:xfrm>
          <a:prstGeom prst="rect">
            <a:avLst/>
          </a:prstGeom>
        </p:spPr>
        <p:txBody>
          <a:bodyPr wrap="square">
            <a:spAutoFit/>
          </a:bodyPr>
          <a:lstStyle/>
          <a:p>
            <a:r>
              <a:rPr lang="en-US" sz="1200" dirty="0"/>
              <a:t>We want children and young people </a:t>
            </a:r>
            <a:r>
              <a:rPr lang="en-US" sz="1200" dirty="0" smtClean="0"/>
              <a:t>with </a:t>
            </a:r>
            <a:r>
              <a:rPr lang="en-US" sz="1200" dirty="0"/>
              <a:t>SEND in Slough </a:t>
            </a:r>
            <a:r>
              <a:rPr lang="en-US" sz="1200" dirty="0" smtClean="0"/>
              <a:t>to </a:t>
            </a:r>
            <a:r>
              <a:rPr lang="en-US" sz="1200" dirty="0"/>
              <a:t>be happy and successful in their early years, at school and at college, to achieve the best that they can, find employment and go on to live happy and fulfilled adult lives</a:t>
            </a:r>
            <a:r>
              <a:rPr lang="en-US" sz="1200" dirty="0" smtClean="0"/>
              <a:t>. We </a:t>
            </a:r>
            <a:r>
              <a:rPr lang="en-US" sz="1200" dirty="0"/>
              <a:t>also want to give children and young people with SEND and their families more choice and control over their support and to instill trust and confidence across the system. </a:t>
            </a:r>
            <a:endParaRPr lang="en-GB" sz="1200" dirty="0"/>
          </a:p>
        </p:txBody>
      </p:sp>
      <p:sp>
        <p:nvSpPr>
          <p:cNvPr id="6" name="Rectangle 5"/>
          <p:cNvSpPr/>
          <p:nvPr/>
        </p:nvSpPr>
        <p:spPr>
          <a:xfrm>
            <a:off x="462700" y="1585369"/>
            <a:ext cx="9144853" cy="5493812"/>
          </a:xfrm>
          <a:prstGeom prst="rect">
            <a:avLst/>
          </a:prstGeom>
        </p:spPr>
        <p:txBody>
          <a:bodyPr wrap="square">
            <a:spAutoFit/>
          </a:bodyPr>
          <a:lstStyle/>
          <a:p>
            <a:r>
              <a:rPr lang="en-US" sz="1400" b="1" dirty="0"/>
              <a:t>We will know we are successful when</a:t>
            </a:r>
            <a:r>
              <a:rPr lang="en-US" sz="1400" b="1" dirty="0" smtClean="0"/>
              <a:t>:</a:t>
            </a:r>
          </a:p>
          <a:p>
            <a:pPr marL="252000" indent="-252000">
              <a:spcBef>
                <a:spcPts val="600"/>
              </a:spcBef>
              <a:buFont typeface="+mj-lt"/>
              <a:buAutoNum type="arabicPeriod"/>
            </a:pPr>
            <a:r>
              <a:rPr lang="en-GB" sz="1400" i="1" dirty="0"/>
              <a:t>Children and young people with SEND and their families trust and have confidence in the support they </a:t>
            </a:r>
            <a:r>
              <a:rPr lang="en-GB" sz="1400" i="1" dirty="0" smtClean="0"/>
              <a:t>receive</a:t>
            </a:r>
            <a:r>
              <a:rPr lang="en-GB" sz="1400" dirty="0" smtClean="0"/>
              <a:t>, e.g.:</a:t>
            </a:r>
          </a:p>
          <a:p>
            <a:pPr marL="504000" indent="-252000" algn="just">
              <a:buFont typeface="Arial" panose="020B0604020202020204" pitchFamily="34" charset="0"/>
              <a:buChar char="•"/>
            </a:pPr>
            <a:r>
              <a:rPr lang="en-US" sz="1200" dirty="0"/>
              <a:t>A lower proportion of children and young people have an EHCP in Slough than in similar areas </a:t>
            </a:r>
          </a:p>
          <a:p>
            <a:pPr marL="504000" indent="-252000" algn="just">
              <a:buFont typeface="Arial" panose="020B0604020202020204" pitchFamily="34" charset="0"/>
              <a:buChar char="•"/>
            </a:pPr>
            <a:r>
              <a:rPr lang="en-GB" sz="1200" dirty="0" smtClean="0"/>
              <a:t>Children</a:t>
            </a:r>
            <a:r>
              <a:rPr lang="en-GB" sz="1200" dirty="0"/>
              <a:t>, young people and young adults with SEND are educated </a:t>
            </a:r>
            <a:r>
              <a:rPr lang="en-GB" sz="1200" dirty="0" smtClean="0"/>
              <a:t>locally - </a:t>
            </a:r>
            <a:r>
              <a:rPr lang="en-GB" sz="1000" dirty="0">
                <a:solidFill>
                  <a:schemeClr val="dk1"/>
                </a:solidFill>
              </a:rPr>
              <a:t>Slough’s ‘local first’ approach is its commitment to providing for children and young people with SEND in the Borough. (Unless a parent or young person’s stated preference for an out of borough setting is suitable and an efficient use of resources or their needs are so severe, complex and exceptional that they cannot be met </a:t>
            </a:r>
            <a:r>
              <a:rPr lang="en-GB" sz="1000" dirty="0" smtClean="0">
                <a:solidFill>
                  <a:schemeClr val="dk1"/>
                </a:solidFill>
              </a:rPr>
              <a:t>locally</a:t>
            </a:r>
            <a:r>
              <a:rPr lang="en-GB" sz="1200" dirty="0" smtClean="0">
                <a:solidFill>
                  <a:schemeClr val="dk1"/>
                </a:solidFill>
              </a:rPr>
              <a:t>. </a:t>
            </a:r>
            <a:endParaRPr lang="en-GB" sz="1200" dirty="0"/>
          </a:p>
          <a:p>
            <a:pPr marL="504000" indent="-252000" algn="just">
              <a:buFont typeface="Arial" panose="020B0604020202020204" pitchFamily="34" charset="0"/>
              <a:buChar char="•"/>
            </a:pPr>
            <a:r>
              <a:rPr lang="en-GB" sz="1200" dirty="0" smtClean="0"/>
              <a:t> Very few families need to seek </a:t>
            </a:r>
            <a:r>
              <a:rPr lang="en-GB" sz="1200" dirty="0"/>
              <a:t>mediation, dispute resolution or recourse to the SEND </a:t>
            </a:r>
            <a:r>
              <a:rPr lang="en-GB" sz="1200" dirty="0" smtClean="0"/>
              <a:t>Tribunal</a:t>
            </a:r>
          </a:p>
          <a:p>
            <a:pPr marL="504000" indent="-252000" eaLnBrk="0" fontAlgn="base" hangingPunct="0">
              <a:spcBef>
                <a:spcPct val="0"/>
              </a:spcBef>
              <a:spcAft>
                <a:spcPct val="0"/>
              </a:spcAft>
              <a:buFont typeface="Arial" panose="020B0604020202020204" pitchFamily="34" charset="0"/>
              <a:buChar char="•"/>
            </a:pPr>
            <a:r>
              <a:rPr lang="en-GB" sz="1200" dirty="0" smtClean="0"/>
              <a:t>More families of children and young people with an EHCP choose and make good use of a Personal Budget</a:t>
            </a:r>
            <a:endParaRPr lang="en-GB" sz="1200" dirty="0"/>
          </a:p>
          <a:p>
            <a:pPr marL="504000" indent="-252000" eaLnBrk="0" fontAlgn="base" hangingPunct="0">
              <a:spcBef>
                <a:spcPct val="0"/>
              </a:spcBef>
              <a:spcAft>
                <a:spcPct val="0"/>
              </a:spcAft>
              <a:buFont typeface="Arial" panose="020B0604020202020204" pitchFamily="34" charset="0"/>
              <a:buChar char="•"/>
            </a:pPr>
            <a:endParaRPr lang="en-GB" sz="800" dirty="0">
              <a:latin typeface="Calibri" pitchFamily="34" charset="0"/>
            </a:endParaRPr>
          </a:p>
          <a:p>
            <a:pPr marL="252000" indent="-252000">
              <a:buFont typeface="+mj-lt"/>
              <a:buAutoNum type="arabicPeriod" startAt="2"/>
            </a:pPr>
            <a:r>
              <a:rPr lang="en-GB" sz="1400" i="1" dirty="0"/>
              <a:t>Children and young people with SEND </a:t>
            </a:r>
            <a:r>
              <a:rPr lang="en-GB" sz="1400" i="1" dirty="0" smtClean="0"/>
              <a:t>have great life chances</a:t>
            </a:r>
            <a:r>
              <a:rPr lang="en-GB" sz="1400" dirty="0" smtClean="0"/>
              <a:t>, e.g.</a:t>
            </a:r>
          </a:p>
          <a:p>
            <a:pPr marL="504000" indent="-252000" algn="just">
              <a:buFont typeface="Arial" panose="020B0604020202020204" pitchFamily="34" charset="0"/>
              <a:buChar char="•"/>
            </a:pPr>
            <a:r>
              <a:rPr lang="en-GB" sz="1200" dirty="0" smtClean="0"/>
              <a:t>Pupils </a:t>
            </a:r>
            <a:r>
              <a:rPr lang="en-GB" sz="1200" dirty="0"/>
              <a:t>with SEND </a:t>
            </a:r>
            <a:r>
              <a:rPr lang="en-GB" sz="1200" dirty="0" smtClean="0"/>
              <a:t>make </a:t>
            </a:r>
            <a:r>
              <a:rPr lang="en-GB" sz="1200" dirty="0"/>
              <a:t>at least good </a:t>
            </a:r>
            <a:r>
              <a:rPr lang="en-GB" sz="1200" dirty="0" smtClean="0"/>
              <a:t>progress by the end of Key Stage 2 and Key Stage 4</a:t>
            </a:r>
          </a:p>
          <a:p>
            <a:pPr marL="504000" indent="-252000" algn="just">
              <a:buFont typeface="Arial" panose="020B0604020202020204" pitchFamily="34" charset="0"/>
              <a:buChar char="•"/>
            </a:pPr>
            <a:r>
              <a:rPr lang="en-GB" sz="1200" dirty="0" smtClean="0"/>
              <a:t>The </a:t>
            </a:r>
            <a:r>
              <a:rPr lang="en-GB" sz="1200" dirty="0"/>
              <a:t>achievement </a:t>
            </a:r>
            <a:r>
              <a:rPr lang="en-GB" sz="1200" dirty="0" smtClean="0"/>
              <a:t>gap (SEN Support and EHCP) is well below </a:t>
            </a:r>
            <a:r>
              <a:rPr lang="en-GB" sz="1200" dirty="0"/>
              <a:t>the national average</a:t>
            </a:r>
          </a:p>
          <a:p>
            <a:pPr marL="504000" indent="-252000" eaLnBrk="0" fontAlgn="base" hangingPunct="0">
              <a:spcBef>
                <a:spcPct val="0"/>
              </a:spcBef>
              <a:spcAft>
                <a:spcPct val="0"/>
              </a:spcAft>
              <a:buFont typeface="Arial" panose="020B0604020202020204" pitchFamily="34" charset="0"/>
              <a:buChar char="•"/>
            </a:pPr>
            <a:r>
              <a:rPr lang="en-GB" sz="1200" dirty="0" smtClean="0"/>
              <a:t>All children </a:t>
            </a:r>
            <a:r>
              <a:rPr lang="en-GB" sz="1200" dirty="0"/>
              <a:t>and young people with SEND </a:t>
            </a:r>
            <a:r>
              <a:rPr lang="en-GB" sz="1200" dirty="0" smtClean="0"/>
              <a:t>attend </a:t>
            </a:r>
            <a:r>
              <a:rPr lang="en-GB" sz="1200" dirty="0"/>
              <a:t>a school that is rated good or outstanding </a:t>
            </a:r>
          </a:p>
          <a:p>
            <a:pPr marL="504000" indent="-252000" eaLnBrk="0" fontAlgn="base" hangingPunct="0">
              <a:spcBef>
                <a:spcPct val="0"/>
              </a:spcBef>
              <a:spcAft>
                <a:spcPct val="0"/>
              </a:spcAft>
              <a:buFont typeface="Arial" panose="020B0604020202020204" pitchFamily="34" charset="0"/>
              <a:buChar char="•"/>
            </a:pPr>
            <a:r>
              <a:rPr lang="en-US" sz="1200" dirty="0" smtClean="0"/>
              <a:t>A higher proportion of young people with SEND attain at least a Level 2 </a:t>
            </a:r>
            <a:r>
              <a:rPr lang="en-US" sz="1200" dirty="0"/>
              <a:t>qualification </a:t>
            </a:r>
            <a:r>
              <a:rPr lang="en-US" sz="1200" dirty="0" smtClean="0"/>
              <a:t>at 18 than in similar areas</a:t>
            </a:r>
            <a:endParaRPr lang="en-US" sz="1200" dirty="0"/>
          </a:p>
          <a:p>
            <a:pPr marL="252000" algn="just"/>
            <a:endParaRPr lang="en-GB" sz="800" dirty="0" smtClean="0"/>
          </a:p>
          <a:p>
            <a:pPr marL="252000" indent="-252000" algn="just">
              <a:buFont typeface="+mj-lt"/>
              <a:buAutoNum type="arabicPeriod" startAt="3"/>
            </a:pPr>
            <a:r>
              <a:rPr lang="en-GB" sz="1400" i="1" dirty="0" smtClean="0"/>
              <a:t>Children and young people with SEND are happy, healthy and enjoy their education and social life</a:t>
            </a:r>
            <a:r>
              <a:rPr lang="en-GB" sz="1400" dirty="0" smtClean="0"/>
              <a:t>, e.g.</a:t>
            </a:r>
          </a:p>
          <a:p>
            <a:pPr marL="504000" indent="-252000" eaLnBrk="0" fontAlgn="base" hangingPunct="0">
              <a:spcBef>
                <a:spcPct val="0"/>
              </a:spcBef>
              <a:spcAft>
                <a:spcPct val="0"/>
              </a:spcAft>
              <a:buFont typeface="Arial" panose="020B0604020202020204" pitchFamily="34" charset="0"/>
              <a:buChar char="•"/>
            </a:pPr>
            <a:r>
              <a:rPr lang="en-US" sz="1200" dirty="0" smtClean="0"/>
              <a:t>The proportion of </a:t>
            </a:r>
            <a:r>
              <a:rPr lang="en-US" sz="1200" dirty="0"/>
              <a:t>children, young people with SEND that are Looked After </a:t>
            </a:r>
            <a:r>
              <a:rPr lang="en-US" sz="1200" dirty="0" smtClean="0"/>
              <a:t>is well below similar local areas</a:t>
            </a:r>
            <a:endParaRPr lang="en-US" sz="1200" dirty="0"/>
          </a:p>
          <a:p>
            <a:pPr marL="504000" indent="-252000" algn="just">
              <a:buFont typeface="Arial" panose="020B0604020202020204" pitchFamily="34" charset="0"/>
              <a:buChar char="•"/>
            </a:pPr>
            <a:r>
              <a:rPr lang="en-GB" sz="1200" dirty="0"/>
              <a:t>Overall attendance of pupils with SEND improves and persistent absence decreases year on year</a:t>
            </a:r>
          </a:p>
          <a:p>
            <a:pPr marL="504000" indent="-252000" eaLnBrk="0" fontAlgn="base" hangingPunct="0">
              <a:spcBef>
                <a:spcPct val="0"/>
              </a:spcBef>
              <a:spcAft>
                <a:spcPct val="0"/>
              </a:spcAft>
              <a:buFont typeface="Arial" panose="020B0604020202020204" pitchFamily="34" charset="0"/>
              <a:buChar char="•"/>
            </a:pPr>
            <a:r>
              <a:rPr lang="en-GB" sz="1200" dirty="0" smtClean="0"/>
              <a:t>The proportion of pupils with </a:t>
            </a:r>
            <a:r>
              <a:rPr lang="en-GB" sz="1200" dirty="0"/>
              <a:t>SEND receiving a </a:t>
            </a:r>
            <a:r>
              <a:rPr lang="en-GB" sz="1200" dirty="0" smtClean="0"/>
              <a:t>permanent or fixed-term exclusion is well below similar areas</a:t>
            </a:r>
            <a:endParaRPr lang="en-GB" sz="1200" dirty="0"/>
          </a:p>
          <a:p>
            <a:pPr marL="504000" indent="-252000" algn="just">
              <a:buFont typeface="Arial" panose="020B0604020202020204" pitchFamily="34" charset="0"/>
              <a:buChar char="•"/>
            </a:pPr>
            <a:r>
              <a:rPr lang="en-GB" sz="1200" dirty="0"/>
              <a:t>Children and young people with SEND enjoy good health and well-being</a:t>
            </a:r>
          </a:p>
          <a:p>
            <a:pPr marL="504000" indent="-252000" algn="just">
              <a:buFont typeface="Arial" panose="020B0604020202020204" pitchFamily="34" charset="0"/>
              <a:buChar char="•"/>
            </a:pPr>
            <a:endParaRPr lang="en-GB" sz="800" dirty="0" smtClean="0"/>
          </a:p>
          <a:p>
            <a:pPr marL="252000" indent="-252000" algn="just">
              <a:buFont typeface="+mj-lt"/>
              <a:buAutoNum type="arabicPeriod" startAt="4"/>
            </a:pPr>
            <a:r>
              <a:rPr lang="en-US" sz="1400" i="1" dirty="0"/>
              <a:t>Young adults with SEND live happy and fulfilled lives</a:t>
            </a:r>
            <a:endParaRPr lang="en-GB" sz="1400" i="1" dirty="0"/>
          </a:p>
          <a:p>
            <a:pPr marL="504000" indent="-252000" algn="just">
              <a:buFont typeface="Arial" panose="020B0604020202020204" pitchFamily="34" charset="0"/>
              <a:buChar char="•"/>
            </a:pPr>
            <a:r>
              <a:rPr lang="en-GB" sz="1200" dirty="0" smtClean="0"/>
              <a:t>The </a:t>
            </a:r>
            <a:r>
              <a:rPr lang="en-GB" sz="1200" dirty="0"/>
              <a:t>proportion of </a:t>
            </a:r>
            <a:r>
              <a:rPr lang="en-GB" sz="1200" dirty="0" smtClean="0"/>
              <a:t>young adults </a:t>
            </a:r>
            <a:r>
              <a:rPr lang="en-GB" sz="1200" dirty="0"/>
              <a:t>with SEND that are NEET at 16-19 decreases each </a:t>
            </a:r>
            <a:r>
              <a:rPr lang="en-GB" sz="1200" dirty="0" smtClean="0"/>
              <a:t>year</a:t>
            </a:r>
          </a:p>
          <a:p>
            <a:pPr marL="504000" indent="-252000" algn="just">
              <a:buFont typeface="Arial" panose="020B0604020202020204" pitchFamily="34" charset="0"/>
              <a:buChar char="•"/>
            </a:pPr>
            <a:r>
              <a:rPr lang="en-US" sz="1200" dirty="0" smtClean="0"/>
              <a:t>The number </a:t>
            </a:r>
            <a:r>
              <a:rPr lang="en-US" sz="1200" dirty="0"/>
              <a:t>of young adults with </a:t>
            </a:r>
            <a:r>
              <a:rPr lang="en-US" sz="1200" dirty="0" smtClean="0"/>
              <a:t>SEND in </a:t>
            </a:r>
            <a:r>
              <a:rPr lang="en-US" sz="1200" dirty="0"/>
              <a:t>supported internships</a:t>
            </a:r>
            <a:r>
              <a:rPr lang="en-GB" sz="1200" dirty="0"/>
              <a:t> at ages </a:t>
            </a:r>
            <a:r>
              <a:rPr lang="en-GB" sz="1200" dirty="0" smtClean="0"/>
              <a:t>16-25 increases year on year</a:t>
            </a:r>
          </a:p>
          <a:p>
            <a:pPr marL="504000" indent="-252000" algn="just">
              <a:buFont typeface="Arial" panose="020B0604020202020204" pitchFamily="34" charset="0"/>
              <a:buChar char="•"/>
            </a:pPr>
            <a:r>
              <a:rPr lang="en-US" sz="1200" dirty="0"/>
              <a:t>Number of young adults </a:t>
            </a:r>
            <a:r>
              <a:rPr lang="en-GB" sz="1200" dirty="0"/>
              <a:t>(ages 19-25) </a:t>
            </a:r>
            <a:r>
              <a:rPr lang="en-US" sz="1200" dirty="0"/>
              <a:t>with </a:t>
            </a:r>
            <a:r>
              <a:rPr lang="en-US" sz="1200" dirty="0" smtClean="0"/>
              <a:t>SEND accommodated </a:t>
            </a:r>
            <a:r>
              <a:rPr lang="en-US" sz="1200" dirty="0"/>
              <a:t>out of the </a:t>
            </a:r>
            <a:r>
              <a:rPr lang="en-US" sz="1200" dirty="0" smtClean="0"/>
              <a:t>Borough falls year on year</a:t>
            </a:r>
            <a:endParaRPr lang="en-US" sz="1200" dirty="0"/>
          </a:p>
          <a:p>
            <a:pPr marL="504000" indent="-252000" algn="just">
              <a:buFont typeface="Arial" panose="020B0604020202020204" pitchFamily="34" charset="0"/>
              <a:buChar char="•"/>
            </a:pPr>
            <a:endParaRPr lang="en-GB" sz="1200" dirty="0"/>
          </a:p>
          <a:p>
            <a:pPr marL="504000" indent="-252000" algn="just">
              <a:buFont typeface="Arial" panose="020B0604020202020204" pitchFamily="34" charset="0"/>
              <a:buChar char="•"/>
            </a:pPr>
            <a:endParaRPr lang="en-GB" sz="1200" dirty="0"/>
          </a:p>
        </p:txBody>
      </p:sp>
      <p:sp>
        <p:nvSpPr>
          <p:cNvPr id="2" name="Slide Number Placeholder 1"/>
          <p:cNvSpPr>
            <a:spLocks noGrp="1"/>
          </p:cNvSpPr>
          <p:nvPr>
            <p:ph type="sldNum" sz="quarter" idx="12"/>
          </p:nvPr>
        </p:nvSpPr>
        <p:spPr/>
        <p:txBody>
          <a:bodyPr/>
          <a:lstStyle/>
          <a:p>
            <a:pPr>
              <a:defRPr/>
            </a:pPr>
            <a:fld id="{F613BA01-C8E8-4105-B9D3-D5DA16142A99}" type="slidenum">
              <a:rPr lang="en-GB" altLang="en-US" smtClean="0">
                <a:solidFill>
                  <a:srgbClr val="000000"/>
                </a:solidFill>
              </a:rPr>
              <a:pPr>
                <a:defRPr/>
              </a:pPr>
              <a:t>9</a:t>
            </a:fld>
            <a:endParaRPr lang="en-GB" altLang="en-US" dirty="0">
              <a:solidFill>
                <a:srgbClr val="000000"/>
              </a:solidFill>
            </a:endParaRPr>
          </a:p>
        </p:txBody>
      </p:sp>
    </p:spTree>
    <p:extLst>
      <p:ext uri="{BB962C8B-B14F-4D97-AF65-F5344CB8AC3E}">
        <p14:creationId xmlns:p14="http://schemas.microsoft.com/office/powerpoint/2010/main" val="1533882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2927</TotalTime>
  <Words>5226</Words>
  <Application>Microsoft Office PowerPoint</Application>
  <PresentationFormat>Custom</PresentationFormat>
  <Paragraphs>464</Paragraphs>
  <Slides>28</Slides>
  <Notes>21</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Slough Borough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Little Anna</dc:creator>
  <cp:lastModifiedBy>Majeed Farahat</cp:lastModifiedBy>
  <cp:revision>221</cp:revision>
  <cp:lastPrinted>2019-02-27T08:59:52Z</cp:lastPrinted>
  <dcterms:created xsi:type="dcterms:W3CDTF">2016-10-24T14:33:03Z</dcterms:created>
  <dcterms:modified xsi:type="dcterms:W3CDTF">2019-02-27T17:06:48Z</dcterms:modified>
</cp:coreProperties>
</file>