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71" r:id="rId4"/>
    <p:sldId id="272" r:id="rId5"/>
    <p:sldId id="283" r:id="rId6"/>
    <p:sldId id="273" r:id="rId7"/>
    <p:sldId id="270" r:id="rId8"/>
    <p:sldId id="269" r:id="rId9"/>
    <p:sldId id="263" r:id="rId10"/>
    <p:sldId id="260" r:id="rId11"/>
    <p:sldId id="261" r:id="rId12"/>
    <p:sldId id="280" r:id="rId13"/>
    <p:sldId id="262" r:id="rId14"/>
    <p:sldId id="264" r:id="rId15"/>
    <p:sldId id="267" r:id="rId16"/>
    <p:sldId id="284" r:id="rId17"/>
    <p:sldId id="268" r:id="rId18"/>
    <p:sldId id="285" r:id="rId19"/>
    <p:sldId id="286" r:id="rId20"/>
    <p:sldId id="287" r:id="rId21"/>
    <p:sldId id="288" r:id="rId22"/>
    <p:sldId id="289" r:id="rId23"/>
  </p:sldIdLst>
  <p:sldSz cx="9144000" cy="6858000" type="screen4x3"/>
  <p:notesSz cx="66690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360" autoAdjust="0"/>
  </p:normalViewPr>
  <p:slideViewPr>
    <p:cSldViewPr>
      <p:cViewPr>
        <p:scale>
          <a:sx n="70" d="100"/>
          <a:sy n="70" d="100"/>
        </p:scale>
        <p:origin x="-720" y="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66479-099F-4CF0-9E63-2EDCBC9DDA91}" type="datetimeFigureOut">
              <a:rPr lang="en-GB" smtClean="0"/>
              <a:t>02/05/2018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F1C4F-8606-45E2-BB13-FAE08DB5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31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F1C4F-8606-45E2-BB13-FAE08DB5093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9982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F1C4F-8606-45E2-BB13-FAE08DB5093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215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F1C4F-8606-45E2-BB13-FAE08DB5093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2926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F1C4F-8606-45E2-BB13-FAE08DB5093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6381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F1C4F-8606-45E2-BB13-FAE08DB5093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3613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F1C4F-8606-45E2-BB13-FAE08DB50930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7006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F1C4F-8606-45E2-BB13-FAE08DB50930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5791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F1C4F-8606-45E2-BB13-FAE08DB50930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5791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>
              <a:spcAft>
                <a:spcPts val="0"/>
              </a:spcAft>
            </a:pPr>
            <a:r>
              <a:rPr lang="en-GB" sz="2000" dirty="0" smtClean="0"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en-GB" sz="2000" dirty="0" smtClean="0">
              <a:effectLst/>
              <a:latin typeface="Times New Roman"/>
              <a:ea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F1C4F-8606-45E2-BB13-FAE08DB50930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2463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>
              <a:spcAft>
                <a:spcPts val="0"/>
              </a:spcAft>
            </a:pPr>
            <a:r>
              <a:rPr lang="en-GB" sz="2000" smtClean="0"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en-GB" sz="2000" dirty="0" smtClean="0">
              <a:effectLst/>
              <a:latin typeface="Times New Roman"/>
              <a:ea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F1C4F-8606-45E2-BB13-FAE08DB50930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2463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>
              <a:spcAft>
                <a:spcPts val="0"/>
              </a:spcAft>
            </a:pPr>
            <a:r>
              <a:rPr lang="en-GB" sz="2000" smtClean="0"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en-GB" sz="2000" dirty="0" smtClean="0">
              <a:effectLst/>
              <a:latin typeface="Times New Roman"/>
              <a:ea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F1C4F-8606-45E2-BB13-FAE08DB50930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246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F1C4F-8606-45E2-BB13-FAE08DB5093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0292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>
              <a:spcAft>
                <a:spcPts val="0"/>
              </a:spcAft>
            </a:pPr>
            <a:r>
              <a:rPr lang="en-GB" sz="2000" smtClean="0"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en-GB" sz="2000" dirty="0" smtClean="0">
              <a:effectLst/>
              <a:latin typeface="Times New Roman"/>
              <a:ea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F1C4F-8606-45E2-BB13-FAE08DB50930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2463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>
              <a:spcAft>
                <a:spcPts val="0"/>
              </a:spcAft>
            </a:pPr>
            <a:r>
              <a:rPr lang="en-GB" sz="2000" smtClean="0"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en-GB" sz="2000" dirty="0" smtClean="0">
              <a:effectLst/>
              <a:latin typeface="Times New Roman"/>
              <a:ea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F1C4F-8606-45E2-BB13-FAE08DB50930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2463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>
              <a:spcAft>
                <a:spcPts val="0"/>
              </a:spcAft>
            </a:pPr>
            <a:r>
              <a:rPr lang="en-GB" sz="2000" smtClean="0"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en-GB" sz="2000" dirty="0" smtClean="0">
              <a:effectLst/>
              <a:latin typeface="Times New Roman"/>
              <a:ea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F1C4F-8606-45E2-BB13-FAE08DB50930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246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F1C4F-8606-45E2-BB13-FAE08DB5093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376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F1C4F-8606-45E2-BB13-FAE08DB5093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070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F1C4F-8606-45E2-BB13-FAE08DB5093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070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F1C4F-8606-45E2-BB13-FAE08DB5093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432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F1C4F-8606-45E2-BB13-FAE08DB5093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474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F1C4F-8606-45E2-BB13-FAE08DB5093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723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F1C4F-8606-45E2-BB13-FAE08DB5093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242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82E6-E70D-433F-A56E-8EECA73A8BC3}" type="datetimeFigureOut">
              <a:rPr lang="en-GB" smtClean="0"/>
              <a:t>02/05/2018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E2F1-CE3B-4959-BE4A-EA11CD117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1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82E6-E70D-433F-A56E-8EECA73A8BC3}" type="datetimeFigureOut">
              <a:rPr lang="en-GB" smtClean="0"/>
              <a:t>02/05/2018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E2F1-CE3B-4959-BE4A-EA11CD117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154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82E6-E70D-433F-A56E-8EECA73A8BC3}" type="datetimeFigureOut">
              <a:rPr lang="en-GB" smtClean="0"/>
              <a:t>02/05/2018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E2F1-CE3B-4959-BE4A-EA11CD117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034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82E6-E70D-433F-A56E-8EECA73A8BC3}" type="datetimeFigureOut">
              <a:rPr lang="en-GB" smtClean="0"/>
              <a:t>02/05/2018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E2F1-CE3B-4959-BE4A-EA11CD117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873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82E6-E70D-433F-A56E-8EECA73A8BC3}" type="datetimeFigureOut">
              <a:rPr lang="en-GB" smtClean="0"/>
              <a:t>02/05/2018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E2F1-CE3B-4959-BE4A-EA11CD117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10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82E6-E70D-433F-A56E-8EECA73A8BC3}" type="datetimeFigureOut">
              <a:rPr lang="en-GB" smtClean="0"/>
              <a:t>02/05/2018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E2F1-CE3B-4959-BE4A-EA11CD117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844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82E6-E70D-433F-A56E-8EECA73A8BC3}" type="datetimeFigureOut">
              <a:rPr lang="en-GB" smtClean="0"/>
              <a:t>02/05/2018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E2F1-CE3B-4959-BE4A-EA11CD117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55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82E6-E70D-433F-A56E-8EECA73A8BC3}" type="datetimeFigureOut">
              <a:rPr lang="en-GB" smtClean="0"/>
              <a:t>02/05/2018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E2F1-CE3B-4959-BE4A-EA11CD117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1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82E6-E70D-433F-A56E-8EECA73A8BC3}" type="datetimeFigureOut">
              <a:rPr lang="en-GB" smtClean="0"/>
              <a:t>02/05/2018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E2F1-CE3B-4959-BE4A-EA11CD117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887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82E6-E70D-433F-A56E-8EECA73A8BC3}" type="datetimeFigureOut">
              <a:rPr lang="en-GB" smtClean="0"/>
              <a:t>02/05/2018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E2F1-CE3B-4959-BE4A-EA11CD117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258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82E6-E70D-433F-A56E-8EECA73A8BC3}" type="datetimeFigureOut">
              <a:rPr lang="en-GB" smtClean="0"/>
              <a:t>02/05/2018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E2F1-CE3B-4959-BE4A-EA11CD117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14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D82E6-E70D-433F-A56E-8EECA73A8BC3}" type="datetimeFigureOut">
              <a:rPr lang="en-GB" smtClean="0"/>
              <a:t>02/05/2018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6E2F1-CE3B-4959-BE4A-EA11CD117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573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png"/><Relationship Id="rId5" Type="http://schemas.openxmlformats.org/officeDocument/2006/relationships/image" Target="../media/image11.emf"/><Relationship Id="rId4" Type="http://schemas.openxmlformats.org/officeDocument/2006/relationships/oleObject" Target="../embeddings/Microsoft_Excel_97-2003_Worksheet1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Executive Summary</a:t>
            </a:r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00848E"/>
          </a:solidFill>
          <a:ln w="9525">
            <a:solidFill>
              <a:srgbClr val="00848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pic>
        <p:nvPicPr>
          <p:cNvPr id="6" name="Picture 3" descr="Swoosh logo - white - A4 quar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6165850"/>
            <a:ext cx="22669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5 year plan_ribbons_no words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10080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7544" y="1412776"/>
            <a:ext cx="252028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87% </a:t>
            </a:r>
          </a:p>
          <a:p>
            <a:pPr algn="ctr"/>
            <a:r>
              <a:rPr lang="en-GB" sz="2400" dirty="0" smtClean="0"/>
              <a:t>Schools good or better</a:t>
            </a:r>
          </a:p>
        </p:txBody>
      </p:sp>
      <p:sp>
        <p:nvSpPr>
          <p:cNvPr id="9" name="Rectangle 8"/>
          <p:cNvSpPr/>
          <p:nvPr/>
        </p:nvSpPr>
        <p:spPr>
          <a:xfrm>
            <a:off x="467544" y="2924944"/>
            <a:ext cx="252028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EYFS</a:t>
            </a:r>
          </a:p>
          <a:p>
            <a:pPr algn="ctr"/>
            <a:r>
              <a:rPr lang="en-GB" sz="2400" dirty="0" smtClean="0"/>
              <a:t>LA 63</a:t>
            </a:r>
            <a:r>
              <a:rPr lang="en-GB" sz="2400" baseline="30000" dirty="0" smtClean="0"/>
              <a:t>rd</a:t>
            </a:r>
            <a:endParaRPr lang="en-GB" sz="2400" dirty="0" smtClean="0"/>
          </a:p>
          <a:p>
            <a:pPr algn="ctr"/>
            <a:r>
              <a:rPr lang="en-GB" sz="2400" dirty="0" smtClean="0"/>
              <a:t>2</a:t>
            </a:r>
            <a:r>
              <a:rPr lang="en-GB" sz="2400" baseline="30000" dirty="0" smtClean="0"/>
              <a:t>nd</a:t>
            </a:r>
            <a:r>
              <a:rPr lang="en-GB" sz="2400" dirty="0" smtClean="0"/>
              <a:t> quartile</a:t>
            </a:r>
            <a:endParaRPr lang="en-GB" sz="2400" dirty="0"/>
          </a:p>
        </p:txBody>
      </p:sp>
      <p:sp>
        <p:nvSpPr>
          <p:cNvPr id="11" name="Rectangle 10"/>
          <p:cNvSpPr/>
          <p:nvPr/>
        </p:nvSpPr>
        <p:spPr>
          <a:xfrm>
            <a:off x="467544" y="4437112"/>
            <a:ext cx="252028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KS4 P8</a:t>
            </a:r>
          </a:p>
          <a:p>
            <a:pPr algn="ctr"/>
            <a:r>
              <a:rPr lang="en-GB" sz="2400" dirty="0" smtClean="0"/>
              <a:t>LA 14</a:t>
            </a:r>
            <a:r>
              <a:rPr lang="en-GB" sz="2400" baseline="30000" dirty="0" smtClean="0"/>
              <a:t>th</a:t>
            </a:r>
            <a:endParaRPr lang="en-GB" sz="2400" dirty="0" smtClean="0"/>
          </a:p>
          <a:p>
            <a:pPr algn="ctr"/>
            <a:r>
              <a:rPr lang="en-GB" sz="2400" dirty="0" smtClean="0"/>
              <a:t>Top quartile</a:t>
            </a:r>
            <a:endParaRPr lang="en-GB" sz="2400" dirty="0"/>
          </a:p>
        </p:txBody>
      </p:sp>
      <p:sp>
        <p:nvSpPr>
          <p:cNvPr id="13" name="Rectangle 12"/>
          <p:cNvSpPr/>
          <p:nvPr/>
        </p:nvSpPr>
        <p:spPr>
          <a:xfrm>
            <a:off x="6156176" y="1412776"/>
            <a:ext cx="252028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EYFS/KS2/KS4</a:t>
            </a:r>
          </a:p>
          <a:p>
            <a:pPr algn="ctr"/>
            <a:r>
              <a:rPr lang="en-GB" sz="2400" dirty="0" smtClean="0"/>
              <a:t>Above national</a:t>
            </a:r>
            <a:endParaRPr lang="en-GB" sz="2400" dirty="0"/>
          </a:p>
        </p:txBody>
      </p:sp>
      <p:sp>
        <p:nvSpPr>
          <p:cNvPr id="14" name="Rectangle 13"/>
          <p:cNvSpPr/>
          <p:nvPr/>
        </p:nvSpPr>
        <p:spPr>
          <a:xfrm>
            <a:off x="6156176" y="2924944"/>
            <a:ext cx="252028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KS2 RWM</a:t>
            </a:r>
          </a:p>
          <a:p>
            <a:pPr algn="ctr"/>
            <a:r>
              <a:rPr lang="en-GB" sz="2400" dirty="0" smtClean="0"/>
              <a:t>LA 55</a:t>
            </a:r>
            <a:r>
              <a:rPr lang="en-GB" sz="2400" baseline="30000" dirty="0" smtClean="0"/>
              <a:t>th</a:t>
            </a:r>
            <a:endParaRPr lang="en-GB" sz="2400" dirty="0" smtClean="0"/>
          </a:p>
          <a:p>
            <a:pPr algn="ctr"/>
            <a:r>
              <a:rPr lang="en-GB" sz="2400" dirty="0" smtClean="0"/>
              <a:t>2</a:t>
            </a:r>
            <a:r>
              <a:rPr lang="en-GB" sz="2400" baseline="30000" dirty="0" smtClean="0"/>
              <a:t>nd</a:t>
            </a:r>
            <a:r>
              <a:rPr lang="en-GB" sz="2400" dirty="0" smtClean="0"/>
              <a:t> quartile</a:t>
            </a:r>
            <a:endParaRPr lang="en-GB" sz="2400" dirty="0"/>
          </a:p>
        </p:txBody>
      </p:sp>
      <p:sp>
        <p:nvSpPr>
          <p:cNvPr id="15" name="Rectangle 14"/>
          <p:cNvSpPr/>
          <p:nvPr/>
        </p:nvSpPr>
        <p:spPr>
          <a:xfrm>
            <a:off x="6156176" y="4437112"/>
            <a:ext cx="252028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KS5</a:t>
            </a:r>
          </a:p>
          <a:p>
            <a:pPr algn="ctr"/>
            <a:r>
              <a:rPr lang="en-GB" sz="2400" dirty="0" smtClean="0"/>
              <a:t>A/L 50</a:t>
            </a:r>
            <a:r>
              <a:rPr lang="en-GB" sz="2400" baseline="30000" dirty="0" smtClean="0"/>
              <a:t>th </a:t>
            </a:r>
            <a:endParaRPr lang="en-GB" sz="2400" dirty="0" smtClean="0"/>
          </a:p>
          <a:p>
            <a:pPr algn="ctr"/>
            <a:r>
              <a:rPr lang="en-GB" sz="2400" dirty="0" smtClean="0"/>
              <a:t>Applied 96th</a:t>
            </a:r>
          </a:p>
        </p:txBody>
      </p:sp>
      <p:sp>
        <p:nvSpPr>
          <p:cNvPr id="17" name="Hexagon 16"/>
          <p:cNvSpPr/>
          <p:nvPr/>
        </p:nvSpPr>
        <p:spPr>
          <a:xfrm>
            <a:off x="3275856" y="2204864"/>
            <a:ext cx="2592288" cy="25202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75% </a:t>
            </a:r>
          </a:p>
          <a:p>
            <a:pPr algn="ctr"/>
            <a:r>
              <a:rPr lang="en-GB" sz="2400" dirty="0" smtClean="0"/>
              <a:t>Academies or</a:t>
            </a:r>
            <a:endParaRPr lang="en-GB" sz="2400" dirty="0"/>
          </a:p>
          <a:p>
            <a:pPr algn="ctr"/>
            <a:r>
              <a:rPr lang="en-GB" sz="2400" dirty="0"/>
              <a:t>Free Schools</a:t>
            </a:r>
          </a:p>
        </p:txBody>
      </p:sp>
    </p:spTree>
    <p:extLst>
      <p:ext uri="{BB962C8B-B14F-4D97-AF65-F5344CB8AC3E}">
        <p14:creationId xmlns:p14="http://schemas.microsoft.com/office/powerpoint/2010/main" val="105140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GB" dirty="0" smtClean="0"/>
              <a:t>Gender – KS5</a:t>
            </a:r>
            <a:endParaRPr lang="en-GB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874617"/>
              </p:ext>
            </p:extLst>
          </p:nvPr>
        </p:nvGraphicFramePr>
        <p:xfrm>
          <a:off x="683420" y="1700808"/>
          <a:ext cx="3625230" cy="3291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Chart" r:id="rId4" imgW="3105029" imgH="2838355" progId="Excel.Chart.8">
                  <p:embed/>
                </p:oleObj>
              </mc:Choice>
              <mc:Fallback>
                <p:oleObj name="Chart" r:id="rId4" imgW="3105029" imgH="2838355" progId="Excel.Chart.8">
                  <p:embed/>
                  <p:pic>
                    <p:nvPicPr>
                      <p:cNvPr id="0" name="Char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420" y="1700808"/>
                        <a:ext cx="3625230" cy="32911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1" name="Picture 8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148" y="1700808"/>
            <a:ext cx="3707283" cy="3276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00848E"/>
          </a:solidFill>
          <a:ln w="9525">
            <a:solidFill>
              <a:srgbClr val="00848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pic>
        <p:nvPicPr>
          <p:cNvPr id="14" name="Picture 3" descr="Swoosh logo - white - A4 quart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6165850"/>
            <a:ext cx="22669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8" descr="5 year plan_ribbons_no words_whit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10080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728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GB" dirty="0" smtClean="0"/>
              <a:t>Gender – KS5</a:t>
            </a:r>
            <a:endParaRPr lang="en-GB" dirty="0"/>
          </a:p>
        </p:txBody>
      </p:sp>
      <p:pic>
        <p:nvPicPr>
          <p:cNvPr id="3074" name="Chart 8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16832"/>
            <a:ext cx="3625081" cy="3363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8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945" y="1916832"/>
            <a:ext cx="3684487" cy="3363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00848E"/>
          </a:solidFill>
          <a:ln w="9525">
            <a:solidFill>
              <a:srgbClr val="00848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pic>
        <p:nvPicPr>
          <p:cNvPr id="10" name="Picture 3" descr="Swoosh logo - white - A4 quart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6165850"/>
            <a:ext cx="22669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8" descr="5 year plan_ribbons_no words_whit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10080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309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GB" dirty="0" smtClean="0"/>
              <a:t>Disadvantaged (FSM) - EYFS</a:t>
            </a:r>
            <a:endParaRPr lang="en-GB" dirty="0"/>
          </a:p>
        </p:txBody>
      </p:sp>
      <p:pic>
        <p:nvPicPr>
          <p:cNvPr id="16386" name="Chart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2"/>
            <a:ext cx="6759302" cy="3732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00848E"/>
          </a:solidFill>
          <a:ln w="9525">
            <a:solidFill>
              <a:srgbClr val="00848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pic>
        <p:nvPicPr>
          <p:cNvPr id="9" name="Picture 3" descr="Swoosh logo - white - A4 quart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6165850"/>
            <a:ext cx="22669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 descr="5 year plan_ribbons_no words_whi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10080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947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GB" dirty="0">
                <a:solidFill>
                  <a:prstClr val="black"/>
                </a:solidFill>
              </a:rPr>
              <a:t>Disadvantaged </a:t>
            </a:r>
            <a:r>
              <a:rPr lang="en-GB" dirty="0" smtClean="0">
                <a:solidFill>
                  <a:prstClr val="black"/>
                </a:solidFill>
              </a:rPr>
              <a:t>– KS2</a:t>
            </a:r>
            <a:endParaRPr lang="en-GB" dirty="0"/>
          </a:p>
        </p:txBody>
      </p:sp>
      <p:pic>
        <p:nvPicPr>
          <p:cNvPr id="4098" name="Chart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1628800"/>
            <a:ext cx="6966917" cy="3780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00848E"/>
          </a:solidFill>
          <a:ln w="9525">
            <a:solidFill>
              <a:srgbClr val="00848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pic>
        <p:nvPicPr>
          <p:cNvPr id="9" name="Picture 3" descr="Swoosh logo - white - A4 quart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6165850"/>
            <a:ext cx="22669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 descr="5 year plan_ribbons_no words_whi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10080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842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GB" dirty="0">
                <a:solidFill>
                  <a:prstClr val="black"/>
                </a:solidFill>
              </a:rPr>
              <a:t>Disadvantaged </a:t>
            </a:r>
            <a:r>
              <a:rPr lang="en-GB" dirty="0" smtClean="0">
                <a:solidFill>
                  <a:prstClr val="black"/>
                </a:solidFill>
              </a:rPr>
              <a:t>– KS4</a:t>
            </a:r>
            <a:endParaRPr lang="en-GB" dirty="0"/>
          </a:p>
        </p:txBody>
      </p:sp>
      <p:pic>
        <p:nvPicPr>
          <p:cNvPr id="5122" name="Picture 6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00808"/>
            <a:ext cx="5904656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00848E"/>
          </a:solidFill>
          <a:ln w="9525">
            <a:solidFill>
              <a:srgbClr val="00848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pic>
        <p:nvPicPr>
          <p:cNvPr id="8" name="Picture 3" descr="Swoosh logo - white - A4 quart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6165850"/>
            <a:ext cx="22669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5 year plan_ribbons_no words_whi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10080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964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GB" dirty="0" smtClean="0"/>
              <a:t>White British – KS2</a:t>
            </a:r>
            <a:endParaRPr lang="en-GB" dirty="0"/>
          </a:p>
        </p:txBody>
      </p:sp>
      <p:pic>
        <p:nvPicPr>
          <p:cNvPr id="7170" name="Chart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49" y="1772816"/>
            <a:ext cx="6823075" cy="3840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00848E"/>
          </a:solidFill>
          <a:ln w="9525">
            <a:solidFill>
              <a:srgbClr val="00848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pic>
        <p:nvPicPr>
          <p:cNvPr id="9" name="Picture 3" descr="Swoosh logo - white - A4 quart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6165850"/>
            <a:ext cx="22669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 descr="5 year plan_ribbons_no words_whi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10080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919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GB" dirty="0" smtClean="0"/>
              <a:t>White British – KS4</a:t>
            </a:r>
            <a:endParaRPr lang="en-GB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00848E"/>
          </a:solidFill>
          <a:ln w="9525">
            <a:solidFill>
              <a:srgbClr val="00848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pic>
        <p:nvPicPr>
          <p:cNvPr id="9" name="Picture 3" descr="Swoosh logo - white - A4 quar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6165850"/>
            <a:ext cx="22669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 descr="5 year plan_ribbons_no words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10080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4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1628801"/>
            <a:ext cx="3672408" cy="370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5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1628801"/>
            <a:ext cx="3697932" cy="370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268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GB" dirty="0" smtClean="0"/>
              <a:t>Slough Residents KS4</a:t>
            </a:r>
            <a:endParaRPr lang="en-GB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72816"/>
            <a:ext cx="7272808" cy="4179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914313" y="1268760"/>
            <a:ext cx="3531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effectLst/>
                <a:latin typeface="Arial"/>
                <a:ea typeface="Times New Roman"/>
                <a:cs typeface="Times New Roman"/>
              </a:rPr>
              <a:t> Individual Secondary </a:t>
            </a:r>
            <a:r>
              <a:rPr lang="en-GB" b="1" dirty="0" smtClean="0">
                <a:effectLst/>
                <a:latin typeface="Arial"/>
                <a:ea typeface="Times New Roman"/>
                <a:cs typeface="Times New Roman"/>
              </a:rPr>
              <a:t>Schools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00848E"/>
          </a:solidFill>
          <a:ln w="9525">
            <a:solidFill>
              <a:srgbClr val="00848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pic>
        <p:nvPicPr>
          <p:cNvPr id="8" name="Picture 3" descr="Swoosh logo - white - A4 quart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6165850"/>
            <a:ext cx="22669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5 year plan_ribbons_no words_whi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10080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634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GB" dirty="0" smtClean="0"/>
              <a:t>Ofsted Judgements by Phase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00848E"/>
          </a:solidFill>
          <a:ln w="9525">
            <a:solidFill>
              <a:srgbClr val="00848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pic>
        <p:nvPicPr>
          <p:cNvPr id="8" name="Picture 3" descr="Swoosh logo - white - A4 quar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6165850"/>
            <a:ext cx="22669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5 year plan_ribbons_no words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10080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5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00808"/>
            <a:ext cx="5670773" cy="387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716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GB" dirty="0" smtClean="0"/>
              <a:t>Ofsted Judgements by Phase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00848E"/>
          </a:solidFill>
          <a:ln w="9525">
            <a:solidFill>
              <a:srgbClr val="00848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pic>
        <p:nvPicPr>
          <p:cNvPr id="8" name="Picture 3" descr="Swoosh logo - white - A4 quar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6165850"/>
            <a:ext cx="22669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5 year plan_ribbons_no words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10080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5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00808"/>
            <a:ext cx="5686537" cy="3873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27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GB" dirty="0" smtClean="0"/>
              <a:t>Standards - EYFS</a:t>
            </a:r>
            <a:endParaRPr lang="en-GB" dirty="0"/>
          </a:p>
        </p:txBody>
      </p:sp>
      <p:pic>
        <p:nvPicPr>
          <p:cNvPr id="1035" name="Chart 2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332" y="1916832"/>
            <a:ext cx="575310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00848E"/>
          </a:solidFill>
          <a:ln w="9525">
            <a:solidFill>
              <a:srgbClr val="00848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pic>
        <p:nvPicPr>
          <p:cNvPr id="24" name="Picture 3" descr="Swoosh logo - white - A4 quart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6165850"/>
            <a:ext cx="22669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8" descr="5 year plan_ribbons_no words_whi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10080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885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GB" dirty="0" smtClean="0"/>
              <a:t>Ofsted Judgements by Phase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00848E"/>
          </a:solidFill>
          <a:ln w="9525">
            <a:solidFill>
              <a:srgbClr val="00848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pic>
        <p:nvPicPr>
          <p:cNvPr id="8" name="Picture 3" descr="Swoosh logo - white - A4 quar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6165850"/>
            <a:ext cx="22669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5 year plan_ribbons_no words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10080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5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038" y="1700808"/>
            <a:ext cx="5686536" cy="3873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527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GB" dirty="0" smtClean="0"/>
              <a:t>Ofsted Judgements by Phase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00848E"/>
          </a:solidFill>
          <a:ln w="9525">
            <a:solidFill>
              <a:srgbClr val="00848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pic>
        <p:nvPicPr>
          <p:cNvPr id="8" name="Picture 3" descr="Swoosh logo - white - A4 quar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6165850"/>
            <a:ext cx="22669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5 year plan_ribbons_no words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10080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5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038" y="1700808"/>
            <a:ext cx="5686536" cy="3876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71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GB" dirty="0" smtClean="0"/>
              <a:t>Ofsted Judgements by Phase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00848E"/>
          </a:solidFill>
          <a:ln w="9525">
            <a:solidFill>
              <a:srgbClr val="00848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pic>
        <p:nvPicPr>
          <p:cNvPr id="8" name="Picture 3" descr="Swoosh logo - white - A4 quar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6165850"/>
            <a:ext cx="22669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5 year plan_ribbons_no words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10080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3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038" y="1772816"/>
            <a:ext cx="5686536" cy="3876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717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GB" dirty="0" smtClean="0"/>
              <a:t>Standards – KS2</a:t>
            </a:r>
            <a:endParaRPr lang="en-GB" dirty="0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988840"/>
            <a:ext cx="4896544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00848E"/>
          </a:solidFill>
          <a:ln w="9525">
            <a:solidFill>
              <a:srgbClr val="00848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pic>
        <p:nvPicPr>
          <p:cNvPr id="6" name="Picture 3" descr="Swoosh logo - white - A4 quart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6165850"/>
            <a:ext cx="22669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5 year plan_ribbons_no words_whi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10080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260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GB" dirty="0" smtClean="0"/>
              <a:t>Standards – KS4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00848E"/>
          </a:solidFill>
          <a:ln w="9525">
            <a:solidFill>
              <a:srgbClr val="00848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pic>
        <p:nvPicPr>
          <p:cNvPr id="8" name="Picture 3" descr="Swoosh logo - white - A4 quar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6165850"/>
            <a:ext cx="22669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5 year plan_ribbons_no words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10080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Chart 1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916832"/>
            <a:ext cx="4752528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36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GB" dirty="0" smtClean="0"/>
              <a:t>Standards – KS4</a:t>
            </a:r>
            <a:endParaRPr lang="en-GB" dirty="0"/>
          </a:p>
        </p:txBody>
      </p:sp>
      <p:pic>
        <p:nvPicPr>
          <p:cNvPr id="14338" name="Chart 5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916832"/>
            <a:ext cx="4824536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00848E"/>
          </a:solidFill>
          <a:ln w="9525">
            <a:solidFill>
              <a:srgbClr val="00848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pic>
        <p:nvPicPr>
          <p:cNvPr id="8" name="Picture 3" descr="Swoosh logo - white - A4 quart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6165850"/>
            <a:ext cx="22669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5 year plan_ribbons_no words_whi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10080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912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GB" dirty="0" smtClean="0"/>
              <a:t>Standards – KS5</a:t>
            </a:r>
            <a:endParaRPr lang="en-GB" dirty="0"/>
          </a:p>
        </p:txBody>
      </p:sp>
      <p:pic>
        <p:nvPicPr>
          <p:cNvPr id="15362" name="Picture 7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988840"/>
            <a:ext cx="3871913" cy="285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7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988840"/>
            <a:ext cx="3871912" cy="285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00848E"/>
          </a:solidFill>
          <a:ln w="9525">
            <a:solidFill>
              <a:srgbClr val="00848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pic>
        <p:nvPicPr>
          <p:cNvPr id="10" name="Picture 3" descr="Swoosh logo - white - A4 quart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6165850"/>
            <a:ext cx="22669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8" descr="5 year plan_ribbons_no words_whit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10080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55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GB" dirty="0" smtClean="0"/>
              <a:t>Gender - EYFS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116128"/>
              </p:ext>
            </p:extLst>
          </p:nvPr>
        </p:nvGraphicFramePr>
        <p:xfrm>
          <a:off x="1175230" y="2060848"/>
          <a:ext cx="6823076" cy="2160240"/>
        </p:xfrm>
        <a:graphic>
          <a:graphicData uri="http://schemas.openxmlformats.org/drawingml/2006/table">
            <a:tbl>
              <a:tblPr firstRow="1" firstCol="1" bandRow="1"/>
              <a:tblGrid>
                <a:gridCol w="2273866"/>
                <a:gridCol w="2274605"/>
                <a:gridCol w="2274605"/>
              </a:tblGrid>
              <a:tr h="72008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Year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Gender Gap Slough GLD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Gender Gap National GLD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16.0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16.3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16.2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15.6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15.9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14.7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12.4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13.7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00848E"/>
          </a:solidFill>
          <a:ln w="9525">
            <a:solidFill>
              <a:srgbClr val="00848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pic>
        <p:nvPicPr>
          <p:cNvPr id="6" name="Picture 3" descr="Swoosh logo - white - A4 quar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6165850"/>
            <a:ext cx="22669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5 year plan_ribbons_no words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10080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080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GB" dirty="0" smtClean="0"/>
              <a:t>Gender – KS2</a:t>
            </a:r>
            <a:endParaRPr lang="en-GB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510378"/>
              </p:ext>
            </p:extLst>
          </p:nvPr>
        </p:nvGraphicFramePr>
        <p:xfrm>
          <a:off x="467544" y="1916832"/>
          <a:ext cx="8229599" cy="2736306"/>
        </p:xfrm>
        <a:graphic>
          <a:graphicData uri="http://schemas.openxmlformats.org/drawingml/2006/table">
            <a:tbl>
              <a:tblPr firstRow="1" firstCol="1" bandRow="1"/>
              <a:tblGrid>
                <a:gridCol w="2365187"/>
                <a:gridCol w="1443472"/>
                <a:gridCol w="1474744"/>
                <a:gridCol w="1474744"/>
                <a:gridCol w="1471452"/>
              </a:tblGrid>
              <a:tr h="456051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All Pupils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Gender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6051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Boys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Girls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Gender Gap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National 2016 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53%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50%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57%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7%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Slough LA 2016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54.6%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51.0%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58.4%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7.4%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National 2017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61.1%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57.4%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65.1%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7.7%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Slough LA 2017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63.1%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60.3%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66.0%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5.7%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00848E"/>
          </a:solidFill>
          <a:ln w="9525">
            <a:solidFill>
              <a:srgbClr val="00848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pic>
        <p:nvPicPr>
          <p:cNvPr id="6" name="Picture 3" descr="Swoosh logo - white - A4 quar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6165850"/>
            <a:ext cx="22669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5 year plan_ribbons_no words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10080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83768" y="1309410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RWM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24637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GB" dirty="0" smtClean="0"/>
              <a:t>Gender - KS4</a:t>
            </a:r>
            <a:endParaRPr lang="en-GB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00848E"/>
          </a:solidFill>
          <a:ln w="9525">
            <a:solidFill>
              <a:srgbClr val="00848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pic>
        <p:nvPicPr>
          <p:cNvPr id="9" name="Picture 3" descr="Swoosh logo - white - A4 quar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6165850"/>
            <a:ext cx="22669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 descr="5 year plan_ribbons_no words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10080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Chart 41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797" y="1700808"/>
            <a:ext cx="3410619" cy="3223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Chart 40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00808"/>
            <a:ext cx="3555355" cy="3223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864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209</Words>
  <Application>Microsoft Office PowerPoint</Application>
  <PresentationFormat>On-screen Show (4:3)</PresentationFormat>
  <Paragraphs>113</Paragraphs>
  <Slides>22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Chart</vt:lpstr>
      <vt:lpstr>Executive Summary</vt:lpstr>
      <vt:lpstr>Standards - EYFS</vt:lpstr>
      <vt:lpstr>Standards – KS2</vt:lpstr>
      <vt:lpstr>Standards – KS4</vt:lpstr>
      <vt:lpstr>Standards – KS4</vt:lpstr>
      <vt:lpstr>Standards – KS5</vt:lpstr>
      <vt:lpstr>Gender - EYFS</vt:lpstr>
      <vt:lpstr>Gender – KS2</vt:lpstr>
      <vt:lpstr>Gender - KS4</vt:lpstr>
      <vt:lpstr>Gender – KS5</vt:lpstr>
      <vt:lpstr>Gender – KS5</vt:lpstr>
      <vt:lpstr>Disadvantaged (FSM) - EYFS</vt:lpstr>
      <vt:lpstr>Disadvantaged – KS2</vt:lpstr>
      <vt:lpstr>Disadvantaged – KS4</vt:lpstr>
      <vt:lpstr>White British – KS2</vt:lpstr>
      <vt:lpstr>White British – KS4</vt:lpstr>
      <vt:lpstr>Slough Residents KS4</vt:lpstr>
      <vt:lpstr>Ofsted Judgements by Phase</vt:lpstr>
      <vt:lpstr>Ofsted Judgements by Phase</vt:lpstr>
      <vt:lpstr>Ofsted Judgements by Phase</vt:lpstr>
      <vt:lpstr>Ofsted Judgements by Phase</vt:lpstr>
      <vt:lpstr>Ofsted Judgements by Phase</vt:lpstr>
    </vt:vector>
  </TitlesOfParts>
  <Company>Slough Borough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Standards and Effectiveness Report</dc:title>
  <dc:creator>Johnny Kyriacou</dc:creator>
  <cp:lastModifiedBy>Johnny Kyriacou</cp:lastModifiedBy>
  <cp:revision>53</cp:revision>
  <cp:lastPrinted>2018-03-14T15:24:44Z</cp:lastPrinted>
  <dcterms:created xsi:type="dcterms:W3CDTF">2018-03-12T20:42:15Z</dcterms:created>
  <dcterms:modified xsi:type="dcterms:W3CDTF">2018-05-02T15:15:14Z</dcterms:modified>
</cp:coreProperties>
</file>