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0"/>
  </p:notesMasterIdLst>
  <p:sldIdLst>
    <p:sldId id="257" r:id="rId2"/>
    <p:sldId id="967" r:id="rId3"/>
    <p:sldId id="256" r:id="rId4"/>
    <p:sldId id="966" r:id="rId5"/>
    <p:sldId id="961" r:id="rId6"/>
    <p:sldId id="938" r:id="rId7"/>
    <p:sldId id="950" r:id="rId8"/>
    <p:sldId id="851" r:id="rId9"/>
    <p:sldId id="971" r:id="rId10"/>
    <p:sldId id="933" r:id="rId11"/>
    <p:sldId id="934" r:id="rId12"/>
    <p:sldId id="280" r:id="rId13"/>
    <p:sldId id="281" r:id="rId14"/>
    <p:sldId id="970" r:id="rId15"/>
    <p:sldId id="282" r:id="rId16"/>
    <p:sldId id="283" r:id="rId17"/>
    <p:sldId id="284" r:id="rId18"/>
    <p:sldId id="286" r:id="rId19"/>
    <p:sldId id="288" r:id="rId20"/>
    <p:sldId id="287" r:id="rId21"/>
    <p:sldId id="260" r:id="rId22"/>
    <p:sldId id="262" r:id="rId23"/>
    <p:sldId id="264" r:id="rId24"/>
    <p:sldId id="263" r:id="rId25"/>
    <p:sldId id="271" r:id="rId26"/>
    <p:sldId id="269" r:id="rId27"/>
    <p:sldId id="265" r:id="rId28"/>
    <p:sldId id="272" r:id="rId29"/>
    <p:sldId id="273" r:id="rId30"/>
    <p:sldId id="275" r:id="rId31"/>
    <p:sldId id="276" r:id="rId32"/>
    <p:sldId id="274" r:id="rId33"/>
    <p:sldId id="277" r:id="rId34"/>
    <p:sldId id="278" r:id="rId35"/>
    <p:sldId id="279" r:id="rId36"/>
    <p:sldId id="968" r:id="rId37"/>
    <p:sldId id="259" r:id="rId38"/>
    <p:sldId id="289" r:id="rId39"/>
  </p:sldIdLst>
  <p:sldSz cx="12192000" cy="6858000"/>
  <p:notesSz cx="6858000" cy="9144000"/>
  <p:embeddedFontLst>
    <p:embeddedFont>
      <p:font typeface="Arial Black" panose="020B0A04020102020204" pitchFamily="34" charset="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entury Gothic" panose="020B0502020202020204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5"/>
    <p:restoredTop sz="95820"/>
  </p:normalViewPr>
  <p:slideViewPr>
    <p:cSldViewPr snapToGrid="0">
      <p:cViewPr varScale="1">
        <p:scale>
          <a:sx n="110" d="100"/>
          <a:sy n="110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Age of first self harm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106</c:v>
                </c:pt>
                <c:pt idx="1">
                  <c:v>47</c:v>
                </c:pt>
                <c:pt idx="2">
                  <c:v>87</c:v>
                </c:pt>
                <c:pt idx="3">
                  <c:v>119</c:v>
                </c:pt>
                <c:pt idx="4">
                  <c:v>229</c:v>
                </c:pt>
                <c:pt idx="5">
                  <c:v>502</c:v>
                </c:pt>
                <c:pt idx="6">
                  <c:v>748</c:v>
                </c:pt>
                <c:pt idx="7">
                  <c:v>728</c:v>
                </c:pt>
                <c:pt idx="8">
                  <c:v>534</c:v>
                </c:pt>
                <c:pt idx="9">
                  <c:v>277</c:v>
                </c:pt>
                <c:pt idx="10">
                  <c:v>89</c:v>
                </c:pt>
                <c:pt idx="1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D8-4EAC-95A1-2AC87A869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2097551"/>
        <c:axId val="1992098511"/>
      </c:barChart>
      <c:catAx>
        <c:axId val="1992097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2098511"/>
        <c:crosses val="autoZero"/>
        <c:auto val="1"/>
        <c:lblAlgn val="ctr"/>
        <c:lblOffset val="100"/>
        <c:noMultiLvlLbl val="0"/>
      </c:catAx>
      <c:valAx>
        <c:axId val="1992098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2097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Sheet1!$A$2:$A$6</cx:f>
        <cx:lvl ptCount="5">
          <cx:pt idx="0">LS Plus users - Tier 1</cx:pt>
          <cx:pt idx="1">LS Users - Tier 2</cx:pt>
          <cx:pt idx="2">School Access</cx:pt>
          <cx:pt idx="3">Partner - Tier 3</cx:pt>
          <cx:pt idx="4">Student - Tier 4</cx:pt>
        </cx:lvl>
      </cx:strDim>
      <cx:numDim type="val">
        <cx:f>Sheet1!$B$2:$B$6</cx:f>
        <cx:lvl ptCount="5" formatCode="General">
          <cx:pt idx="0">5000</cx:pt>
          <cx:pt idx="1">4300</cx:pt>
          <cx:pt idx="2">3500</cx:pt>
          <cx:pt idx="3">2300</cx:pt>
          <cx:pt idx="4">1200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 sz="2800"/>
            </a:pPr>
            <a:r>
              <a:rPr lang="en-US" sz="2800" b="0" i="0" u="none" strike="noStrike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Lode</a:t>
            </a:r>
            <a:r>
              <a:rPr lang="en-GB" sz="2800" b="0" i="0" u="none" strike="noStrike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Seeker Access levels</a:t>
            </a:r>
            <a:endParaRPr lang="en-US" sz="2800" b="0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rich>
      </cx:tx>
    </cx:title>
    <cx:plotArea>
      <cx:plotAreaRegion>
        <cx:series layoutId="funnel" uniqueId="{1420B239-2CC4-4A8B-862F-27237617BE55}">
          <cx:tx>
            <cx:txData>
              <cx:f>Sheet1!$B$1</cx:f>
              <cx:v>Series1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2000">
                    <a:solidFill>
                      <a:schemeClr val="bg1"/>
                    </a:solidFill>
                  </a:defRPr>
                </a:pPr>
                <a:endParaRPr lang="en-US" sz="2000" b="0" i="0" u="none" strike="noStrike" baseline="0">
                  <a:solidFill>
                    <a:schemeClr val="bg1"/>
                  </a:solidFill>
                  <a:latin typeface="Calibri" panose="020F0502020204030204"/>
                </a:endParaRPr>
              </a:p>
            </cx:txPr>
            <cx:visibility seriesName="0" categoryName="1" value="0"/>
            <cx:separator>, </cx:separator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600" baseline="0">
                <a:solidFill>
                  <a:schemeClr val="tx1"/>
                </a:solidFill>
              </a:defRPr>
            </a:pPr>
            <a:endParaRPr lang="en-US" sz="1600" b="0" i="0" u="none" strike="noStrike" baseline="0">
              <a:solidFill>
                <a:schemeClr val="tx1"/>
              </a:solidFill>
              <a:latin typeface="Calibri" panose="020F0502020204030204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7AE6B9-0039-4768-A37D-4A71AE710C8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E107174-7516-44BE-866E-4B377E933AC6}">
      <dgm:prSet/>
      <dgm:spPr/>
      <dgm:t>
        <a:bodyPr/>
        <a:lstStyle/>
        <a:p>
          <a:r>
            <a:rPr lang="en-US" dirty="0"/>
            <a:t>25.1% said they had had a mental health problem in the last 12 months</a:t>
          </a:r>
        </a:p>
      </dgm:t>
    </dgm:pt>
    <dgm:pt modelId="{E3A8C403-2B36-4000-9547-BB1FF1607C81}" type="parTrans" cxnId="{35E5E789-68B7-4F9D-888F-99C2F5213D0C}">
      <dgm:prSet/>
      <dgm:spPr/>
      <dgm:t>
        <a:bodyPr/>
        <a:lstStyle/>
        <a:p>
          <a:endParaRPr lang="en-US"/>
        </a:p>
      </dgm:t>
    </dgm:pt>
    <dgm:pt modelId="{78B9DE54-C14A-45D2-BA7F-226D06616402}" type="sibTrans" cxnId="{35E5E789-68B7-4F9D-888F-99C2F5213D0C}">
      <dgm:prSet/>
      <dgm:spPr/>
      <dgm:t>
        <a:bodyPr/>
        <a:lstStyle/>
        <a:p>
          <a:endParaRPr lang="en-US"/>
        </a:p>
      </dgm:t>
    </dgm:pt>
    <dgm:pt modelId="{575F5898-A328-D94A-965C-443BD3E87CEC}" type="pres">
      <dgm:prSet presAssocID="{827AE6B9-0039-4768-A37D-4A71AE710C8B}" presName="linear" presStyleCnt="0">
        <dgm:presLayoutVars>
          <dgm:animLvl val="lvl"/>
          <dgm:resizeHandles val="exact"/>
        </dgm:presLayoutVars>
      </dgm:prSet>
      <dgm:spPr/>
    </dgm:pt>
    <dgm:pt modelId="{A96522AA-DCE1-6B4A-BF5E-45FFC1BFBD93}" type="pres">
      <dgm:prSet presAssocID="{8E107174-7516-44BE-866E-4B377E933AC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AAEB903-0C7D-E848-9034-CC200D93FE93}" type="presOf" srcId="{8E107174-7516-44BE-866E-4B377E933AC6}" destId="{A96522AA-DCE1-6B4A-BF5E-45FFC1BFBD93}" srcOrd="0" destOrd="0" presId="urn:microsoft.com/office/officeart/2005/8/layout/vList2"/>
    <dgm:cxn modelId="{9E6E1C54-A056-314D-B320-C2A808866828}" type="presOf" srcId="{827AE6B9-0039-4768-A37D-4A71AE710C8B}" destId="{575F5898-A328-D94A-965C-443BD3E87CEC}" srcOrd="0" destOrd="0" presId="urn:microsoft.com/office/officeart/2005/8/layout/vList2"/>
    <dgm:cxn modelId="{35E5E789-68B7-4F9D-888F-99C2F5213D0C}" srcId="{827AE6B9-0039-4768-A37D-4A71AE710C8B}" destId="{8E107174-7516-44BE-866E-4B377E933AC6}" srcOrd="0" destOrd="0" parTransId="{E3A8C403-2B36-4000-9547-BB1FF1607C81}" sibTransId="{78B9DE54-C14A-45D2-BA7F-226D06616402}"/>
    <dgm:cxn modelId="{CB2229E1-3B40-5A47-ACA5-6B7F8E88721C}" type="presParOf" srcId="{575F5898-A328-D94A-965C-443BD3E87CEC}" destId="{A96522AA-DCE1-6B4A-BF5E-45FFC1BFBD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AA6DDB-41D8-4946-90C8-A500CF71081B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97424EE9-BD02-B544-BF3B-9C1C68749799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n-GB" sz="2000" dirty="0"/>
        </a:p>
        <a:p>
          <a:r>
            <a:rPr lang="en-GB" sz="1200" dirty="0"/>
            <a:t>National </a:t>
          </a:r>
        </a:p>
        <a:p>
          <a:r>
            <a:rPr lang="en-GB" sz="1200" dirty="0"/>
            <a:t>data  </a:t>
          </a:r>
        </a:p>
      </dgm:t>
    </dgm:pt>
    <dgm:pt modelId="{5A9E3B38-6EAE-754B-94B9-AA79650A0254}" type="parTrans" cxnId="{2D11B4CD-3346-AA47-9022-0EB92AC694B7}">
      <dgm:prSet/>
      <dgm:spPr/>
      <dgm:t>
        <a:bodyPr/>
        <a:lstStyle/>
        <a:p>
          <a:endParaRPr lang="en-GB"/>
        </a:p>
      </dgm:t>
    </dgm:pt>
    <dgm:pt modelId="{182D091C-6D51-954E-8F3C-510CE5E218D2}" type="sibTrans" cxnId="{2D11B4CD-3346-AA47-9022-0EB92AC694B7}">
      <dgm:prSet/>
      <dgm:spPr/>
      <dgm:t>
        <a:bodyPr/>
        <a:lstStyle/>
        <a:p>
          <a:endParaRPr lang="en-GB"/>
        </a:p>
      </dgm:t>
    </dgm:pt>
    <dgm:pt modelId="{E220E185-FA9A-844A-806F-30BBDE75D3FE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n-GB" sz="2500" dirty="0"/>
        </a:p>
        <a:p>
          <a:r>
            <a:rPr lang="en-GB" sz="1600" dirty="0"/>
            <a:t>ICB level data </a:t>
          </a:r>
        </a:p>
        <a:p>
          <a:endParaRPr lang="en-GB" sz="2500" dirty="0"/>
        </a:p>
      </dgm:t>
    </dgm:pt>
    <dgm:pt modelId="{31305E74-0290-3642-A35D-B56B205CC4B8}" type="parTrans" cxnId="{ADBC2154-60DB-8646-8C78-8A97B8141AFB}">
      <dgm:prSet/>
      <dgm:spPr/>
      <dgm:t>
        <a:bodyPr/>
        <a:lstStyle/>
        <a:p>
          <a:endParaRPr lang="en-GB"/>
        </a:p>
      </dgm:t>
    </dgm:pt>
    <dgm:pt modelId="{BBC885BF-D018-5949-B9E3-2997DFCFD976}" type="sibTrans" cxnId="{ADBC2154-60DB-8646-8C78-8A97B8141AFB}">
      <dgm:prSet/>
      <dgm:spPr/>
      <dgm:t>
        <a:bodyPr/>
        <a:lstStyle/>
        <a:p>
          <a:endParaRPr lang="en-GB"/>
        </a:p>
      </dgm:t>
    </dgm:pt>
    <dgm:pt modelId="{FD6AA6E9-E67A-964E-97DD-AA72E89FE4A7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1600" dirty="0"/>
            <a:t>Place level data </a:t>
          </a:r>
        </a:p>
      </dgm:t>
    </dgm:pt>
    <dgm:pt modelId="{CC7B763C-79FD-514B-B8C5-FF7C0239D630}" type="parTrans" cxnId="{E43D0539-0CA4-EA49-B781-0A26CB8EB91F}">
      <dgm:prSet/>
      <dgm:spPr/>
      <dgm:t>
        <a:bodyPr/>
        <a:lstStyle/>
        <a:p>
          <a:endParaRPr lang="en-GB"/>
        </a:p>
      </dgm:t>
    </dgm:pt>
    <dgm:pt modelId="{97FD80D9-B9AB-0449-A859-15C50A23141F}" type="sibTrans" cxnId="{E43D0539-0CA4-EA49-B781-0A26CB8EB91F}">
      <dgm:prSet/>
      <dgm:spPr/>
      <dgm:t>
        <a:bodyPr/>
        <a:lstStyle/>
        <a:p>
          <a:endParaRPr lang="en-GB"/>
        </a:p>
      </dgm:t>
    </dgm:pt>
    <dgm:pt modelId="{3EEED4D3-F7BC-EE46-B068-12E3D3F752A0}">
      <dgm:prSet phldrT="[Text]" custT="1"/>
      <dgm:spPr/>
      <dgm:t>
        <a:bodyPr/>
        <a:lstStyle/>
        <a:p>
          <a:r>
            <a:rPr lang="en-GB" sz="1600" dirty="0"/>
            <a:t>School level data </a:t>
          </a:r>
        </a:p>
      </dgm:t>
    </dgm:pt>
    <dgm:pt modelId="{F6A55183-97DE-334F-A51D-4E4135D9C1F2}" type="sibTrans" cxnId="{B976A145-B046-464D-9738-0F1344D14EAF}">
      <dgm:prSet/>
      <dgm:spPr/>
      <dgm:t>
        <a:bodyPr/>
        <a:lstStyle/>
        <a:p>
          <a:endParaRPr lang="en-GB"/>
        </a:p>
      </dgm:t>
    </dgm:pt>
    <dgm:pt modelId="{FA506E9B-79C4-1843-A598-9288DCE74F15}" type="parTrans" cxnId="{B976A145-B046-464D-9738-0F1344D14EAF}">
      <dgm:prSet/>
      <dgm:spPr/>
      <dgm:t>
        <a:bodyPr/>
        <a:lstStyle/>
        <a:p>
          <a:endParaRPr lang="en-GB"/>
        </a:p>
      </dgm:t>
    </dgm:pt>
    <dgm:pt modelId="{D1199E23-11B4-FB4D-9402-149B86AA2AD5}" type="pres">
      <dgm:prSet presAssocID="{3CAA6DDB-41D8-4946-90C8-A500CF71081B}" presName="Name0" presStyleCnt="0">
        <dgm:presLayoutVars>
          <dgm:dir/>
          <dgm:animLvl val="lvl"/>
          <dgm:resizeHandles val="exact"/>
        </dgm:presLayoutVars>
      </dgm:prSet>
      <dgm:spPr/>
    </dgm:pt>
    <dgm:pt modelId="{88603CE8-6B13-264F-84EC-49C77EFB24CA}" type="pres">
      <dgm:prSet presAssocID="{97424EE9-BD02-B544-BF3B-9C1C68749799}" presName="Name8" presStyleCnt="0"/>
      <dgm:spPr/>
    </dgm:pt>
    <dgm:pt modelId="{E4933F8C-41C7-B84B-B8F6-3998EE91C7CE}" type="pres">
      <dgm:prSet presAssocID="{97424EE9-BD02-B544-BF3B-9C1C68749799}" presName="level" presStyleLbl="node1" presStyleIdx="0" presStyleCnt="4" custLinFactNeighborX="-1045" custLinFactNeighborY="12695">
        <dgm:presLayoutVars>
          <dgm:chMax val="1"/>
          <dgm:bulletEnabled val="1"/>
        </dgm:presLayoutVars>
      </dgm:prSet>
      <dgm:spPr/>
    </dgm:pt>
    <dgm:pt modelId="{4D085BD2-F633-D948-80FF-988B67E2601E}" type="pres">
      <dgm:prSet presAssocID="{97424EE9-BD02-B544-BF3B-9C1C6874979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03FFCCF-B1F2-714A-BED5-86CF920D189B}" type="pres">
      <dgm:prSet presAssocID="{E220E185-FA9A-844A-806F-30BBDE75D3FE}" presName="Name8" presStyleCnt="0"/>
      <dgm:spPr/>
    </dgm:pt>
    <dgm:pt modelId="{131EA949-3801-9547-9267-D46B1811DF5C}" type="pres">
      <dgm:prSet presAssocID="{E220E185-FA9A-844A-806F-30BBDE75D3FE}" presName="level" presStyleLbl="node1" presStyleIdx="1" presStyleCnt="4" custLinFactNeighborX="-233" custLinFactNeighborY="7171">
        <dgm:presLayoutVars>
          <dgm:chMax val="1"/>
          <dgm:bulletEnabled val="1"/>
        </dgm:presLayoutVars>
      </dgm:prSet>
      <dgm:spPr/>
    </dgm:pt>
    <dgm:pt modelId="{437F36B4-A812-9A44-ABDA-68C4EE1336DC}" type="pres">
      <dgm:prSet presAssocID="{E220E185-FA9A-844A-806F-30BBDE75D3F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9D1AD75-1C46-2842-AFB8-BAEF145EC528}" type="pres">
      <dgm:prSet presAssocID="{FD6AA6E9-E67A-964E-97DD-AA72E89FE4A7}" presName="Name8" presStyleCnt="0"/>
      <dgm:spPr/>
    </dgm:pt>
    <dgm:pt modelId="{75849678-D51A-1C47-B959-2CFF0B97BBAE}" type="pres">
      <dgm:prSet presAssocID="{FD6AA6E9-E67A-964E-97DD-AA72E89FE4A7}" presName="level" presStyleLbl="node1" presStyleIdx="2" presStyleCnt="4" custLinFactNeighborX="-114" custLinFactNeighborY="-989">
        <dgm:presLayoutVars>
          <dgm:chMax val="1"/>
          <dgm:bulletEnabled val="1"/>
        </dgm:presLayoutVars>
      </dgm:prSet>
      <dgm:spPr/>
    </dgm:pt>
    <dgm:pt modelId="{BB408D9F-FBC4-F64C-8B0D-7F1355DFE5DC}" type="pres">
      <dgm:prSet presAssocID="{FD6AA6E9-E67A-964E-97DD-AA72E89FE4A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E47221-BCB4-8946-972F-AD9586E8901B}" type="pres">
      <dgm:prSet presAssocID="{3EEED4D3-F7BC-EE46-B068-12E3D3F752A0}" presName="Name8" presStyleCnt="0"/>
      <dgm:spPr/>
    </dgm:pt>
    <dgm:pt modelId="{68C27F5A-BE50-ED41-B235-5139454CCFCF}" type="pres">
      <dgm:prSet presAssocID="{3EEED4D3-F7BC-EE46-B068-12E3D3F752A0}" presName="level" presStyleLbl="node1" presStyleIdx="3" presStyleCnt="4">
        <dgm:presLayoutVars>
          <dgm:chMax val="1"/>
          <dgm:bulletEnabled val="1"/>
        </dgm:presLayoutVars>
      </dgm:prSet>
      <dgm:spPr/>
    </dgm:pt>
    <dgm:pt modelId="{DD57BC55-635E-A840-ACDF-53C5627E9283}" type="pres">
      <dgm:prSet presAssocID="{3EEED4D3-F7BC-EE46-B068-12E3D3F752A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8C30A37-4D2A-424E-B8BA-418064E17180}" type="presOf" srcId="{FD6AA6E9-E67A-964E-97DD-AA72E89FE4A7}" destId="{BB408D9F-FBC4-F64C-8B0D-7F1355DFE5DC}" srcOrd="1" destOrd="0" presId="urn:microsoft.com/office/officeart/2005/8/layout/pyramid1"/>
    <dgm:cxn modelId="{E43D0539-0CA4-EA49-B781-0A26CB8EB91F}" srcId="{3CAA6DDB-41D8-4946-90C8-A500CF71081B}" destId="{FD6AA6E9-E67A-964E-97DD-AA72E89FE4A7}" srcOrd="2" destOrd="0" parTransId="{CC7B763C-79FD-514B-B8C5-FF7C0239D630}" sibTransId="{97FD80D9-B9AB-0449-A859-15C50A23141F}"/>
    <dgm:cxn modelId="{C17A183F-91D3-194F-8E4C-5E992B9E35BD}" type="presOf" srcId="{3EEED4D3-F7BC-EE46-B068-12E3D3F752A0}" destId="{DD57BC55-635E-A840-ACDF-53C5627E9283}" srcOrd="1" destOrd="0" presId="urn:microsoft.com/office/officeart/2005/8/layout/pyramid1"/>
    <dgm:cxn modelId="{A95FF964-683A-1149-B33B-D7B130F24982}" type="presOf" srcId="{E220E185-FA9A-844A-806F-30BBDE75D3FE}" destId="{437F36B4-A812-9A44-ABDA-68C4EE1336DC}" srcOrd="1" destOrd="0" presId="urn:microsoft.com/office/officeart/2005/8/layout/pyramid1"/>
    <dgm:cxn modelId="{D6B54E65-7E59-6E46-9090-F5DC34383E14}" type="presOf" srcId="{3EEED4D3-F7BC-EE46-B068-12E3D3F752A0}" destId="{68C27F5A-BE50-ED41-B235-5139454CCFCF}" srcOrd="0" destOrd="0" presId="urn:microsoft.com/office/officeart/2005/8/layout/pyramid1"/>
    <dgm:cxn modelId="{B976A145-B046-464D-9738-0F1344D14EAF}" srcId="{3CAA6DDB-41D8-4946-90C8-A500CF71081B}" destId="{3EEED4D3-F7BC-EE46-B068-12E3D3F752A0}" srcOrd="3" destOrd="0" parTransId="{FA506E9B-79C4-1843-A598-9288DCE74F15}" sibTransId="{F6A55183-97DE-334F-A51D-4E4135D9C1F2}"/>
    <dgm:cxn modelId="{ADBC2154-60DB-8646-8C78-8A97B8141AFB}" srcId="{3CAA6DDB-41D8-4946-90C8-A500CF71081B}" destId="{E220E185-FA9A-844A-806F-30BBDE75D3FE}" srcOrd="1" destOrd="0" parTransId="{31305E74-0290-3642-A35D-B56B205CC4B8}" sibTransId="{BBC885BF-D018-5949-B9E3-2997DFCFD976}"/>
    <dgm:cxn modelId="{834290AD-1787-5F44-86AD-736629AACC86}" type="presOf" srcId="{3CAA6DDB-41D8-4946-90C8-A500CF71081B}" destId="{D1199E23-11B4-FB4D-9402-149B86AA2AD5}" srcOrd="0" destOrd="0" presId="urn:microsoft.com/office/officeart/2005/8/layout/pyramid1"/>
    <dgm:cxn modelId="{0CCAEFAD-241B-ED40-A216-87F953DC31E0}" type="presOf" srcId="{97424EE9-BD02-B544-BF3B-9C1C68749799}" destId="{E4933F8C-41C7-B84B-B8F6-3998EE91C7CE}" srcOrd="0" destOrd="0" presId="urn:microsoft.com/office/officeart/2005/8/layout/pyramid1"/>
    <dgm:cxn modelId="{2781EAB3-A397-6A43-ABD8-24CDEFE091DA}" type="presOf" srcId="{FD6AA6E9-E67A-964E-97DD-AA72E89FE4A7}" destId="{75849678-D51A-1C47-B959-2CFF0B97BBAE}" srcOrd="0" destOrd="0" presId="urn:microsoft.com/office/officeart/2005/8/layout/pyramid1"/>
    <dgm:cxn modelId="{2D11B4CD-3346-AA47-9022-0EB92AC694B7}" srcId="{3CAA6DDB-41D8-4946-90C8-A500CF71081B}" destId="{97424EE9-BD02-B544-BF3B-9C1C68749799}" srcOrd="0" destOrd="0" parTransId="{5A9E3B38-6EAE-754B-94B9-AA79650A0254}" sibTransId="{182D091C-6D51-954E-8F3C-510CE5E218D2}"/>
    <dgm:cxn modelId="{ACE7DECD-68EB-874B-A5E9-20C6E454E66F}" type="presOf" srcId="{97424EE9-BD02-B544-BF3B-9C1C68749799}" destId="{4D085BD2-F633-D948-80FF-988B67E2601E}" srcOrd="1" destOrd="0" presId="urn:microsoft.com/office/officeart/2005/8/layout/pyramid1"/>
    <dgm:cxn modelId="{BFE260E7-8D05-4944-9584-FA1FF6B75FC2}" type="presOf" srcId="{E220E185-FA9A-844A-806F-30BBDE75D3FE}" destId="{131EA949-3801-9547-9267-D46B1811DF5C}" srcOrd="0" destOrd="0" presId="urn:microsoft.com/office/officeart/2005/8/layout/pyramid1"/>
    <dgm:cxn modelId="{469979EE-5A48-AC45-A50D-74E5B6C2A6BC}" type="presParOf" srcId="{D1199E23-11B4-FB4D-9402-149B86AA2AD5}" destId="{88603CE8-6B13-264F-84EC-49C77EFB24CA}" srcOrd="0" destOrd="0" presId="urn:microsoft.com/office/officeart/2005/8/layout/pyramid1"/>
    <dgm:cxn modelId="{132CFB82-E199-3C4F-AADE-40E19C4A663F}" type="presParOf" srcId="{88603CE8-6B13-264F-84EC-49C77EFB24CA}" destId="{E4933F8C-41C7-B84B-B8F6-3998EE91C7CE}" srcOrd="0" destOrd="0" presId="urn:microsoft.com/office/officeart/2005/8/layout/pyramid1"/>
    <dgm:cxn modelId="{AE34F988-B0AE-E54F-AF2A-22EEEAAE8744}" type="presParOf" srcId="{88603CE8-6B13-264F-84EC-49C77EFB24CA}" destId="{4D085BD2-F633-D948-80FF-988B67E2601E}" srcOrd="1" destOrd="0" presId="urn:microsoft.com/office/officeart/2005/8/layout/pyramid1"/>
    <dgm:cxn modelId="{FCE388C5-C4DC-B947-B6B9-DD602DEB0D46}" type="presParOf" srcId="{D1199E23-11B4-FB4D-9402-149B86AA2AD5}" destId="{203FFCCF-B1F2-714A-BED5-86CF920D189B}" srcOrd="1" destOrd="0" presId="urn:microsoft.com/office/officeart/2005/8/layout/pyramid1"/>
    <dgm:cxn modelId="{ECC63B08-37E5-C94C-93D5-5C533E244B11}" type="presParOf" srcId="{203FFCCF-B1F2-714A-BED5-86CF920D189B}" destId="{131EA949-3801-9547-9267-D46B1811DF5C}" srcOrd="0" destOrd="0" presId="urn:microsoft.com/office/officeart/2005/8/layout/pyramid1"/>
    <dgm:cxn modelId="{A4CD1E91-E528-F14F-B976-55791084545E}" type="presParOf" srcId="{203FFCCF-B1F2-714A-BED5-86CF920D189B}" destId="{437F36B4-A812-9A44-ABDA-68C4EE1336DC}" srcOrd="1" destOrd="0" presId="urn:microsoft.com/office/officeart/2005/8/layout/pyramid1"/>
    <dgm:cxn modelId="{25949DC6-3D0A-644A-BCE5-4483968E45DF}" type="presParOf" srcId="{D1199E23-11B4-FB4D-9402-149B86AA2AD5}" destId="{E9D1AD75-1C46-2842-AFB8-BAEF145EC528}" srcOrd="2" destOrd="0" presId="urn:microsoft.com/office/officeart/2005/8/layout/pyramid1"/>
    <dgm:cxn modelId="{B0CD32A7-710B-F645-B4E6-71CEC8A05203}" type="presParOf" srcId="{E9D1AD75-1C46-2842-AFB8-BAEF145EC528}" destId="{75849678-D51A-1C47-B959-2CFF0B97BBAE}" srcOrd="0" destOrd="0" presId="urn:microsoft.com/office/officeart/2005/8/layout/pyramid1"/>
    <dgm:cxn modelId="{10E7363D-8A0D-3446-A553-7851AAAEC14F}" type="presParOf" srcId="{E9D1AD75-1C46-2842-AFB8-BAEF145EC528}" destId="{BB408D9F-FBC4-F64C-8B0D-7F1355DFE5DC}" srcOrd="1" destOrd="0" presId="urn:microsoft.com/office/officeart/2005/8/layout/pyramid1"/>
    <dgm:cxn modelId="{D86B7B9B-AC7C-B14A-B491-54AAEF40D043}" type="presParOf" srcId="{D1199E23-11B4-FB4D-9402-149B86AA2AD5}" destId="{81E47221-BCB4-8946-972F-AD9586E8901B}" srcOrd="3" destOrd="0" presId="urn:microsoft.com/office/officeart/2005/8/layout/pyramid1"/>
    <dgm:cxn modelId="{9F46F52A-D4F8-0147-89F1-DE0F3C54BDB8}" type="presParOf" srcId="{81E47221-BCB4-8946-972F-AD9586E8901B}" destId="{68C27F5A-BE50-ED41-B235-5139454CCFCF}" srcOrd="0" destOrd="0" presId="urn:microsoft.com/office/officeart/2005/8/layout/pyramid1"/>
    <dgm:cxn modelId="{D0FA16FF-BA03-6D4F-9FF6-3B8730A797EE}" type="presParOf" srcId="{81E47221-BCB4-8946-972F-AD9586E8901B}" destId="{DD57BC55-635E-A840-ACDF-53C5627E928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522AA-DCE1-6B4A-BF5E-45FFC1BFBD93}">
      <dsp:nvSpPr>
        <dsp:cNvPr id="0" name=""/>
        <dsp:cNvSpPr/>
      </dsp:nvSpPr>
      <dsp:spPr>
        <a:xfrm>
          <a:off x="0" y="213444"/>
          <a:ext cx="6263640" cy="50777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25.1% said they had had a mental health problem in the last 12 months</a:t>
          </a:r>
        </a:p>
      </dsp:txBody>
      <dsp:txXfrm>
        <a:off x="247878" y="461322"/>
        <a:ext cx="5767884" cy="4582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33F8C-41C7-B84B-B8F6-3998EE91C7CE}">
      <dsp:nvSpPr>
        <dsp:cNvPr id="0" name=""/>
        <dsp:cNvSpPr/>
      </dsp:nvSpPr>
      <dsp:spPr>
        <a:xfrm>
          <a:off x="2061244" y="147351"/>
          <a:ext cx="1383803" cy="1160702"/>
        </a:xfrm>
        <a:prstGeom prst="trapezoid">
          <a:avLst>
            <a:gd name="adj" fmla="val 59611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National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data  </a:t>
          </a:r>
        </a:p>
      </dsp:txBody>
      <dsp:txXfrm>
        <a:off x="2061244" y="147351"/>
        <a:ext cx="1383803" cy="1160702"/>
      </dsp:txXfrm>
    </dsp:sp>
    <dsp:sp modelId="{131EA949-3801-9547-9267-D46B1811DF5C}">
      <dsp:nvSpPr>
        <dsp:cNvPr id="0" name=""/>
        <dsp:cNvSpPr/>
      </dsp:nvSpPr>
      <dsp:spPr>
        <a:xfrm>
          <a:off x="1377354" y="1243936"/>
          <a:ext cx="2767606" cy="1160702"/>
        </a:xfrm>
        <a:prstGeom prst="trapezoid">
          <a:avLst>
            <a:gd name="adj" fmla="val 59611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 dirty="0"/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ICB level data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 dirty="0"/>
        </a:p>
      </dsp:txBody>
      <dsp:txXfrm>
        <a:off x="1861685" y="1243936"/>
        <a:ext cx="1798944" cy="1160702"/>
      </dsp:txXfrm>
    </dsp:sp>
    <dsp:sp modelId="{75849678-D51A-1C47-B959-2CFF0B97BBAE}">
      <dsp:nvSpPr>
        <dsp:cNvPr id="0" name=""/>
        <dsp:cNvSpPr/>
      </dsp:nvSpPr>
      <dsp:spPr>
        <a:xfrm>
          <a:off x="687169" y="2309926"/>
          <a:ext cx="4151409" cy="1160702"/>
        </a:xfrm>
        <a:prstGeom prst="trapezoid">
          <a:avLst>
            <a:gd name="adj" fmla="val 59611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Place level data </a:t>
          </a:r>
        </a:p>
      </dsp:txBody>
      <dsp:txXfrm>
        <a:off x="1413665" y="2309926"/>
        <a:ext cx="2698416" cy="1160702"/>
      </dsp:txXfrm>
    </dsp:sp>
    <dsp:sp modelId="{68C27F5A-BE50-ED41-B235-5139454CCFCF}">
      <dsp:nvSpPr>
        <dsp:cNvPr id="0" name=""/>
        <dsp:cNvSpPr/>
      </dsp:nvSpPr>
      <dsp:spPr>
        <a:xfrm>
          <a:off x="0" y="3482108"/>
          <a:ext cx="5535213" cy="1160702"/>
        </a:xfrm>
        <a:prstGeom prst="trapezoid">
          <a:avLst>
            <a:gd name="adj" fmla="val 5961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School level data </a:t>
          </a:r>
        </a:p>
      </dsp:txBody>
      <dsp:txXfrm>
        <a:off x="968662" y="3482108"/>
        <a:ext cx="3597888" cy="1160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3E51E-4A6A-4789-A966-1C7110E9F613}" type="datetimeFigureOut">
              <a:rPr lang="en-GB" smtClean="0"/>
              <a:t>12/06/2023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604D8-EEBB-482D-8395-76B45C47AA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98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604D8-EEBB-482D-8395-76B45C47AAE5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326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604D8-EEBB-482D-8395-76B45C47AAE5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2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CB220-F5C4-77EA-6384-BF2C2D789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1599"/>
            <a:ext cx="9144000" cy="2138363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09382-D0E5-83A9-69F5-F33ABF85E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b="1" i="0">
                <a:solidFill>
                  <a:schemeClr val="accent1"/>
                </a:solidFill>
                <a:latin typeface="+mj-lt"/>
                <a:cs typeface="Ropa Soft Pro Black" panose="020B050402010101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09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B698E-F33C-F435-BD35-D5AFBE89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80E24-D117-B27A-0C58-C405A977D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09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78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BAAA-115D-F890-6608-5A682C307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BB5D7-5C25-7AE6-1352-ACAF4ECB9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575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969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9B483-A939-3A82-FFC4-95789654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1013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90279-05E1-9004-A860-488026BF5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31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3CEC3-39AD-4808-D591-F31A59BBA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831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42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0878F-1A26-6C3B-1D26-3CE4F2474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72434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DF634-5079-7AB8-010C-4217F09BE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C407D8-542D-BD08-FEF1-4210D5A75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408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7846A0-4BC9-4434-BA8F-74F9B0DFF3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311714-C6CA-90E5-6238-874C77EFB8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408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81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BE8E-F403-8DBE-04D8-4016BEE3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3599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93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88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A5C97-F02F-B4CD-67D6-8A9517433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27CDB-613A-7617-D284-83BB8C09B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08669"/>
            <a:ext cx="6172200" cy="4621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1FCF4-5348-DB90-A622-4972114F4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14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81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DD81B-67BA-0DF3-C265-045C4498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6628"/>
            <a:ext cx="3932237" cy="155077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D95C45-A86B-078F-0F7A-19E5A0682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45741"/>
            <a:ext cx="6172200" cy="45843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81DB3-89F8-4CB2-FECC-AF5AFABCB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772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25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89C2B0-C57C-9FDE-4839-8357F55CF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224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A47E4-C221-821E-214A-4E31C4472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2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69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2"/>
          </a:solidFill>
          <a:latin typeface="+mj-lt"/>
          <a:ea typeface="+mj-ea"/>
          <a:cs typeface="Ropa Soft Pro Black" panose="020B0504020101010102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xwell2023ls.fabsurveys.co.uk/Account/Login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www.eventbrite.co.uk/e/652663623467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.png"/><Relationship Id="rId7" Type="http://schemas.openxmlformats.org/officeDocument/2006/relationships/hyperlink" Target="https://www.instagram.com/oxchildpsych/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oxwell-student-survey/" TargetMode="Externa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Gaby%20Illingworth\Downloads\oxwell@psych.ox.ac.uk" TargetMode="External"/><Relationship Id="rId2" Type="http://schemas.openxmlformats.org/officeDocument/2006/relationships/hyperlink" Target="mailto:paule@fabresearch.co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968E8-493C-A574-21A4-08598B06F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3611103"/>
            <a:ext cx="10934700" cy="2138363"/>
          </a:xfrm>
        </p:spPr>
        <p:txBody>
          <a:bodyPr>
            <a:normAutofit fontScale="90000"/>
          </a:bodyPr>
          <a:lstStyle/>
          <a:p>
            <a:r>
              <a:rPr lang="en-GB" sz="5000" dirty="0"/>
              <a:t>OxWell Student Survey 2023</a:t>
            </a:r>
            <a:br>
              <a:rPr lang="en-GB" sz="5000" dirty="0"/>
            </a:br>
            <a:br>
              <a:rPr lang="en-GB" sz="5000" dirty="0"/>
            </a:br>
            <a:r>
              <a:rPr lang="en-GB" sz="5000" dirty="0" err="1"/>
              <a:t>LodeSeeker</a:t>
            </a:r>
            <a:r>
              <a:rPr lang="en-GB" sz="5000" dirty="0"/>
              <a:t> session</a:t>
            </a:r>
            <a:br>
              <a:rPr lang="en-GB" sz="5000" dirty="0"/>
            </a:br>
            <a:br>
              <a:rPr lang="en-GB" sz="5000" dirty="0"/>
            </a:br>
            <a:r>
              <a:rPr lang="en-GB" sz="5000" dirty="0"/>
              <a:t> For commissioners </a:t>
            </a:r>
            <a:br>
              <a:rPr lang="en-GB" sz="5000" dirty="0"/>
            </a:br>
            <a:r>
              <a:rPr lang="en-GB" sz="2400" dirty="0"/>
              <a:t> </a:t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4" name="Picture 3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C488287E-FE98-B847-9D08-6721E86C4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10" y="133164"/>
            <a:ext cx="1236740" cy="117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3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F2F70-0A29-3EC2-31F6-D298D60F3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62" y="-346229"/>
            <a:ext cx="8935995" cy="132556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School level data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54F2F6-74A9-E15A-EB94-3FE42A278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955059"/>
              </p:ext>
            </p:extLst>
          </p:nvPr>
        </p:nvGraphicFramePr>
        <p:xfrm>
          <a:off x="1364566" y="1373092"/>
          <a:ext cx="10055305" cy="4952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9894">
                  <a:extLst>
                    <a:ext uri="{9D8B030D-6E8A-4147-A177-3AD203B41FA5}">
                      <a16:colId xmlns:a16="http://schemas.microsoft.com/office/drawing/2014/main" val="2564411398"/>
                    </a:ext>
                  </a:extLst>
                </a:gridCol>
                <a:gridCol w="2552869">
                  <a:extLst>
                    <a:ext uri="{9D8B030D-6E8A-4147-A177-3AD203B41FA5}">
                      <a16:colId xmlns:a16="http://schemas.microsoft.com/office/drawing/2014/main" val="2596858786"/>
                    </a:ext>
                  </a:extLst>
                </a:gridCol>
                <a:gridCol w="2912542">
                  <a:extLst>
                    <a:ext uri="{9D8B030D-6E8A-4147-A177-3AD203B41FA5}">
                      <a16:colId xmlns:a16="http://schemas.microsoft.com/office/drawing/2014/main" val="2851696159"/>
                    </a:ext>
                  </a:extLst>
                </a:gridCol>
              </a:tblGrid>
              <a:tr h="44171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Who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When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85598"/>
                  </a:ext>
                </a:extLst>
              </a:tr>
              <a:tr h="81866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Extended summary report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Senior Lead for MH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 end of May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516819"/>
                  </a:ext>
                </a:extLst>
              </a:tr>
              <a:tr h="570585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LodeSeeker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webinar</a:t>
                      </a:r>
                    </a:p>
                    <a:p>
                      <a:pPr algn="l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Analysts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June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212300"/>
                  </a:ext>
                </a:extLst>
              </a:tr>
              <a:tr h="570585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LodeSeeker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log in and guide</a:t>
                      </a:r>
                    </a:p>
                    <a:p>
                      <a:pPr algn="l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Analysts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w/c 19 June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321625"/>
                  </a:ext>
                </a:extLst>
              </a:tr>
              <a:tr h="570585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Feedback questionnaire </a:t>
                      </a:r>
                    </a:p>
                    <a:p>
                      <a:pPr algn="l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Senior lead for MH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w/c 26 June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871371"/>
                  </a:ext>
                </a:extLst>
              </a:tr>
              <a:tr h="570585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National Insights webinar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July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74459"/>
                  </a:ext>
                </a:extLst>
              </a:tr>
              <a:tr h="570585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Resource pack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Senior Lead for MH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Partners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Sept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948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444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F2F70-0A29-3EC2-31F6-D298D60F3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62" y="-346229"/>
            <a:ext cx="8935995" cy="132556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Area level data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54F2F6-74A9-E15A-EB94-3FE42A278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657548"/>
              </p:ext>
            </p:extLst>
          </p:nvPr>
        </p:nvGraphicFramePr>
        <p:xfrm>
          <a:off x="264839" y="1300688"/>
          <a:ext cx="10567285" cy="4784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6082">
                  <a:extLst>
                    <a:ext uri="{9D8B030D-6E8A-4147-A177-3AD203B41FA5}">
                      <a16:colId xmlns:a16="http://schemas.microsoft.com/office/drawing/2014/main" val="2564411398"/>
                    </a:ext>
                  </a:extLst>
                </a:gridCol>
                <a:gridCol w="2718527">
                  <a:extLst>
                    <a:ext uri="{9D8B030D-6E8A-4147-A177-3AD203B41FA5}">
                      <a16:colId xmlns:a16="http://schemas.microsoft.com/office/drawing/2014/main" val="2596858786"/>
                    </a:ext>
                  </a:extLst>
                </a:gridCol>
                <a:gridCol w="2162676">
                  <a:extLst>
                    <a:ext uri="{9D8B030D-6E8A-4147-A177-3AD203B41FA5}">
                      <a16:colId xmlns:a16="http://schemas.microsoft.com/office/drawing/2014/main" val="2851696159"/>
                    </a:ext>
                  </a:extLst>
                </a:gridCol>
              </a:tblGrid>
              <a:tr h="67043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Who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When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85598"/>
                  </a:ext>
                </a:extLst>
              </a:tr>
              <a:tr h="67043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Full area report 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Commissioners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8/9 June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516819"/>
                  </a:ext>
                </a:extLst>
              </a:tr>
              <a:tr h="670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Lodseeker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webinar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Commissioners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June </a:t>
                      </a:r>
                    </a:p>
                    <a:p>
                      <a:pPr algn="l"/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605579"/>
                  </a:ext>
                </a:extLst>
              </a:tr>
              <a:tr h="670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Access level template to be completed </a:t>
                      </a:r>
                    </a:p>
                    <a:p>
                      <a:pPr algn="l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Commissioners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June </a:t>
                      </a:r>
                    </a:p>
                    <a:p>
                      <a:pPr algn="l"/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248722"/>
                  </a:ext>
                </a:extLst>
              </a:tr>
              <a:tr h="67043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Slide pack for reports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Commissioners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June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783851"/>
                  </a:ext>
                </a:extLst>
              </a:tr>
              <a:tr h="67043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One to one check ins (online) 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Commissioners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June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927349"/>
                  </a:ext>
                </a:extLst>
              </a:tr>
              <a:tr h="670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National insights session 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Commissioners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July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467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928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4FEF17-0B23-6310-07FB-CDF3ACBC2610}"/>
              </a:ext>
            </a:extLst>
          </p:cNvPr>
          <p:cNvSpPr txBox="1"/>
          <p:nvPr/>
        </p:nvSpPr>
        <p:spPr>
          <a:xfrm>
            <a:off x="331470" y="422910"/>
            <a:ext cx="5636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LodeSeeker – accessing and interrogating your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6B9CE-FE3B-03BF-B5CE-7EE2BE017D52}"/>
              </a:ext>
            </a:extLst>
          </p:cNvPr>
          <p:cNvSpPr txBox="1"/>
          <p:nvPr/>
        </p:nvSpPr>
        <p:spPr>
          <a:xfrm>
            <a:off x="331470" y="1004054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https://oxwell2023ls.fabsurveys.co.uk</a:t>
            </a:r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B5492D-F579-6154-B4E8-EB04AEF72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6830"/>
            <a:ext cx="12192000" cy="33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35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F8F61E-4E3C-D6D9-1497-B1BB093F9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388"/>
            <a:ext cx="12185854" cy="672927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A18E1E8-262B-EF04-30D0-75744007C951}"/>
              </a:ext>
            </a:extLst>
          </p:cNvPr>
          <p:cNvSpPr/>
          <p:nvPr/>
        </p:nvSpPr>
        <p:spPr>
          <a:xfrm>
            <a:off x="8238478" y="630315"/>
            <a:ext cx="1526959" cy="9587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22F4341-50DB-35D8-03D9-780AF65B93EB}"/>
              </a:ext>
            </a:extLst>
          </p:cNvPr>
          <p:cNvCxnSpPr>
            <a:cxnSpLocks/>
          </p:cNvCxnSpPr>
          <p:nvPr/>
        </p:nvCxnSpPr>
        <p:spPr>
          <a:xfrm flipH="1" flipV="1">
            <a:off x="1482571" y="736847"/>
            <a:ext cx="6676008" cy="372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52D3ADE-99E4-F5EF-E2CB-3D0BC6516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64" y="1269368"/>
            <a:ext cx="2429198" cy="205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53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11763FD-4BE9-4FDD-B440-311698C066B1}"/>
              </a:ext>
            </a:extLst>
          </p:cNvPr>
          <p:cNvGrpSpPr/>
          <p:nvPr/>
        </p:nvGrpSpPr>
        <p:grpSpPr>
          <a:xfrm>
            <a:off x="1291905" y="5956183"/>
            <a:ext cx="1367404" cy="645953"/>
            <a:chOff x="1291905" y="5956183"/>
            <a:chExt cx="1367404" cy="64595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095DC6-7942-450E-971C-BCDBE2E7B2AD}"/>
                </a:ext>
              </a:extLst>
            </p:cNvPr>
            <p:cNvSpPr/>
            <p:nvPr/>
          </p:nvSpPr>
          <p:spPr>
            <a:xfrm>
              <a:off x="1291905" y="6014906"/>
              <a:ext cx="1367404" cy="5872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2" descr="Acknowledging NIHR ARC South London, templates and branding | ARC South  London">
              <a:extLst>
                <a:ext uri="{FF2B5EF4-FFF2-40B4-BE49-F238E27FC236}">
                  <a16:creationId xmlns:a16="http://schemas.microsoft.com/office/drawing/2014/main" id="{8A0F0FE6-D483-4FED-BED0-A700741EA3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6159" y="5956183"/>
              <a:ext cx="587230" cy="58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36E58C4-C0B3-0E49-558E-61222A9BD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90" y="1418161"/>
            <a:ext cx="5007098" cy="42273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E451AE-5CC2-756C-F50E-52FAD5489AAC}"/>
              </a:ext>
            </a:extLst>
          </p:cNvPr>
          <p:cNvSpPr txBox="1"/>
          <p:nvPr/>
        </p:nvSpPr>
        <p:spPr>
          <a:xfrm>
            <a:off x="976544" y="380409"/>
            <a:ext cx="292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Selecting phases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771B5A-A62B-8C82-4E65-0F138B2E8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835" y="2846013"/>
            <a:ext cx="4829175" cy="685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7E5786-F427-E525-FBAE-15FE015BFE96}"/>
              </a:ext>
            </a:extLst>
          </p:cNvPr>
          <p:cNvSpPr txBox="1"/>
          <p:nvPr/>
        </p:nvSpPr>
        <p:spPr>
          <a:xfrm>
            <a:off x="976544" y="899285"/>
            <a:ext cx="1976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Use mouse or Ctrl + click</a:t>
            </a:r>
          </a:p>
        </p:txBody>
      </p:sp>
    </p:spTree>
    <p:extLst>
      <p:ext uri="{BB962C8B-B14F-4D97-AF65-F5344CB8AC3E}">
        <p14:creationId xmlns:p14="http://schemas.microsoft.com/office/powerpoint/2010/main" val="101404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CB6443-69BF-008E-70C4-044675927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217"/>
            <a:ext cx="10014012" cy="5532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012D53-A684-92D4-185B-EBC75656024B}"/>
              </a:ext>
            </a:extLst>
          </p:cNvPr>
          <p:cNvSpPr txBox="1"/>
          <p:nvPr/>
        </p:nvSpPr>
        <p:spPr>
          <a:xfrm>
            <a:off x="338018" y="93551"/>
            <a:ext cx="2177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Schools landing page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CC57DA0-8A75-A144-0B5B-8E2EC865CB36}"/>
              </a:ext>
            </a:extLst>
          </p:cNvPr>
          <p:cNvSpPr/>
          <p:nvPr/>
        </p:nvSpPr>
        <p:spPr>
          <a:xfrm>
            <a:off x="186431" y="665825"/>
            <a:ext cx="719091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84E0B6-09E8-1EE3-0D4A-8971DD23DF6A}"/>
              </a:ext>
            </a:extLst>
          </p:cNvPr>
          <p:cNvSpPr/>
          <p:nvPr/>
        </p:nvSpPr>
        <p:spPr>
          <a:xfrm>
            <a:off x="7217546" y="3151573"/>
            <a:ext cx="550415" cy="754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073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F8F61E-4E3C-D6D9-1497-B1BB093F9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" y="843343"/>
            <a:ext cx="11883390" cy="60146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610FB6-3EED-7D4F-13E8-E86D24E24CD4}"/>
              </a:ext>
            </a:extLst>
          </p:cNvPr>
          <p:cNvSpPr txBox="1"/>
          <p:nvPr/>
        </p:nvSpPr>
        <p:spPr>
          <a:xfrm>
            <a:off x="1627388" y="2119047"/>
            <a:ext cx="981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Profiles				Reports			     Sections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2D89B8-D8D7-1448-7BA1-C3E9E146D1ED}"/>
              </a:ext>
            </a:extLst>
          </p:cNvPr>
          <p:cNvSpPr txBox="1"/>
          <p:nvPr/>
        </p:nvSpPr>
        <p:spPr>
          <a:xfrm>
            <a:off x="339365" y="269081"/>
            <a:ext cx="6123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Local Authority, Researchers and Partners Landing Page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C873E9-DCD8-6B62-ECBF-EBE58860AD9C}"/>
              </a:ext>
            </a:extLst>
          </p:cNvPr>
          <p:cNvSpPr/>
          <p:nvPr/>
        </p:nvSpPr>
        <p:spPr>
          <a:xfrm>
            <a:off x="339365" y="1310326"/>
            <a:ext cx="867266" cy="263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211FC3-CB90-9568-28D5-F117A251490E}"/>
              </a:ext>
            </a:extLst>
          </p:cNvPr>
          <p:cNvSpPr/>
          <p:nvPr/>
        </p:nvSpPr>
        <p:spPr>
          <a:xfrm>
            <a:off x="4332303" y="3329126"/>
            <a:ext cx="1065320" cy="3728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530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38512F-0014-4DA3-249A-F266891DA440}"/>
              </a:ext>
            </a:extLst>
          </p:cNvPr>
          <p:cNvSpPr txBox="1"/>
          <p:nvPr/>
        </p:nvSpPr>
        <p:spPr>
          <a:xfrm>
            <a:off x="456574" y="271367"/>
            <a:ext cx="5050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Example of running a question on LodeSeeker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D0D300-364E-3263-CFBB-5441905E5B6C}"/>
              </a:ext>
            </a:extLst>
          </p:cNvPr>
          <p:cNvSpPr txBox="1"/>
          <p:nvPr/>
        </p:nvSpPr>
        <p:spPr>
          <a:xfrm>
            <a:off x="248928" y="1219736"/>
            <a:ext cx="5575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1. Choose a section or a profile and click to see drop-down menu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C686E2-63FB-ADB7-2573-7F3F44506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380" y="1219736"/>
            <a:ext cx="2503921" cy="320431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23E4275-EAD2-76AA-7D55-ED70A2F9E933}"/>
              </a:ext>
            </a:extLst>
          </p:cNvPr>
          <p:cNvSpPr/>
          <p:nvPr/>
        </p:nvSpPr>
        <p:spPr>
          <a:xfrm>
            <a:off x="6498367" y="2979412"/>
            <a:ext cx="424206" cy="1673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0C8890-39EB-DEB3-5C31-142E3B320230}"/>
              </a:ext>
            </a:extLst>
          </p:cNvPr>
          <p:cNvSpPr txBox="1"/>
          <p:nvPr/>
        </p:nvSpPr>
        <p:spPr>
          <a:xfrm>
            <a:off x="248928" y="2848432"/>
            <a:ext cx="4924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2. The question list will appear – select which question(s)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D6B256-1A62-6996-F255-2D9AB31B3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8" y="3334029"/>
            <a:ext cx="4312753" cy="32526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631E4A-6426-6EF7-CD75-02800F324600}"/>
              </a:ext>
            </a:extLst>
          </p:cNvPr>
          <p:cNvSpPr txBox="1"/>
          <p:nvPr/>
        </p:nvSpPr>
        <p:spPr>
          <a:xfrm>
            <a:off x="6397004" y="6162033"/>
            <a:ext cx="4080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3. Click on the green Display Results tile to run.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40B99D6-301C-AE0A-9812-EF9543AF1461}"/>
              </a:ext>
            </a:extLst>
          </p:cNvPr>
          <p:cNvSpPr/>
          <p:nvPr/>
        </p:nvSpPr>
        <p:spPr>
          <a:xfrm>
            <a:off x="754144" y="6155703"/>
            <a:ext cx="914400" cy="4482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84B0581-52AA-DA05-30D6-A760014F9EF1}"/>
              </a:ext>
            </a:extLst>
          </p:cNvPr>
          <p:cNvCxnSpPr/>
          <p:nvPr/>
        </p:nvCxnSpPr>
        <p:spPr>
          <a:xfrm flipH="1">
            <a:off x="1753386" y="6344239"/>
            <a:ext cx="455314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740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300C36-982B-2FA5-2873-9F2BC096448A}"/>
              </a:ext>
            </a:extLst>
          </p:cNvPr>
          <p:cNvSpPr/>
          <p:nvPr/>
        </p:nvSpPr>
        <p:spPr>
          <a:xfrm>
            <a:off x="1564850" y="1828800"/>
            <a:ext cx="801278" cy="160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C8789B-1B39-1F9C-48B1-46778AF9414C}"/>
              </a:ext>
            </a:extLst>
          </p:cNvPr>
          <p:cNvSpPr/>
          <p:nvPr/>
        </p:nvSpPr>
        <p:spPr>
          <a:xfrm>
            <a:off x="10058400" y="3148553"/>
            <a:ext cx="659876" cy="84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2D6EDC-9D9E-E88B-2BAF-A7E12DC52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15" y="480838"/>
            <a:ext cx="9073688" cy="45120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3404B6-0346-A35F-EF94-55E18DD78C8D}"/>
              </a:ext>
            </a:extLst>
          </p:cNvPr>
          <p:cNvSpPr txBox="1"/>
          <p:nvPr/>
        </p:nvSpPr>
        <p:spPr>
          <a:xfrm>
            <a:off x="477427" y="101501"/>
            <a:ext cx="1734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Results output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122360-0E3D-5668-2ED8-D8E87D071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58" y="5034782"/>
            <a:ext cx="5135595" cy="1721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038251-AFFE-472F-D5FD-0ED16A4B5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153" y="5034782"/>
            <a:ext cx="4263369" cy="1637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ED73E9F-9658-9258-D154-ED797C52DAD8}"/>
              </a:ext>
            </a:extLst>
          </p:cNvPr>
          <p:cNvSpPr/>
          <p:nvPr/>
        </p:nvSpPr>
        <p:spPr>
          <a:xfrm>
            <a:off x="1965488" y="6683604"/>
            <a:ext cx="890833" cy="145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DDADA9-AD23-65D4-BF5F-8FEE5CF6BEF2}"/>
              </a:ext>
            </a:extLst>
          </p:cNvPr>
          <p:cNvSpPr/>
          <p:nvPr/>
        </p:nvSpPr>
        <p:spPr>
          <a:xfrm>
            <a:off x="7795967" y="6683604"/>
            <a:ext cx="716437" cy="145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A807BD-080E-D539-D059-FFDFE2862F5D}"/>
              </a:ext>
            </a:extLst>
          </p:cNvPr>
          <p:cNvSpPr/>
          <p:nvPr/>
        </p:nvSpPr>
        <p:spPr>
          <a:xfrm>
            <a:off x="3874416" y="3770722"/>
            <a:ext cx="707011" cy="848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7B7F8D-06B8-FB42-6457-4E71A2BAB2B7}"/>
              </a:ext>
            </a:extLst>
          </p:cNvPr>
          <p:cNvSpPr/>
          <p:nvPr/>
        </p:nvSpPr>
        <p:spPr>
          <a:xfrm>
            <a:off x="5863472" y="3770722"/>
            <a:ext cx="565608" cy="848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9CC3F74-8F94-5137-B051-3A3794E20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6303" y="3220138"/>
            <a:ext cx="1685925" cy="4000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EEA973A-CA17-9926-43C9-5C4E91710B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1491" y="4006051"/>
            <a:ext cx="1247775" cy="4000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F03CF6B-1D99-2154-8662-4B98CD7B69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6866" y="396501"/>
            <a:ext cx="27146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85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F8F61E-4E3C-D6D9-1497-B1BB093F9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" y="843343"/>
            <a:ext cx="11883390" cy="60146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610FB6-3EED-7D4F-13E8-E86D24E24CD4}"/>
              </a:ext>
            </a:extLst>
          </p:cNvPr>
          <p:cNvSpPr txBox="1"/>
          <p:nvPr/>
        </p:nvSpPr>
        <p:spPr>
          <a:xfrm>
            <a:off x="1627388" y="2119047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				Reports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2D89B8-D8D7-1448-7BA1-C3E9E146D1ED}"/>
              </a:ext>
            </a:extLst>
          </p:cNvPr>
          <p:cNvSpPr txBox="1"/>
          <p:nvPr/>
        </p:nvSpPr>
        <p:spPr>
          <a:xfrm>
            <a:off x="582930" y="158905"/>
            <a:ext cx="2724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Running a school report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C873E9-DCD8-6B62-ECBF-EBE58860AD9C}"/>
              </a:ext>
            </a:extLst>
          </p:cNvPr>
          <p:cNvSpPr/>
          <p:nvPr/>
        </p:nvSpPr>
        <p:spPr>
          <a:xfrm>
            <a:off x="339365" y="1310326"/>
            <a:ext cx="867266" cy="263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211FC3-CB90-9568-28D5-F117A251490E}"/>
              </a:ext>
            </a:extLst>
          </p:cNvPr>
          <p:cNvSpPr/>
          <p:nvPr/>
        </p:nvSpPr>
        <p:spPr>
          <a:xfrm>
            <a:off x="4347719" y="4277289"/>
            <a:ext cx="1065320" cy="3728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26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1EDE4-7C44-27F6-791A-03B2B12B6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session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7C2DA-5E25-2868-AE52-75904B3CA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OxWell</a:t>
            </a:r>
            <a:r>
              <a:rPr lang="en-US" dirty="0">
                <a:latin typeface="+mn-lt"/>
              </a:rPr>
              <a:t> 2023 overview of who took part and dissemination plan</a:t>
            </a:r>
          </a:p>
          <a:p>
            <a:r>
              <a:rPr lang="en-US" dirty="0">
                <a:latin typeface="+mn-lt"/>
              </a:rPr>
              <a:t>Understanding access levels for </a:t>
            </a:r>
            <a:r>
              <a:rPr lang="en-US" dirty="0" err="1">
                <a:latin typeface="+mn-lt"/>
              </a:rPr>
              <a:t>LodeSeeker</a:t>
            </a:r>
            <a:r>
              <a:rPr lang="en-US" dirty="0">
                <a:latin typeface="+mn-lt"/>
              </a:rPr>
              <a:t> </a:t>
            </a:r>
          </a:p>
          <a:p>
            <a:r>
              <a:rPr lang="en-US" dirty="0">
                <a:latin typeface="+mn-lt"/>
              </a:rPr>
              <a:t>Using </a:t>
            </a:r>
            <a:r>
              <a:rPr lang="en-US" dirty="0" err="1">
                <a:latin typeface="+mn-lt"/>
              </a:rPr>
              <a:t>LodeSeeker</a:t>
            </a:r>
            <a:r>
              <a:rPr lang="en-US" dirty="0">
                <a:latin typeface="+mn-lt"/>
              </a:rPr>
              <a:t> </a:t>
            </a:r>
          </a:p>
          <a:p>
            <a:r>
              <a:rPr lang="en-US" dirty="0">
                <a:latin typeface="+mn-lt"/>
              </a:rPr>
              <a:t>National webinar</a:t>
            </a:r>
          </a:p>
          <a:p>
            <a:r>
              <a:rPr lang="en-US" dirty="0">
                <a:latin typeface="+mn-lt"/>
              </a:rPr>
              <a:t>Stay in touch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64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78B298-5034-BD57-25B5-FE6396509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17" y="647849"/>
            <a:ext cx="5415503" cy="59748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7D70C6-6716-9ED5-0CF2-B5AA0C62A8D2}"/>
              </a:ext>
            </a:extLst>
          </p:cNvPr>
          <p:cNvSpPr txBox="1"/>
          <p:nvPr/>
        </p:nvSpPr>
        <p:spPr>
          <a:xfrm>
            <a:off x="5801668" y="647849"/>
            <a:ext cx="594727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1. Make sure the </a:t>
            </a:r>
            <a:r>
              <a:rPr lang="en-GB" sz="1400" b="1" dirty="0"/>
              <a:t>school’s name </a:t>
            </a:r>
            <a:r>
              <a:rPr lang="en-GB" sz="1400" dirty="0"/>
              <a:t>is selected from the pull-down menu in the box. </a:t>
            </a:r>
          </a:p>
          <a:p>
            <a:r>
              <a:rPr lang="en-GB" sz="1400" dirty="0"/>
              <a:t>The other option is “</a:t>
            </a:r>
            <a:r>
              <a:rPr lang="en-GB" sz="1400" b="1" dirty="0"/>
              <a:t>ALL</a:t>
            </a:r>
            <a:r>
              <a:rPr lang="en-GB" sz="1400" dirty="0"/>
              <a:t>” this is the average of all the OxWell data in your phase.</a:t>
            </a:r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2. Pick the default Thumbnail option to start with. This will give you a 2 or 3 page “at a glance” summary report very quickly. The </a:t>
            </a:r>
            <a:r>
              <a:rPr lang="en-GB" sz="1400" b="1" dirty="0"/>
              <a:t>full details report </a:t>
            </a:r>
            <a:r>
              <a:rPr lang="en-GB" sz="1400" dirty="0"/>
              <a:t>has at least 2 pages per question, can easily run to 40-50 pages and take much longer to run.</a:t>
            </a:r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3. Click on the main heading or theme that you are interested in (e.g. School experience and Report)</a:t>
            </a:r>
          </a:p>
          <a:p>
            <a:r>
              <a:rPr lang="en-GB" sz="1400" dirty="0"/>
              <a:t>Click in the blue circle of your chosen report in the sub-menu (note, you can only run one report at a time).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4. Click on the dark green </a:t>
            </a:r>
            <a:r>
              <a:rPr lang="en-GB" sz="1400" b="1" dirty="0"/>
              <a:t>Display Report </a:t>
            </a:r>
            <a:r>
              <a:rPr lang="en-GB" sz="1400" dirty="0"/>
              <a:t>button at the bottom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1D1CF4-829D-DD34-3E7D-CA46435BC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13" y="4792323"/>
            <a:ext cx="1668807" cy="1511655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D36ED7B9-E220-710E-87E0-9B6CE0AAC75E}"/>
              </a:ext>
            </a:extLst>
          </p:cNvPr>
          <p:cNvSpPr/>
          <p:nvPr/>
        </p:nvSpPr>
        <p:spPr>
          <a:xfrm>
            <a:off x="3698992" y="1383155"/>
            <a:ext cx="1938328" cy="388620"/>
          </a:xfrm>
          <a:prstGeom prst="leftArrow">
            <a:avLst>
              <a:gd name="adj1" fmla="val 42857"/>
              <a:gd name="adj2" fmla="val 5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DEAD91FB-228E-E3D0-C400-5EB62A378BF9}"/>
              </a:ext>
            </a:extLst>
          </p:cNvPr>
          <p:cNvSpPr/>
          <p:nvPr/>
        </p:nvSpPr>
        <p:spPr>
          <a:xfrm>
            <a:off x="3698992" y="3246675"/>
            <a:ext cx="1938328" cy="388620"/>
          </a:xfrm>
          <a:prstGeom prst="leftArrow">
            <a:avLst>
              <a:gd name="adj1" fmla="val 42857"/>
              <a:gd name="adj2" fmla="val 5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B3E1ECDF-E33A-426C-D05B-6BF0E5F809F1}"/>
              </a:ext>
            </a:extLst>
          </p:cNvPr>
          <p:cNvSpPr/>
          <p:nvPr/>
        </p:nvSpPr>
        <p:spPr>
          <a:xfrm>
            <a:off x="3698992" y="4091477"/>
            <a:ext cx="1938328" cy="388620"/>
          </a:xfrm>
          <a:prstGeom prst="leftArrow">
            <a:avLst>
              <a:gd name="adj1" fmla="val 42857"/>
              <a:gd name="adj2" fmla="val 5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036953-C840-61CB-7AB0-8187502CDD8F}"/>
              </a:ext>
            </a:extLst>
          </p:cNvPr>
          <p:cNvSpPr/>
          <p:nvPr/>
        </p:nvSpPr>
        <p:spPr>
          <a:xfrm>
            <a:off x="443060" y="6156006"/>
            <a:ext cx="1121790" cy="537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D381AE-1F61-9696-2934-81123BB40DDD}"/>
              </a:ext>
            </a:extLst>
          </p:cNvPr>
          <p:cNvSpPr txBox="1"/>
          <p:nvPr/>
        </p:nvSpPr>
        <p:spPr>
          <a:xfrm>
            <a:off x="443060" y="158114"/>
            <a:ext cx="2795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Running a School Report</a:t>
            </a:r>
          </a:p>
        </p:txBody>
      </p:sp>
    </p:spTree>
    <p:extLst>
      <p:ext uri="{BB962C8B-B14F-4D97-AF65-F5344CB8AC3E}">
        <p14:creationId xmlns:p14="http://schemas.microsoft.com/office/powerpoint/2010/main" val="3054934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D8E6CD-6820-E98A-DEDA-CCBEF095290C}"/>
              </a:ext>
            </a:extLst>
          </p:cNvPr>
          <p:cNvSpPr/>
          <p:nvPr/>
        </p:nvSpPr>
        <p:spPr>
          <a:xfrm>
            <a:off x="11452860" y="1097280"/>
            <a:ext cx="320040" cy="125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6072BB-0A9D-4C16-B57D-66153A0E6D7A}"/>
              </a:ext>
            </a:extLst>
          </p:cNvPr>
          <p:cNvSpPr/>
          <p:nvPr/>
        </p:nvSpPr>
        <p:spPr>
          <a:xfrm>
            <a:off x="9472474" y="1970842"/>
            <a:ext cx="399495" cy="7102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C97704-483C-8741-8368-D6B36D66030E}"/>
              </a:ext>
            </a:extLst>
          </p:cNvPr>
          <p:cNvSpPr/>
          <p:nvPr/>
        </p:nvSpPr>
        <p:spPr>
          <a:xfrm>
            <a:off x="9472474" y="5370990"/>
            <a:ext cx="399495" cy="1686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7D256E-97A4-C39F-5C02-E6927BD756A8}"/>
              </a:ext>
            </a:extLst>
          </p:cNvPr>
          <p:cNvSpPr/>
          <p:nvPr/>
        </p:nvSpPr>
        <p:spPr>
          <a:xfrm>
            <a:off x="7670306" y="3923930"/>
            <a:ext cx="372863" cy="115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91C2BB-37AC-4FBF-FE68-C4F8778836B2}"/>
              </a:ext>
            </a:extLst>
          </p:cNvPr>
          <p:cNvSpPr txBox="1"/>
          <p:nvPr/>
        </p:nvSpPr>
        <p:spPr>
          <a:xfrm>
            <a:off x="331470" y="177769"/>
            <a:ext cx="491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An example output from a Thumbnail report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049568-6379-AC83-D3EA-69F01E609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753"/>
            <a:ext cx="12192000" cy="594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97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091E6F6-9218-7F16-AD4E-0F62F1C93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2265044"/>
            <a:ext cx="5681315" cy="25355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D13807-1CB7-FBEA-7C6E-C9A7BD27BC38}"/>
              </a:ext>
            </a:extLst>
          </p:cNvPr>
          <p:cNvSpPr txBox="1"/>
          <p:nvPr/>
        </p:nvSpPr>
        <p:spPr>
          <a:xfrm>
            <a:off x="545782" y="1253084"/>
            <a:ext cx="10827067" cy="768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 click your mouse anywhere in the results section and you will see a drop-down menu with a </a:t>
            </a:r>
            <a:r>
              <a:rPr lang="en-GB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</a:t>
            </a:r>
            <a:r>
              <a:rPr lang="en-GB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option. </a:t>
            </a:r>
            <a:endParaRPr lang="en-GB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this and choose Microsoft Print to pdf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 it to your desktop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you can send to your local printer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BDB199-3228-FF09-8FCD-785983D0EA80}"/>
              </a:ext>
            </a:extLst>
          </p:cNvPr>
          <p:cNvSpPr txBox="1"/>
          <p:nvPr/>
        </p:nvSpPr>
        <p:spPr>
          <a:xfrm>
            <a:off x="422632" y="462527"/>
            <a:ext cx="4333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Saving and Printing Lodeseeker reports</a:t>
            </a:r>
          </a:p>
        </p:txBody>
      </p:sp>
    </p:spTree>
    <p:extLst>
      <p:ext uri="{BB962C8B-B14F-4D97-AF65-F5344CB8AC3E}">
        <p14:creationId xmlns:p14="http://schemas.microsoft.com/office/powerpoint/2010/main" val="3099405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473B31-F79C-0095-8BD1-7642308BE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37" y="728539"/>
            <a:ext cx="11673526" cy="590843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A87C4D8-5465-396D-4768-C03DB262B4CB}"/>
              </a:ext>
            </a:extLst>
          </p:cNvPr>
          <p:cNvSpPr/>
          <p:nvPr/>
        </p:nvSpPr>
        <p:spPr>
          <a:xfrm>
            <a:off x="352055" y="2923133"/>
            <a:ext cx="594360" cy="3886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D809DDA-5473-CD0B-C4B3-7361A74A62D2}"/>
              </a:ext>
            </a:extLst>
          </p:cNvPr>
          <p:cNvSpPr/>
          <p:nvPr/>
        </p:nvSpPr>
        <p:spPr>
          <a:xfrm>
            <a:off x="9016031" y="2193029"/>
            <a:ext cx="708660" cy="354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25F4B2-E0C0-DA01-79DF-DFC4810615DD}"/>
              </a:ext>
            </a:extLst>
          </p:cNvPr>
          <p:cNvSpPr txBox="1"/>
          <p:nvPr/>
        </p:nvSpPr>
        <p:spPr>
          <a:xfrm>
            <a:off x="352055" y="221024"/>
            <a:ext cx="6532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Filtering and cross tabbing the data - Going into more depth</a:t>
            </a:r>
          </a:p>
        </p:txBody>
      </p:sp>
    </p:spTree>
    <p:extLst>
      <p:ext uri="{BB962C8B-B14F-4D97-AF65-F5344CB8AC3E}">
        <p14:creationId xmlns:p14="http://schemas.microsoft.com/office/powerpoint/2010/main" val="1178880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survey&#10;&#10;Description automatically generated with low confidence">
            <a:extLst>
              <a:ext uri="{FF2B5EF4-FFF2-40B4-BE49-F238E27FC236}">
                <a16:creationId xmlns:a16="http://schemas.microsoft.com/office/drawing/2014/main" id="{7E878BA1-D85C-CAB1-4D41-84EB74249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34" y="1275397"/>
            <a:ext cx="4319621" cy="4462463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98B6128-605C-78D2-CFEA-2632B51B3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170" y="1413510"/>
            <a:ext cx="4360939" cy="386715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7EFBE0C2-3BB1-3503-EDBB-4F1C9FC5FE57}"/>
              </a:ext>
            </a:extLst>
          </p:cNvPr>
          <p:cNvSpPr/>
          <p:nvPr/>
        </p:nvSpPr>
        <p:spPr>
          <a:xfrm>
            <a:off x="2073559" y="3209686"/>
            <a:ext cx="4319621" cy="274797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2AACE4-293D-F8C7-35D7-8D3874EE0AC6}"/>
              </a:ext>
            </a:extLst>
          </p:cNvPr>
          <p:cNvSpPr txBox="1"/>
          <p:nvPr/>
        </p:nvSpPr>
        <p:spPr>
          <a:xfrm>
            <a:off x="521334" y="315367"/>
            <a:ext cx="717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Exploring your data further </a:t>
            </a:r>
            <a:r>
              <a:rPr lang="en-GB" sz="2000" dirty="0">
                <a:solidFill>
                  <a:srgbClr val="002060"/>
                </a:solidFill>
              </a:rPr>
              <a:t>– Profiles (this also applies to Sections)</a:t>
            </a:r>
          </a:p>
        </p:txBody>
      </p:sp>
    </p:spTree>
    <p:extLst>
      <p:ext uri="{BB962C8B-B14F-4D97-AF65-F5344CB8AC3E}">
        <p14:creationId xmlns:p14="http://schemas.microsoft.com/office/powerpoint/2010/main" val="3204576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CF00AD-1486-6556-388B-5C2E25EDA7A2}"/>
              </a:ext>
            </a:extLst>
          </p:cNvPr>
          <p:cNvSpPr txBox="1"/>
          <p:nvPr/>
        </p:nvSpPr>
        <p:spPr>
          <a:xfrm>
            <a:off x="401714" y="461638"/>
            <a:ext cx="2758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Filtering (cross-tabbing) 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C3B6C2-A6E4-DE28-B3E8-E75320269E65}"/>
              </a:ext>
            </a:extLst>
          </p:cNvPr>
          <p:cNvSpPr txBox="1"/>
          <p:nvPr/>
        </p:nvSpPr>
        <p:spPr>
          <a:xfrm>
            <a:off x="401714" y="933927"/>
            <a:ext cx="10082814" cy="1596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you have chosen your question(s), if you look above the question list there are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five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sub-menus:</a:t>
            </a:r>
          </a:p>
          <a:p>
            <a:pPr lvl="0" algn="just">
              <a:lnSpc>
                <a:spcPct val="107000"/>
              </a:lnSpc>
            </a:pPr>
            <a:endParaRPr lang="en-GB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 Filters 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 quick filter for year group, biological sex &amp; binary ethnicity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 Filters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to filter (cross tab your data), </a:t>
            </a:r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be used in conjunction with simple filters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types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 with quick compare buttons (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ompare all) and various school &amp; RAG reports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 types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format report – e.g. thumbnail, data only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Customise Display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to bespoke the content of the data shown in your reports.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EABBCD-3BA2-AF60-EF9D-720ABBCC7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09" y="2530839"/>
            <a:ext cx="4081357" cy="41206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D44CDC9-BCEE-3167-865A-46B4C40C3CE5}"/>
              </a:ext>
            </a:extLst>
          </p:cNvPr>
          <p:cNvSpPr/>
          <p:nvPr/>
        </p:nvSpPr>
        <p:spPr>
          <a:xfrm>
            <a:off x="310809" y="4591139"/>
            <a:ext cx="810706" cy="8018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881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5F74A1-5A42-FAED-2E66-B61C874737F7}"/>
              </a:ext>
            </a:extLst>
          </p:cNvPr>
          <p:cNvSpPr txBox="1"/>
          <p:nvPr/>
        </p:nvSpPr>
        <p:spPr>
          <a:xfrm>
            <a:off x="612559" y="298026"/>
            <a:ext cx="1905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Advanced filters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924708-329E-FA69-9AED-A9D50EC93A6D}"/>
              </a:ext>
            </a:extLst>
          </p:cNvPr>
          <p:cNvSpPr txBox="1"/>
          <p:nvPr/>
        </p:nvSpPr>
        <p:spPr>
          <a:xfrm>
            <a:off x="249765" y="929400"/>
            <a:ext cx="8530251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your Advanced filters menu and you have a range of submenus as shown below. Point and click on any or all of these and you can filter your results.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want to compare groups (e.g. </a:t>
            </a: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area against another</a:t>
            </a:r>
            <a:r>
              <a:rPr lang="en-GB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you can use the compare column to the right.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63314-B7D1-810B-CB82-348895CD6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65" y="2165648"/>
            <a:ext cx="4319846" cy="4394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6BBCD4-A47C-8500-CB48-7F2206B64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792" y="2171700"/>
            <a:ext cx="5086350" cy="251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CFCE6-6A4E-8D70-6BCB-99BB7CC1050A}"/>
              </a:ext>
            </a:extLst>
          </p:cNvPr>
          <p:cNvSpPr txBox="1"/>
          <p:nvPr/>
        </p:nvSpPr>
        <p:spPr>
          <a:xfrm>
            <a:off x="5897792" y="1850715"/>
            <a:ext cx="4190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Schools or groups of selected schools can be compared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8C34A2-B807-251E-1AA8-27A36F0B0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792" y="5392157"/>
            <a:ext cx="5866860" cy="8902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BF067A-7A5D-B9F1-624C-5C824CA9CB66}"/>
              </a:ext>
            </a:extLst>
          </p:cNvPr>
          <p:cNvSpPr txBox="1"/>
          <p:nvPr/>
        </p:nvSpPr>
        <p:spPr>
          <a:xfrm>
            <a:off x="5982133" y="4981583"/>
            <a:ext cx="4335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Use Ctrl &amp; click on each school to select groups of schools</a:t>
            </a:r>
          </a:p>
        </p:txBody>
      </p:sp>
    </p:spTree>
    <p:extLst>
      <p:ext uri="{BB962C8B-B14F-4D97-AF65-F5344CB8AC3E}">
        <p14:creationId xmlns:p14="http://schemas.microsoft.com/office/powerpoint/2010/main" val="1591987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788573-8DB4-9559-184B-EBFF8B8ABCD9}"/>
              </a:ext>
            </a:extLst>
          </p:cNvPr>
          <p:cNvSpPr txBox="1"/>
          <p:nvPr/>
        </p:nvSpPr>
        <p:spPr>
          <a:xfrm>
            <a:off x="399495" y="390617"/>
            <a:ext cx="1905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Advanced filters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03D7B8-9D42-E3B4-CD8D-EF2AD86DEC04}"/>
              </a:ext>
            </a:extLst>
          </p:cNvPr>
          <p:cNvSpPr txBox="1"/>
          <p:nvPr/>
        </p:nvSpPr>
        <p:spPr>
          <a:xfrm>
            <a:off x="93955" y="913208"/>
            <a:ext cx="11698550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well as demographic filters there are useful ones such as Region where you can compare your school’s results with the </a:t>
            </a:r>
          </a:p>
          <a:p>
            <a:pPr lvl="0" algn="just">
              <a:lnSpc>
                <a:spcPct val="107000"/>
              </a:lnSpc>
            </a:pP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GB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averages of those in your County, Region, School selection type (you can compare with non-selective or selective or independent schools for example).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also some behavioural questions to cross tab, for example, </a:t>
            </a: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 health filters, exercise, support with learning.</a:t>
            </a:r>
            <a:endParaRPr lang="en-GB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B8261B-09B2-C234-0E3C-8B4BD8846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95" y="1704022"/>
            <a:ext cx="8363921" cy="5059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7D2853-8906-5B0F-63A2-7F4A6B449815}"/>
              </a:ext>
            </a:extLst>
          </p:cNvPr>
          <p:cNvSpPr txBox="1"/>
          <p:nvPr/>
        </p:nvSpPr>
        <p:spPr>
          <a:xfrm>
            <a:off x="4973713" y="3429000"/>
            <a:ext cx="6505113" cy="100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mix and match these filters but be aware this significantly reduces the data and data will be suppressed if fewer than five pupils are in a data set.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Once you have run your data remember to </a:t>
            </a:r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RESET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your filters or they will stay there for your session while you are logged on in LodeSeeker.</a:t>
            </a:r>
          </a:p>
        </p:txBody>
      </p:sp>
      <p:pic>
        <p:nvPicPr>
          <p:cNvPr id="9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286AB96-7DCB-1476-3724-076D1B9F5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510" y="4798456"/>
            <a:ext cx="4171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38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50FC7E-2D3F-FE59-3A11-B9F433D21D7A}"/>
              </a:ext>
            </a:extLst>
          </p:cNvPr>
          <p:cNvSpPr txBox="1"/>
          <p:nvPr/>
        </p:nvSpPr>
        <p:spPr>
          <a:xfrm>
            <a:off x="452762" y="293217"/>
            <a:ext cx="1650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Reports types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4FAC90-93DF-871A-FB18-4D37BDA3B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62" y="874866"/>
            <a:ext cx="42728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There are two submenus here,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Compare All – a quick way to filter data 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School Reports – access to useful RAG rating reports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5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CF5FD71-0E8F-68BC-5C56-ED441C373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2" y="1611297"/>
            <a:ext cx="324802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A14C8AE4-341C-B86B-F14D-2B1317AC8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62" y="28209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A1AB07-5D37-5E22-48F6-592948A91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127" y="987891"/>
            <a:ext cx="7026056" cy="250991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7AF1D33B-C0FB-DB15-07F3-FA18D6C692B6}"/>
              </a:ext>
            </a:extLst>
          </p:cNvPr>
          <p:cNvSpPr/>
          <p:nvPr/>
        </p:nvSpPr>
        <p:spPr>
          <a:xfrm>
            <a:off x="3515557" y="2062790"/>
            <a:ext cx="1482570" cy="195307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31AE6D-D6CC-9F6B-7E6D-6B68044A9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24" y="3860879"/>
            <a:ext cx="10991850" cy="28384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9D7EEC-9DFB-0544-9641-6C673F261AEE}"/>
              </a:ext>
            </a:extLst>
          </p:cNvPr>
          <p:cNvSpPr txBox="1"/>
          <p:nvPr/>
        </p:nvSpPr>
        <p:spPr>
          <a:xfrm>
            <a:off x="262724" y="3466883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There are up to 5 report types available  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BDC8F5C6-F09C-2477-3C66-5CAF3E819B7F}"/>
              </a:ext>
            </a:extLst>
          </p:cNvPr>
          <p:cNvSpPr/>
          <p:nvPr/>
        </p:nvSpPr>
        <p:spPr>
          <a:xfrm>
            <a:off x="3271421" y="2570567"/>
            <a:ext cx="221942" cy="1973671"/>
          </a:xfrm>
          <a:prstGeom prst="downArrow">
            <a:avLst>
              <a:gd name="adj1" fmla="val 34000"/>
              <a:gd name="adj2" fmla="val 5000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592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807C2E9C-5799-8097-A7E4-332C3E24A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66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BA6861-FE82-871B-BB22-18FEFA29641F}"/>
              </a:ext>
            </a:extLst>
          </p:cNvPr>
          <p:cNvSpPr txBox="1"/>
          <p:nvPr/>
        </p:nvSpPr>
        <p:spPr>
          <a:xfrm>
            <a:off x="355107" y="200542"/>
            <a:ext cx="2987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Schools Report - Summary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AB2059-4C08-4A52-F4DE-CF564E36C4A6}"/>
              </a:ext>
            </a:extLst>
          </p:cNvPr>
          <p:cNvSpPr txBox="1"/>
          <p:nvPr/>
        </p:nvSpPr>
        <p:spPr>
          <a:xfrm>
            <a:off x="683580" y="231668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Schools</a:t>
            </a:r>
            <a:r>
              <a:rPr lang="en-GB" dirty="0"/>
              <a:t>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3FF9C6-BBFD-AB22-A19B-0C1F543AD466}"/>
              </a:ext>
            </a:extLst>
          </p:cNvPr>
          <p:cNvCxnSpPr>
            <a:stCxn id="14" idx="3"/>
          </p:cNvCxnSpPr>
          <p:nvPr/>
        </p:nvCxnSpPr>
        <p:spPr>
          <a:xfrm>
            <a:off x="1397237" y="2501346"/>
            <a:ext cx="53409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62DCBC7-7876-2659-E94B-FADAD4E0C1B5}"/>
              </a:ext>
            </a:extLst>
          </p:cNvPr>
          <p:cNvSpPr txBox="1"/>
          <p:nvPr/>
        </p:nvSpPr>
        <p:spPr>
          <a:xfrm>
            <a:off x="549194" y="983442"/>
            <a:ext cx="292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Continuous (slider scale – SL, SLS) question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F69DC5-9ACA-72EC-EFBF-48612EFD18AF}"/>
              </a:ext>
            </a:extLst>
          </p:cNvPr>
          <p:cNvSpPr txBox="1"/>
          <p:nvPr/>
        </p:nvSpPr>
        <p:spPr>
          <a:xfrm>
            <a:off x="559983" y="3699557"/>
            <a:ext cx="3575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Categorical question (check boxed, radio buttons etc)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81EA10A-8BDE-BDA8-60F9-4909F740F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5" y="4078190"/>
            <a:ext cx="8685319" cy="158246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81B23E-E74B-FE08-26BB-4DA603181ECD}"/>
              </a:ext>
            </a:extLst>
          </p:cNvPr>
          <p:cNvSpPr txBox="1"/>
          <p:nvPr/>
        </p:nvSpPr>
        <p:spPr>
          <a:xfrm>
            <a:off x="1173573" y="5623793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Schools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DA8AF5A-7AB2-D341-0C2C-CB30B621188F}"/>
              </a:ext>
            </a:extLst>
          </p:cNvPr>
          <p:cNvCxnSpPr/>
          <p:nvPr/>
        </p:nvCxnSpPr>
        <p:spPr>
          <a:xfrm>
            <a:off x="1814902" y="5720192"/>
            <a:ext cx="69414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DC17B185-29CC-EA99-8540-253804A44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5" y="1491273"/>
            <a:ext cx="8336265" cy="16508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7C9296B-4A78-28AE-2AF2-A39CE2D02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0526" y="1864648"/>
            <a:ext cx="2225337" cy="11285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342CBCF-FA2E-05F6-A985-18EE3029D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809" y="3214363"/>
            <a:ext cx="3003174" cy="71926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CF11CC0-F1BE-0BE5-5283-083B84E30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7684" y="4813078"/>
            <a:ext cx="2539108" cy="121488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C90F664-ADE5-8A64-39A8-2E2E2E71CA6A}"/>
              </a:ext>
            </a:extLst>
          </p:cNvPr>
          <p:cNvSpPr txBox="1"/>
          <p:nvPr/>
        </p:nvSpPr>
        <p:spPr>
          <a:xfrm>
            <a:off x="448259" y="529139"/>
            <a:ext cx="1897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Visual comparison</a:t>
            </a:r>
          </a:p>
        </p:txBody>
      </p:sp>
    </p:spTree>
    <p:extLst>
      <p:ext uri="{BB962C8B-B14F-4D97-AF65-F5344CB8AC3E}">
        <p14:creationId xmlns:p14="http://schemas.microsoft.com/office/powerpoint/2010/main" val="83872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AE7B4C-29A1-6FAE-AB91-5DA243B5B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89" y="0"/>
            <a:ext cx="12222178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B80843-6B9E-45A4-BD81-03933119642B}"/>
              </a:ext>
            </a:extLst>
          </p:cNvPr>
          <p:cNvSpPr/>
          <p:nvPr/>
        </p:nvSpPr>
        <p:spPr>
          <a:xfrm>
            <a:off x="6836228" y="5408023"/>
            <a:ext cx="182881" cy="165463"/>
          </a:xfrm>
          <a:prstGeom prst="roundRect">
            <a:avLst/>
          </a:prstGeom>
          <a:solidFill>
            <a:srgbClr val="396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3DB026-DB95-475B-8849-9AE7D52D68CE}"/>
              </a:ext>
            </a:extLst>
          </p:cNvPr>
          <p:cNvSpPr txBox="1"/>
          <p:nvPr/>
        </p:nvSpPr>
        <p:spPr>
          <a:xfrm>
            <a:off x="6757848" y="5363796"/>
            <a:ext cx="4528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7+</a:t>
            </a:r>
          </a:p>
        </p:txBody>
      </p:sp>
    </p:spTree>
    <p:extLst>
      <p:ext uri="{BB962C8B-B14F-4D97-AF65-F5344CB8AC3E}">
        <p14:creationId xmlns:p14="http://schemas.microsoft.com/office/powerpoint/2010/main" val="3469543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3AC142-1D17-755E-A446-45EC31536C90}"/>
              </a:ext>
            </a:extLst>
          </p:cNvPr>
          <p:cNvSpPr txBox="1"/>
          <p:nvPr/>
        </p:nvSpPr>
        <p:spPr>
          <a:xfrm>
            <a:off x="456713" y="273405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Schools Report - Detailed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DEBB43-1C9A-347B-5C5B-D0157A6C1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70" y="903315"/>
            <a:ext cx="8671241" cy="17333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C27702-5901-35CE-1BF1-E07C1B1AA407}"/>
              </a:ext>
            </a:extLst>
          </p:cNvPr>
          <p:cNvSpPr/>
          <p:nvPr/>
        </p:nvSpPr>
        <p:spPr>
          <a:xfrm>
            <a:off x="1225119" y="1438183"/>
            <a:ext cx="1233996" cy="103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BB9227-DCCD-E8A9-0289-7C6E15595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826" y="1304101"/>
            <a:ext cx="1660126" cy="15722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08334C-15DC-E91C-94E1-0C435BF38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476" y="2781475"/>
            <a:ext cx="1851663" cy="22549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CD05F2-51F3-5DD7-967E-C9FDBE7F3532}"/>
              </a:ext>
            </a:extLst>
          </p:cNvPr>
          <p:cNvSpPr txBox="1"/>
          <p:nvPr/>
        </p:nvSpPr>
        <p:spPr>
          <a:xfrm>
            <a:off x="4202667" y="5042695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Schools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5AAE0C-0C06-61B5-F644-C30CABD57048}"/>
              </a:ext>
            </a:extLst>
          </p:cNvPr>
          <p:cNvCxnSpPr>
            <a:stCxn id="13" idx="3"/>
          </p:cNvCxnSpPr>
          <p:nvPr/>
        </p:nvCxnSpPr>
        <p:spPr>
          <a:xfrm flipV="1">
            <a:off x="4863425" y="5181194"/>
            <a:ext cx="64203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58415DD2-F03C-CFC6-ED61-7B1869B54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91" y="3167646"/>
            <a:ext cx="2433296" cy="5227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9E6FFC-7413-8DBB-5D61-0B74C5D448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3962" y="4381131"/>
            <a:ext cx="3028950" cy="2257425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D6B931A9-D43B-85A0-5E91-7673E69CA222}"/>
              </a:ext>
            </a:extLst>
          </p:cNvPr>
          <p:cNvGraphicFramePr>
            <a:graphicFrameLocks noGrp="1"/>
          </p:cNvGraphicFramePr>
          <p:nvPr/>
        </p:nvGraphicFramePr>
        <p:xfrm>
          <a:off x="309191" y="3749845"/>
          <a:ext cx="3327947" cy="1929765"/>
        </p:xfrm>
        <a:graphic>
          <a:graphicData uri="http://schemas.openxmlformats.org/drawingml/2006/table">
            <a:tbl>
              <a:tblPr/>
              <a:tblGrid>
                <a:gridCol w="475421">
                  <a:extLst>
                    <a:ext uri="{9D8B030D-6E8A-4147-A177-3AD203B41FA5}">
                      <a16:colId xmlns:a16="http://schemas.microsoft.com/office/drawing/2014/main" val="1648836748"/>
                    </a:ext>
                  </a:extLst>
                </a:gridCol>
                <a:gridCol w="475421">
                  <a:extLst>
                    <a:ext uri="{9D8B030D-6E8A-4147-A177-3AD203B41FA5}">
                      <a16:colId xmlns:a16="http://schemas.microsoft.com/office/drawing/2014/main" val="1941442353"/>
                    </a:ext>
                  </a:extLst>
                </a:gridCol>
                <a:gridCol w="475421">
                  <a:extLst>
                    <a:ext uri="{9D8B030D-6E8A-4147-A177-3AD203B41FA5}">
                      <a16:colId xmlns:a16="http://schemas.microsoft.com/office/drawing/2014/main" val="2036087874"/>
                    </a:ext>
                  </a:extLst>
                </a:gridCol>
                <a:gridCol w="475421">
                  <a:extLst>
                    <a:ext uri="{9D8B030D-6E8A-4147-A177-3AD203B41FA5}">
                      <a16:colId xmlns:a16="http://schemas.microsoft.com/office/drawing/2014/main" val="3723434325"/>
                    </a:ext>
                  </a:extLst>
                </a:gridCol>
                <a:gridCol w="475421">
                  <a:extLst>
                    <a:ext uri="{9D8B030D-6E8A-4147-A177-3AD203B41FA5}">
                      <a16:colId xmlns:a16="http://schemas.microsoft.com/office/drawing/2014/main" val="1900420169"/>
                    </a:ext>
                  </a:extLst>
                </a:gridCol>
                <a:gridCol w="475421">
                  <a:extLst>
                    <a:ext uri="{9D8B030D-6E8A-4147-A177-3AD203B41FA5}">
                      <a16:colId xmlns:a16="http://schemas.microsoft.com/office/drawing/2014/main" val="1902184122"/>
                    </a:ext>
                  </a:extLst>
                </a:gridCol>
                <a:gridCol w="475421">
                  <a:extLst>
                    <a:ext uri="{9D8B030D-6E8A-4147-A177-3AD203B41FA5}">
                      <a16:colId xmlns:a16="http://schemas.microsoft.com/office/drawing/2014/main" val="3273041054"/>
                    </a:ext>
                  </a:extLst>
                </a:gridCol>
              </a:tblGrid>
              <a:tr h="41073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answered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selected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343390"/>
                  </a:ext>
                </a:extLst>
              </a:tr>
              <a:tr h="14200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8768385"/>
                  </a:ext>
                </a:extLst>
              </a:tr>
              <a:tr h="14200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3484"/>
                  </a:ext>
                </a:extLst>
              </a:tr>
              <a:tr h="14200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345080"/>
                  </a:ext>
                </a:extLst>
              </a:tr>
              <a:tr h="14200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464595"/>
                  </a:ext>
                </a:extLst>
              </a:tr>
              <a:tr h="14200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128059"/>
                  </a:ext>
                </a:extLst>
              </a:tr>
              <a:tr h="14200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53153"/>
                  </a:ext>
                </a:extLst>
              </a:tr>
              <a:tr h="14200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096528"/>
                  </a:ext>
                </a:extLst>
              </a:tr>
              <a:tr h="14200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273855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8CCFEBB6-23BA-491A-5715-896019ACC6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3962" y="3278358"/>
            <a:ext cx="2538413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11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9246B9-A5C8-AB6C-2982-36F43EB4BC37}"/>
              </a:ext>
            </a:extLst>
          </p:cNvPr>
          <p:cNvSpPr txBox="1"/>
          <p:nvPr/>
        </p:nvSpPr>
        <p:spPr>
          <a:xfrm>
            <a:off x="393211" y="209176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Schools Report - Concise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EE4A3-73D7-75DA-AF85-3AFF0C12668C}"/>
              </a:ext>
            </a:extLst>
          </p:cNvPr>
          <p:cNvSpPr/>
          <p:nvPr/>
        </p:nvSpPr>
        <p:spPr>
          <a:xfrm>
            <a:off x="4261282" y="2077375"/>
            <a:ext cx="1358283" cy="17311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AC35B5-AA6D-3944-912D-011F5E7586E1}"/>
              </a:ext>
            </a:extLst>
          </p:cNvPr>
          <p:cNvSpPr/>
          <p:nvPr/>
        </p:nvSpPr>
        <p:spPr>
          <a:xfrm>
            <a:off x="3402042" y="1397493"/>
            <a:ext cx="2110991" cy="352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A029F3-3413-9A1C-172F-BA45B2CEA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11" y="726016"/>
            <a:ext cx="5439420" cy="371783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F2636F2-46D7-B8C5-AE5B-646DB759C381}"/>
              </a:ext>
            </a:extLst>
          </p:cNvPr>
          <p:cNvSpPr/>
          <p:nvPr/>
        </p:nvSpPr>
        <p:spPr>
          <a:xfrm>
            <a:off x="8915026" y="1713390"/>
            <a:ext cx="1145219" cy="1074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967918-592D-D069-5CB8-AA5B84F89B4E}"/>
              </a:ext>
            </a:extLst>
          </p:cNvPr>
          <p:cNvSpPr/>
          <p:nvPr/>
        </p:nvSpPr>
        <p:spPr>
          <a:xfrm>
            <a:off x="8939814" y="3959441"/>
            <a:ext cx="1047565" cy="1012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74A146C-523B-38E7-07FE-DE71D68D8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903" y="1249107"/>
            <a:ext cx="4886325" cy="40576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404F2E-E30C-43AB-6779-D6C0F6D50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15" y="4661344"/>
            <a:ext cx="4805891" cy="5396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E44228-C552-23BE-11D7-951CF40DE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315" y="5159879"/>
            <a:ext cx="5439420" cy="15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39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807C2E9C-5799-8097-A7E4-332C3E24A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66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2C54A9-EA4A-1CDE-1DED-E8CFA8241406}"/>
              </a:ext>
            </a:extLst>
          </p:cNvPr>
          <p:cNvSpPr txBox="1"/>
          <p:nvPr/>
        </p:nvSpPr>
        <p:spPr>
          <a:xfrm>
            <a:off x="442785" y="283730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RAG – Rating Reports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6DE0D7-815A-7EA0-4FC9-8E79362CD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50" y="653062"/>
            <a:ext cx="11052699" cy="16196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00AF29-FC8D-3D8B-2DD8-40CC58652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50" y="2457531"/>
            <a:ext cx="4011228" cy="97146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DFF721C-806C-0C0A-91BA-D7811B08FAF4}"/>
              </a:ext>
            </a:extLst>
          </p:cNvPr>
          <p:cNvSpPr txBox="1"/>
          <p:nvPr/>
        </p:nvSpPr>
        <p:spPr>
          <a:xfrm>
            <a:off x="5271162" y="2311357"/>
            <a:ext cx="60945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effectLst/>
              </a:rPr>
              <a:t>If you choose to compare filters side-by-side, they will both be compared to the Totals average and listed separately (</a:t>
            </a:r>
            <a:r>
              <a:rPr lang="en-GB" sz="1400" b="0" i="0" dirty="0" err="1">
                <a:effectLst/>
              </a:rPr>
              <a:t>eg</a:t>
            </a:r>
            <a:r>
              <a:rPr lang="en-GB" sz="1400" b="0" i="0" dirty="0">
                <a:effectLst/>
              </a:rPr>
              <a:t> girls v. Totals, boys v. Totals) - they will not be compared to each other (e.g. girls v. boys)</a:t>
            </a:r>
            <a:endParaRPr lang="en-GB" sz="1400" dirty="0"/>
          </a:p>
        </p:txBody>
      </p:sp>
      <p:pic>
        <p:nvPicPr>
          <p:cNvPr id="21" name="Picture 2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C3E9EAE-FE35-378C-5041-89D28B5A0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23" y="4537743"/>
            <a:ext cx="4479290" cy="20859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E8420D5-A986-6A17-47CB-DBBAE0792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650" y="3613818"/>
            <a:ext cx="5086350" cy="9239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A897950-FA33-7311-C751-C7FCCD75B5D4}"/>
              </a:ext>
            </a:extLst>
          </p:cNvPr>
          <p:cNvSpPr txBox="1"/>
          <p:nvPr/>
        </p:nvSpPr>
        <p:spPr>
          <a:xfrm>
            <a:off x="4901398" y="5355628"/>
            <a:ext cx="4870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Schools have access to the RAG rating where they can run a RAG</a:t>
            </a:r>
          </a:p>
          <a:p>
            <a:r>
              <a:rPr lang="en-GB" sz="1400" dirty="0"/>
              <a:t>on a series of questions for their own school’s data.</a:t>
            </a:r>
          </a:p>
        </p:txBody>
      </p:sp>
    </p:spTree>
    <p:extLst>
      <p:ext uri="{BB962C8B-B14F-4D97-AF65-F5344CB8AC3E}">
        <p14:creationId xmlns:p14="http://schemas.microsoft.com/office/powerpoint/2010/main" val="1584767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D3201F-4B14-DEAE-0EB4-FD6D45DB4687}"/>
              </a:ext>
            </a:extLst>
          </p:cNvPr>
          <p:cNvSpPr txBox="1"/>
          <p:nvPr/>
        </p:nvSpPr>
        <p:spPr>
          <a:xfrm>
            <a:off x="522923" y="418423"/>
            <a:ext cx="6097904" cy="704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GB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Customising your display and reports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C9D200-8E33-9831-5462-E689B6EFC8A7}"/>
              </a:ext>
            </a:extLst>
          </p:cNvPr>
          <p:cNvSpPr txBox="1"/>
          <p:nvPr/>
        </p:nvSpPr>
        <p:spPr>
          <a:xfrm>
            <a:off x="447176" y="1199979"/>
            <a:ext cx="11124247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the </a:t>
            </a:r>
            <a:r>
              <a:rPr lang="en-GB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Customise Display </a:t>
            </a:r>
            <a:r>
              <a:rPr lang="en-GB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 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your options. 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example, you may not need pie charts or 5 category data tables so can turn them off or change the order of ranking.</a:t>
            </a:r>
            <a:endParaRPr lang="en-GB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D2D79C-1687-885E-B59E-AADAD0200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95" y="1948577"/>
            <a:ext cx="10271760" cy="459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85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9157FC-82F1-12E3-DD6C-8BBCAF207F13}"/>
              </a:ext>
            </a:extLst>
          </p:cNvPr>
          <p:cNvSpPr txBox="1"/>
          <p:nvPr/>
        </p:nvSpPr>
        <p:spPr>
          <a:xfrm>
            <a:off x="571500" y="370088"/>
            <a:ext cx="1617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Format Types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98F91C-EC18-C2C6-2021-64DFB791562F}"/>
              </a:ext>
            </a:extLst>
          </p:cNvPr>
          <p:cNvSpPr txBox="1"/>
          <p:nvPr/>
        </p:nvSpPr>
        <p:spPr>
          <a:xfrm>
            <a:off x="571500" y="847468"/>
            <a:ext cx="645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You can now choose the formant you want the data to be in:</a:t>
            </a:r>
          </a:p>
          <a:p>
            <a:r>
              <a:rPr lang="en-GB" sz="1400" dirty="0"/>
              <a:t>Thumbnail charts (like the reports section but you can generate them using the filters)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F19602-61C9-8F1C-28DA-CD79AC4E5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86" y="1447958"/>
            <a:ext cx="7196964" cy="2966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C86796-5F3C-1E27-2618-93396A046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66" y="4940303"/>
            <a:ext cx="7844642" cy="16913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CFCC74-F57B-832B-2CA7-AB36E85949B7}"/>
              </a:ext>
            </a:extLst>
          </p:cNvPr>
          <p:cNvSpPr txBox="1"/>
          <p:nvPr/>
        </p:nvSpPr>
        <p:spPr>
          <a:xfrm>
            <a:off x="239366" y="4632526"/>
            <a:ext cx="83171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Data only that you can download into an excel sheet &amp; a final option of this data in a vertical format </a:t>
            </a:r>
          </a:p>
        </p:txBody>
      </p:sp>
    </p:spTree>
    <p:extLst>
      <p:ext uri="{BB962C8B-B14F-4D97-AF65-F5344CB8AC3E}">
        <p14:creationId xmlns:p14="http://schemas.microsoft.com/office/powerpoint/2010/main" val="364093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850F47-D9C3-267A-873A-D5C4E20E16FC}"/>
              </a:ext>
            </a:extLst>
          </p:cNvPr>
          <p:cNvSpPr txBox="1"/>
          <p:nvPr/>
        </p:nvSpPr>
        <p:spPr>
          <a:xfrm>
            <a:off x="651510" y="314305"/>
            <a:ext cx="1342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Search box</a:t>
            </a:r>
          </a:p>
        </p:txBody>
      </p:sp>
      <p:pic>
        <p:nvPicPr>
          <p:cNvPr id="3" name="Picture 2" descr="A screenshot of a survey&#10;&#10;Description automatically generated">
            <a:extLst>
              <a:ext uri="{FF2B5EF4-FFF2-40B4-BE49-F238E27FC236}">
                <a16:creationId xmlns:a16="http://schemas.microsoft.com/office/drawing/2014/main" id="{8618B93A-598B-4A0E-61C6-1866CDC6F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" y="975122"/>
            <a:ext cx="5162550" cy="2917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BC7483-28A7-0CE3-AAF9-EE40615A9296}"/>
              </a:ext>
            </a:extLst>
          </p:cNvPr>
          <p:cNvSpPr txBox="1"/>
          <p:nvPr/>
        </p:nvSpPr>
        <p:spPr>
          <a:xfrm>
            <a:off x="6096000" y="1207236"/>
            <a:ext cx="3934777" cy="1924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top, above the Profiles section is a </a:t>
            </a: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box to retrieve question quickly.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Simply type in a key word or part of a word to retrieve questions containing that word – e.g. “bull” will retrieve all the questions with bully, bullied or bullying in them.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3E7160-C8E4-EC82-687E-89EBA3118FD6}"/>
              </a:ext>
            </a:extLst>
          </p:cNvPr>
          <p:cNvSpPr txBox="1"/>
          <p:nvPr/>
        </p:nvSpPr>
        <p:spPr>
          <a:xfrm>
            <a:off x="536161" y="4112967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Timed out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B2838-39B2-0355-48F4-8E906591BD84}"/>
              </a:ext>
            </a:extLst>
          </p:cNvPr>
          <p:cNvSpPr txBox="1"/>
          <p:nvPr/>
        </p:nvSpPr>
        <p:spPr>
          <a:xfrm>
            <a:off x="536161" y="4378410"/>
            <a:ext cx="4657276" cy="1397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note that LodeSeeker has a time out set so you may find yourself logged out if you have not pressed anything for about 20 minutes. This is a security device as your data are sensitive. If this happens the login page will appear again and simply log back in.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D309AB-0C2C-3E39-3B3D-97790A15A90A}"/>
              </a:ext>
            </a:extLst>
          </p:cNvPr>
          <p:cNvSpPr txBox="1"/>
          <p:nvPr/>
        </p:nvSpPr>
        <p:spPr>
          <a:xfrm>
            <a:off x="6187440" y="3743635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Further help and advice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B3DBCB-46E0-4C15-4AB3-B79B2FB0E593}"/>
              </a:ext>
            </a:extLst>
          </p:cNvPr>
          <p:cNvSpPr txBox="1"/>
          <p:nvPr/>
        </p:nvSpPr>
        <p:spPr>
          <a:xfrm>
            <a:off x="5814060" y="4058316"/>
            <a:ext cx="6097904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green i’s (i for information) throughout the website.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these for more practical information and tips.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175849-F9B9-CB9F-9C24-EDB84F7D2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440" y="4894941"/>
            <a:ext cx="149542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55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FF834-1B73-E828-C2CB-2744BDBFC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94" y="75771"/>
            <a:ext cx="9022492" cy="1325563"/>
          </a:xfrm>
        </p:spPr>
        <p:txBody>
          <a:bodyPr/>
          <a:lstStyle/>
          <a:p>
            <a:r>
              <a:rPr lang="en-US" dirty="0"/>
              <a:t>National Insights Webinar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53FDE3-2672-7718-C516-837CA43DA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231" y="2019174"/>
            <a:ext cx="5257800" cy="20726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/>
              <a:t>Thurs 6 </a:t>
            </a:r>
            <a:r>
              <a:rPr lang="en-US" sz="6000" b="1" dirty="0"/>
              <a:t>July </a:t>
            </a:r>
          </a:p>
          <a:p>
            <a:pPr marL="0" indent="0" algn="ctr">
              <a:buNone/>
            </a:pPr>
            <a:r>
              <a:rPr lang="en-US" sz="6000" b="1" dirty="0"/>
              <a:t>4.00-5.00pm 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B7E475A-5A7A-E67D-F0D3-BF63E8B4BC34}"/>
              </a:ext>
            </a:extLst>
          </p:cNvPr>
          <p:cNvSpPr txBox="1">
            <a:spLocks/>
          </p:cNvSpPr>
          <p:nvPr/>
        </p:nvSpPr>
        <p:spPr>
          <a:xfrm>
            <a:off x="5871101" y="4420268"/>
            <a:ext cx="5257800" cy="2072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>
                <a:hlinkClick r:id="rId2"/>
              </a:rPr>
              <a:t>Click here to book </a:t>
            </a:r>
            <a:endParaRPr lang="en-US" sz="1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4CD751-39E0-4F63-B757-0AF696F0B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031" y="1018903"/>
            <a:ext cx="3467477" cy="50030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2215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99D58-DCAE-5AB5-A476-65389EE92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in touch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9202B0-0D91-06BE-8CEF-A29C64903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230" y="2093383"/>
            <a:ext cx="773839" cy="5539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E37181-383A-A665-EEF2-D77D40B449AA}"/>
              </a:ext>
            </a:extLst>
          </p:cNvPr>
          <p:cNvSpPr txBox="1"/>
          <p:nvPr/>
        </p:nvSpPr>
        <p:spPr>
          <a:xfrm>
            <a:off x="1859529" y="3307380"/>
            <a:ext cx="4057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https://oxwell.org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8B4FB9CB-687C-6028-18E1-537CA6FFF0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32300" y="1765300"/>
            <a:ext cx="332740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4D1683-2DE0-140A-9EE4-519360E0B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67" y="3273284"/>
            <a:ext cx="1082121" cy="8962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5F010B-CE07-4A9C-B2E3-2CAA5543C212}"/>
              </a:ext>
            </a:extLst>
          </p:cNvPr>
          <p:cNvSpPr txBox="1"/>
          <p:nvPr/>
        </p:nvSpPr>
        <p:spPr>
          <a:xfrm>
            <a:off x="1859529" y="2157984"/>
            <a:ext cx="4057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i="0" u="none" strike="noStrike" dirty="0">
                <a:solidFill>
                  <a:srgbClr val="5364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@oxwell_study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9E7FF8-292B-AA7E-BB49-D9371297E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582" y="1893725"/>
            <a:ext cx="948047" cy="9533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DCF513-5C31-C0F7-C16C-A47BDEBCC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469" y="3130683"/>
            <a:ext cx="1102096" cy="1038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DC9A96-B65C-3534-8B94-DE0D5936CE23}"/>
              </a:ext>
            </a:extLst>
          </p:cNvPr>
          <p:cNvSpPr txBox="1"/>
          <p:nvPr/>
        </p:nvSpPr>
        <p:spPr>
          <a:xfrm>
            <a:off x="7759700" y="2093383"/>
            <a:ext cx="4057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Click here 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F36382-28E0-9238-4BE6-83294F62E7D9}"/>
              </a:ext>
            </a:extLst>
          </p:cNvPr>
          <p:cNvSpPr txBox="1"/>
          <p:nvPr/>
        </p:nvSpPr>
        <p:spPr>
          <a:xfrm>
            <a:off x="7831996" y="3332166"/>
            <a:ext cx="4057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Click here 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709EFC8F-F98E-2859-8B26-EB0879B411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6881" y="3721414"/>
            <a:ext cx="21082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C797C4-9AF2-3CC9-740F-966ED3E284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2262" y="4535012"/>
            <a:ext cx="1018354" cy="10306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1528A4-AF67-3D8E-C24B-AAC71535E6DE}"/>
              </a:ext>
            </a:extLst>
          </p:cNvPr>
          <p:cNvSpPr txBox="1"/>
          <p:nvPr/>
        </p:nvSpPr>
        <p:spPr>
          <a:xfrm>
            <a:off x="4375772" y="4901977"/>
            <a:ext cx="51339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oxwell@psych.ox.ac.uk 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6901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968E8-493C-A574-21A4-08598B06F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024039"/>
            <a:ext cx="9144000" cy="2138363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8000" dirty="0"/>
              <a:t>Thank you!</a:t>
            </a:r>
            <a:br>
              <a:rPr lang="en-GB" sz="8000" dirty="0"/>
            </a:br>
            <a:endParaRPr lang="en-GB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8486E8-9E7C-991F-81C5-3489D187D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334521"/>
            <a:ext cx="9697375" cy="165576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sz="31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have any problems or questions please contact </a:t>
            </a:r>
            <a:r>
              <a:rPr lang="en-GB" sz="3100" b="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paule@fabresearch.com</a:t>
            </a:r>
            <a:r>
              <a:rPr lang="en-GB" sz="31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(for any technical queries or problems) or please contact the OxWell Research team at the University of Oxford </a:t>
            </a:r>
            <a:r>
              <a:rPr lang="en-GB" sz="3100" b="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oxwell@psych.ox.ac.uk</a:t>
            </a:r>
            <a:r>
              <a:rPr lang="en-GB" sz="3100" b="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1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any data queries.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33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8D649-0468-4EC0-B96D-5C97BFE83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6AD7C-5245-4D70-8534-7C548C841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43,734 logins</a:t>
            </a:r>
          </a:p>
          <a:p>
            <a:pPr lvl="1"/>
            <a:r>
              <a:rPr lang="en-US" dirty="0">
                <a:latin typeface="+mn-lt"/>
              </a:rPr>
              <a:t>25,335 completed the </a:t>
            </a:r>
          </a:p>
          <a:p>
            <a:pPr marL="457200" lvl="1" indent="0">
              <a:buNone/>
            </a:pPr>
            <a:r>
              <a:rPr lang="en-US" dirty="0">
                <a:latin typeface="+mn-lt"/>
              </a:rPr>
              <a:t>	final page</a:t>
            </a:r>
          </a:p>
          <a:p>
            <a:r>
              <a:rPr lang="en-US" dirty="0">
                <a:latin typeface="+mn-lt"/>
              </a:rPr>
              <a:t>185 schools</a:t>
            </a:r>
          </a:p>
          <a:p>
            <a:pPr lvl="1"/>
            <a:r>
              <a:rPr lang="en-US" dirty="0">
                <a:latin typeface="+mn-lt"/>
              </a:rPr>
              <a:t>66 Secondary &amp; FEC</a:t>
            </a:r>
          </a:p>
          <a:p>
            <a:pPr lvl="1"/>
            <a:r>
              <a:rPr lang="en-US" dirty="0">
                <a:latin typeface="+mn-lt"/>
              </a:rPr>
              <a:t>119 Primary </a:t>
            </a:r>
          </a:p>
          <a:p>
            <a:pPr lvl="1"/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637351-76AC-496F-9307-8CAC5AB07E93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463039"/>
          <a:ext cx="4373880" cy="4171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0760">
                  <a:extLst>
                    <a:ext uri="{9D8B030D-6E8A-4147-A177-3AD203B41FA5}">
                      <a16:colId xmlns:a16="http://schemas.microsoft.com/office/drawing/2014/main" val="41990412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190970235"/>
                    </a:ext>
                  </a:extLst>
                </a:gridCol>
              </a:tblGrid>
              <a:tr h="5214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00" dirty="0">
                          <a:effectLst/>
                        </a:rPr>
                        <a:t>Year 5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00">
                          <a:effectLst/>
                        </a:rPr>
                        <a:t>4786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3240315"/>
                  </a:ext>
                </a:extLst>
              </a:tr>
              <a:tr h="5214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00">
                          <a:effectLst/>
                        </a:rPr>
                        <a:t>Year 6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00" dirty="0">
                          <a:effectLst/>
                        </a:rPr>
                        <a:t>4703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6929492"/>
                  </a:ext>
                </a:extLst>
              </a:tr>
              <a:tr h="5214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00">
                          <a:effectLst/>
                        </a:rPr>
                        <a:t>Year 7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00">
                          <a:effectLst/>
                        </a:rPr>
                        <a:t>7160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3865331"/>
                  </a:ext>
                </a:extLst>
              </a:tr>
              <a:tr h="5214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00">
                          <a:effectLst/>
                        </a:rPr>
                        <a:t>Year 8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00" dirty="0">
                          <a:effectLst/>
                        </a:rPr>
                        <a:t>6502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1829212"/>
                  </a:ext>
                </a:extLst>
              </a:tr>
              <a:tr h="5214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00">
                          <a:effectLst/>
                        </a:rPr>
                        <a:t>Year 9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00">
                          <a:effectLst/>
                        </a:rPr>
                        <a:t>6226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3874288"/>
                  </a:ext>
                </a:extLst>
              </a:tr>
              <a:tr h="5214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00">
                          <a:effectLst/>
                        </a:rPr>
                        <a:t>Year 10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00">
                          <a:effectLst/>
                        </a:rPr>
                        <a:t>4878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6449915"/>
                  </a:ext>
                </a:extLst>
              </a:tr>
              <a:tr h="5214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00">
                          <a:effectLst/>
                        </a:rPr>
                        <a:t>Year 11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00">
                          <a:effectLst/>
                        </a:rPr>
                        <a:t>4668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6263783"/>
                  </a:ext>
                </a:extLst>
              </a:tr>
              <a:tr h="5214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00" dirty="0">
                          <a:effectLst/>
                        </a:rPr>
                        <a:t>6</a:t>
                      </a:r>
                      <a:r>
                        <a:rPr lang="en-GB" sz="2800" kern="100" baseline="30000" dirty="0">
                          <a:effectLst/>
                        </a:rPr>
                        <a:t>th</a:t>
                      </a:r>
                      <a:r>
                        <a:rPr lang="en-GB" sz="2800" kern="100" dirty="0">
                          <a:effectLst/>
                        </a:rPr>
                        <a:t> form/FE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00" dirty="0">
                          <a:effectLst/>
                        </a:rPr>
                        <a:t>4811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2806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194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A5EC52-BD4B-C045-899B-43CAB6094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342900"/>
            <a:ext cx="107823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08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FB6A-F96B-42B3-B4ED-ED1A56719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5"/>
                </a:solidFill>
              </a:rPr>
              <a:t>Mental health- aged 11-16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F55549-C2D2-4244-A22D-0803546537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956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AC914-08A7-7F17-97B4-AD219A4D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 of first self harm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7ECA00D-CFB0-A586-3797-124FD2F05A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21658" y="1840374"/>
          <a:ext cx="960365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636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DB933E9-0F26-50B5-9991-BC2529971C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7932512"/>
              </p:ext>
            </p:extLst>
          </p:nvPr>
        </p:nvGraphicFramePr>
        <p:xfrm>
          <a:off x="5954421" y="503773"/>
          <a:ext cx="5535213" cy="4642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0B1F6B8C-7AD6-9361-298D-FBAAE4822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72480" y="228600"/>
            <a:ext cx="2855033" cy="1882944"/>
          </a:xfrm>
          <a:prstGeom prst="rect">
            <a:avLst/>
          </a:prstGeom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C8BC516F-5C86-E822-E5FA-87884093505B}"/>
              </a:ext>
            </a:extLst>
          </p:cNvPr>
          <p:cNvSpPr txBox="1"/>
          <p:nvPr/>
        </p:nvSpPr>
        <p:spPr>
          <a:xfrm>
            <a:off x="596019" y="2944533"/>
            <a:ext cx="5062988" cy="28143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68630" indent="-187452" defTabSz="749808">
              <a:lnSpc>
                <a:spcPct val="90000"/>
              </a:lnSpc>
              <a:spcAft>
                <a:spcPts val="492"/>
              </a:spcAft>
              <a:buFont typeface="Arial" panose="020B0604020202020204" pitchFamily="34" charset="0"/>
              <a:buChar char="•"/>
            </a:pPr>
            <a:r>
              <a:rPr lang="en-US" sz="180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Accessing the data </a:t>
            </a:r>
          </a:p>
          <a:p>
            <a:pPr marL="468630" indent="-187452" defTabSz="749808">
              <a:lnSpc>
                <a:spcPct val="90000"/>
              </a:lnSpc>
              <a:spcAft>
                <a:spcPts val="492"/>
              </a:spcAft>
              <a:buFont typeface="Arial" panose="020B0604020202020204" pitchFamily="34" charset="0"/>
              <a:buChar char="•"/>
            </a:pPr>
            <a:r>
              <a:rPr lang="en-US" sz="180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Interpreting (and understanding) the data</a:t>
            </a:r>
          </a:p>
          <a:p>
            <a:pPr marL="468630" indent="-187452" defTabSz="749808">
              <a:lnSpc>
                <a:spcPct val="90000"/>
              </a:lnSpc>
              <a:spcAft>
                <a:spcPts val="492"/>
              </a:spcAft>
              <a:buFont typeface="Arial" panose="020B0604020202020204" pitchFamily="34" charset="0"/>
              <a:buChar char="•"/>
            </a:pPr>
            <a:r>
              <a:rPr lang="en-US" sz="180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Responding to the data </a:t>
            </a:r>
            <a:endParaRPr lang="en-US" sz="22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35666C3-8F8A-FB5C-36B6-92607C1425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4136" y="5784760"/>
            <a:ext cx="1937864" cy="105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92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0198EC40-422D-E4A0-9710-13FD8B53D7B7}"/>
                  </a:ext>
                </a:extLst>
              </p:cNvPr>
              <p:cNvGraphicFramePr/>
              <p:nvPr/>
            </p:nvGraphicFramePr>
            <p:xfrm>
              <a:off x="1385956" y="361857"/>
              <a:ext cx="9795566" cy="626754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0198EC40-422D-E4A0-9710-13FD8B53D7B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5956" y="361857"/>
                <a:ext cx="9795566" cy="6267543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B35AEA6-3450-B8B7-DF4E-95AAFA708892}"/>
              </a:ext>
            </a:extLst>
          </p:cNvPr>
          <p:cNvSpPr txBox="1"/>
          <p:nvPr/>
        </p:nvSpPr>
        <p:spPr>
          <a:xfrm>
            <a:off x="4500978" y="1623526"/>
            <a:ext cx="6450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Can see &amp; compare LA’s schools' data directly &amp; run schools reports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C0F1B-AF5A-FF5C-9C81-FA0761DBC01A}"/>
              </a:ext>
            </a:extLst>
          </p:cNvPr>
          <p:cNvSpPr txBox="1"/>
          <p:nvPr/>
        </p:nvSpPr>
        <p:spPr>
          <a:xfrm>
            <a:off x="3778828" y="2706037"/>
            <a:ext cx="800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No individual schools can see LA’s school types variable e.g. urban/rural etc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11511-E4FB-036E-D720-74AEC0377C28}"/>
              </a:ext>
            </a:extLst>
          </p:cNvPr>
          <p:cNvSpPr txBox="1"/>
          <p:nvPr/>
        </p:nvSpPr>
        <p:spPr>
          <a:xfrm>
            <a:off x="4500978" y="3807406"/>
            <a:ext cx="5330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Can see own school’s data and compare to LA averages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DA59EE-D251-FA4B-D67D-2799D327CFF6}"/>
              </a:ext>
            </a:extLst>
          </p:cNvPr>
          <p:cNvSpPr txBox="1"/>
          <p:nvPr/>
        </p:nvSpPr>
        <p:spPr>
          <a:xfrm>
            <a:off x="5277679" y="4965073"/>
            <a:ext cx="3491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No schools but can see LA averages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1BBB3C-2B56-D8A8-1877-F308125E39D8}"/>
              </a:ext>
            </a:extLst>
          </p:cNvPr>
          <p:cNvSpPr txBox="1"/>
          <p:nvPr/>
        </p:nvSpPr>
        <p:spPr>
          <a:xfrm>
            <a:off x="6334844" y="6122740"/>
            <a:ext cx="179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OxWell averages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858BAE-9E53-B226-594C-FB259A8220CD}"/>
              </a:ext>
            </a:extLst>
          </p:cNvPr>
          <p:cNvCxnSpPr>
            <a:cxnSpLocks/>
          </p:cNvCxnSpPr>
          <p:nvPr/>
        </p:nvCxnSpPr>
        <p:spPr>
          <a:xfrm flipV="1">
            <a:off x="11380304" y="1272209"/>
            <a:ext cx="0" cy="4815416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67F3DAA-1720-3100-7E60-15B58F6C6641}"/>
              </a:ext>
            </a:extLst>
          </p:cNvPr>
          <p:cNvSpPr txBox="1"/>
          <p:nvPr/>
        </p:nvSpPr>
        <p:spPr>
          <a:xfrm>
            <a:off x="10487367" y="6106180"/>
            <a:ext cx="1785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2060"/>
                </a:solidFill>
              </a:rPr>
              <a:t>Number of filters and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</a:rPr>
              <a:t>reports available</a:t>
            </a:r>
          </a:p>
        </p:txBody>
      </p:sp>
    </p:spTree>
    <p:extLst>
      <p:ext uri="{BB962C8B-B14F-4D97-AF65-F5344CB8AC3E}">
        <p14:creationId xmlns:p14="http://schemas.microsoft.com/office/powerpoint/2010/main" val="2576159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xwell">
      <a:dk1>
        <a:srgbClr val="000000"/>
      </a:dk1>
      <a:lt1>
        <a:srgbClr val="FFFFFF"/>
      </a:lt1>
      <a:dk2>
        <a:srgbClr val="3866AF"/>
      </a:dk2>
      <a:lt2>
        <a:srgbClr val="FFFFFF"/>
      </a:lt2>
      <a:accent1>
        <a:srgbClr val="4472C4"/>
      </a:accent1>
      <a:accent2>
        <a:srgbClr val="14B5BB"/>
      </a:accent2>
      <a:accent3>
        <a:srgbClr val="CBD3D9"/>
      </a:accent3>
      <a:accent4>
        <a:srgbClr val="707193"/>
      </a:accent4>
      <a:accent5>
        <a:srgbClr val="66A3A7"/>
      </a:accent5>
      <a:accent6>
        <a:srgbClr val="5D70A0"/>
      </a:accent6>
      <a:hlink>
        <a:srgbClr val="14B5BB"/>
      </a:hlink>
      <a:folHlink>
        <a:srgbClr val="A8BBB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well presentation template" id="{C09836AB-90E0-CD40-9FAD-6A0A9B5757D0}" vid="{A76E2CAF-EE26-EA43-84EF-1BC0BBADA1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Oxwell presentation template</Template>
  <TotalTime>6419</TotalTime>
  <Words>1509</Words>
  <Application>Microsoft Office PowerPoint</Application>
  <PresentationFormat>Widescreen</PresentationFormat>
  <Paragraphs>250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 Black</vt:lpstr>
      <vt:lpstr>Times New Roman</vt:lpstr>
      <vt:lpstr>Century Gothic</vt:lpstr>
      <vt:lpstr>Symbol</vt:lpstr>
      <vt:lpstr>Ropa Soft Pro Black</vt:lpstr>
      <vt:lpstr>Calibri</vt:lpstr>
      <vt:lpstr>Arial</vt:lpstr>
      <vt:lpstr>Office Theme</vt:lpstr>
      <vt:lpstr>OxWell Student Survey 2023  LodeSeeker session   For commissioners    </vt:lpstr>
      <vt:lpstr>Today’s session </vt:lpstr>
      <vt:lpstr>PowerPoint Presentation</vt:lpstr>
      <vt:lpstr>2023 data</vt:lpstr>
      <vt:lpstr>PowerPoint Presentation</vt:lpstr>
      <vt:lpstr>Mental health- aged 11-16</vt:lpstr>
      <vt:lpstr>Age of first self harm</vt:lpstr>
      <vt:lpstr>PowerPoint Presentation</vt:lpstr>
      <vt:lpstr>PowerPoint Presentation</vt:lpstr>
      <vt:lpstr> School level data </vt:lpstr>
      <vt:lpstr> Area level data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National Insights Webinar </vt:lpstr>
      <vt:lpstr>Stay in touch </vt:lpstr>
      <vt:lpstr>       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Pauline Foster</dc:creator>
  <cp:lastModifiedBy>Shona O'Leary</cp:lastModifiedBy>
  <cp:revision>28</cp:revision>
  <dcterms:created xsi:type="dcterms:W3CDTF">2022-10-19T14:11:48Z</dcterms:created>
  <dcterms:modified xsi:type="dcterms:W3CDTF">2023-06-12T17:07:01Z</dcterms:modified>
</cp:coreProperties>
</file>