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77" r:id="rId8"/>
    <p:sldId id="260" r:id="rId9"/>
    <p:sldId id="274" r:id="rId10"/>
    <p:sldId id="261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E7FC6-BDF1-06DC-EBFE-8AB6AEECA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E76C9-6E72-B48E-56D8-AACE86E6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7C3D2-A284-CA80-07B9-7C5147BD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047D-C843-485F-8950-E6DC5BD47EE0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D13C1-802B-BEBE-D3D3-DADD206C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76EB1-B6FD-885E-C92A-FE3B7E80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57F6-50CD-48BF-AECA-5FA0DE0C0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78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1D85C-1750-CA88-3778-9C5612B7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D1A36-2D79-3BB0-31D0-371C67B94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C4119-0EB8-8F82-474A-5B5881A5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047D-C843-485F-8950-E6DC5BD47EE0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55809-624B-BE98-BCDC-E60E2D93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F812D-D0D2-AE89-887F-17986B33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57F6-50CD-48BF-AECA-5FA0DE0C0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9CF52-3C09-D900-5B54-99ED29B2F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6C771-C93A-834D-830A-2938F5163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C2D2A-29F8-56DF-D9C7-F9038EA0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047D-C843-485F-8950-E6DC5BD47EE0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1B1C6-25C0-532A-6CFB-79C7B94E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9404F-4B75-D050-69DE-816C751F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57F6-50CD-48BF-AECA-5FA0DE0C0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8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8C02-A07D-ED4C-880D-A5D88BF0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D7C6-10EC-3C26-138C-95D0A8985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36FC-2AE9-3A3D-573C-167C9DAE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047D-C843-485F-8950-E6DC5BD47EE0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348E3-8898-271C-FEA9-BCB51B63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CCEA5-4403-0107-3B39-FF703280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57F6-50CD-48BF-AECA-5FA0DE0C0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14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E6BD-5B7C-CE14-B73C-1FB17B41D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33402-1E3F-B120-1022-792AB86D6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CFEC4-13B8-641F-715F-00E821BC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047D-C843-485F-8950-E6DC5BD47EE0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D0DD9-1BF9-16AE-66B2-4A2EE25C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464B3-5087-5897-3DD4-7F75A441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57F6-50CD-48BF-AECA-5FA0DE0C0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72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720E-F6CB-58D5-16E8-DC33FC8C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2CB9-4CBD-8760-F909-1208F5EA1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5BEA1-32C3-EE90-F51D-E8C7BEE33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E96B5-FC4B-2F12-1387-FF3630BF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047D-C843-485F-8950-E6DC5BD47EE0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01EF9-B8FE-3814-1484-923DA079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83D38-6E0A-3251-9362-A95D1CD6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57F6-50CD-48BF-AECA-5FA0DE0C0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BA1E-0590-E0F5-3FDE-5ED98CC9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77A94-B950-59E1-130D-A00465B52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0584C-D5D5-AC9E-E046-E93BD079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3B70B-CBC3-E917-3B8B-9CEB04251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A634B-1AA8-CF7A-959D-221FD542C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DA37B3-AA77-E6C7-9DAE-88DF16BA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047D-C843-485F-8950-E6DC5BD47EE0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89644-781B-D94D-DF91-55610DA0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08AB22-CA84-DFD2-216C-14A9DB71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57F6-50CD-48BF-AECA-5FA0DE0C0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3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667C-F46F-1297-B991-43801A76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4928F-4015-B22F-5216-CD69A6A6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047D-C843-485F-8950-E6DC5BD47EE0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B94E6-ACE7-196C-7466-34DF0C45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A4735-518D-17CE-E4D9-824810A6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57F6-50CD-48BF-AECA-5FA0DE0C0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9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B7499-9AEE-725C-9314-EDFC5457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047D-C843-485F-8950-E6DC5BD47EE0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0F71A-DE64-9FA7-A4C8-9CD27E9B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F37AB-0F20-AE12-2C3E-510F4B3C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57F6-50CD-48BF-AECA-5FA0DE0C0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9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8A43B-BB17-38ED-DA97-F5F556EE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B70F-EFFB-3A04-3539-18D752E39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71788-FAF4-2D3C-1CEF-330C8FE33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0DB9D-9A84-806B-A295-7E43AFD9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047D-C843-485F-8950-E6DC5BD47EE0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E4555-4BA7-2878-68CA-38438A4D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78A90-5727-8FBF-4526-801FA0DD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57F6-50CD-48BF-AECA-5FA0DE0C0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8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2401-74B1-9F2C-AD83-651A4CE3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9E5E2-F6CB-21F2-27BF-B685E16CD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B93C7-5189-0372-A4EB-6F1872373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D90BC-275D-CAC0-A935-018086D0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047D-C843-485F-8950-E6DC5BD47EE0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6BC21-BE20-6CBB-0BF1-0EB67BD2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CD21F-3CF1-1AF9-85CB-889FC8BE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57F6-50CD-48BF-AECA-5FA0DE0C0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D531F-7D3D-5E89-873B-F148A948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88714-94DC-5E98-1714-9CE2FC602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97F93-463D-4293-21AA-3325DC7AD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0047D-C843-485F-8950-E6DC5BD47EE0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37AA8-0891-6E7D-E8BE-8C99712B5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F07E6-2F10-22E2-865B-89B9A2C12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57F6-50CD-48BF-AECA-5FA0DE0C0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6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2951-AEC9-8794-7F37-11E359871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Home Start Slough </a:t>
            </a:r>
            <a:r>
              <a:rPr lang="en-GB" dirty="0"/>
              <a:t>–</a:t>
            </a:r>
            <a:br>
              <a:rPr lang="en-GB" dirty="0"/>
            </a:br>
            <a:r>
              <a:rPr lang="en-GB" dirty="0"/>
              <a:t>Healthy weight family pilot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2A548-BEBC-A933-2E59-C6EB2837B1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NEED SLOUGH BOROUGH COUNCIL PRESENTATION TEMPLATE</a:t>
            </a:r>
          </a:p>
          <a:p>
            <a:endParaRPr lang="en-GB" dirty="0"/>
          </a:p>
          <a:p>
            <a:r>
              <a:rPr lang="en-GB" dirty="0"/>
              <a:t>Fiona Harris – Deputy Director of Public </a:t>
            </a:r>
            <a:r>
              <a:rPr lang="en-GB"/>
              <a:t>Health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2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C23FB-9AFD-2AB6-C431-A7C3C638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609600"/>
            <a:ext cx="4258228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Slough NCMP 2021/22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150B7-354A-5410-FD91-5AD829D06D16}"/>
              </a:ext>
            </a:extLst>
          </p:cNvPr>
          <p:cNvSpPr txBox="1"/>
          <p:nvPr/>
        </p:nvSpPr>
        <p:spPr>
          <a:xfrm>
            <a:off x="319315" y="2194101"/>
            <a:ext cx="4441372" cy="32632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National Child Measurement Programme – taken in Reception and Year 6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Slough are currently above the national and local average for children starting school </a:t>
            </a:r>
            <a:r>
              <a:rPr lang="en-US" sz="2000" b="1" dirty="0"/>
              <a:t>underweight</a:t>
            </a:r>
            <a:r>
              <a:rPr lang="en-US" sz="20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Unfortunately, in Slough nearly </a:t>
            </a:r>
            <a:r>
              <a:rPr lang="en-US" sz="2000" b="1" dirty="0">
                <a:effectLst/>
              </a:rPr>
              <a:t>triple</a:t>
            </a:r>
            <a:r>
              <a:rPr lang="en-US" sz="2000" dirty="0">
                <a:effectLst/>
              </a:rPr>
              <a:t> the number of children identified as obese in Reception, remained obese in Year 6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4BFF272-5938-1766-BDF3-189C0CFE6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412446"/>
              </p:ext>
            </p:extLst>
          </p:nvPr>
        </p:nvGraphicFramePr>
        <p:xfrm>
          <a:off x="4793280" y="671284"/>
          <a:ext cx="7112001" cy="5515432"/>
        </p:xfrm>
        <a:graphic>
          <a:graphicData uri="http://schemas.openxmlformats.org/drawingml/2006/table">
            <a:tbl>
              <a:tblPr/>
              <a:tblGrid>
                <a:gridCol w="1138031">
                  <a:extLst>
                    <a:ext uri="{9D8B030D-6E8A-4147-A177-3AD203B41FA5}">
                      <a16:colId xmlns:a16="http://schemas.microsoft.com/office/drawing/2014/main" val="831104134"/>
                    </a:ext>
                  </a:extLst>
                </a:gridCol>
                <a:gridCol w="1539575">
                  <a:extLst>
                    <a:ext uri="{9D8B030D-6E8A-4147-A177-3AD203B41FA5}">
                      <a16:colId xmlns:a16="http://schemas.microsoft.com/office/drawing/2014/main" val="2280642505"/>
                    </a:ext>
                  </a:extLst>
                </a:gridCol>
                <a:gridCol w="1015470">
                  <a:extLst>
                    <a:ext uri="{9D8B030D-6E8A-4147-A177-3AD203B41FA5}">
                      <a16:colId xmlns:a16="http://schemas.microsoft.com/office/drawing/2014/main" val="1750232058"/>
                    </a:ext>
                  </a:extLst>
                </a:gridCol>
                <a:gridCol w="1368635">
                  <a:extLst>
                    <a:ext uri="{9D8B030D-6E8A-4147-A177-3AD203B41FA5}">
                      <a16:colId xmlns:a16="http://schemas.microsoft.com/office/drawing/2014/main" val="1779364876"/>
                    </a:ext>
                  </a:extLst>
                </a:gridCol>
                <a:gridCol w="1025145">
                  <a:extLst>
                    <a:ext uri="{9D8B030D-6E8A-4147-A177-3AD203B41FA5}">
                      <a16:colId xmlns:a16="http://schemas.microsoft.com/office/drawing/2014/main" val="3067410880"/>
                    </a:ext>
                  </a:extLst>
                </a:gridCol>
                <a:gridCol w="1025145">
                  <a:extLst>
                    <a:ext uri="{9D8B030D-6E8A-4147-A177-3AD203B41FA5}">
                      <a16:colId xmlns:a16="http://schemas.microsoft.com/office/drawing/2014/main" val="3521130146"/>
                    </a:ext>
                  </a:extLst>
                </a:gridCol>
              </a:tblGrid>
              <a:tr h="578091">
                <a:tc gridSpan="3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185" marR="111185" marT="55593" marB="555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24195"/>
                  </a:ext>
                </a:extLst>
              </a:tr>
              <a:tr h="440844"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RECEPTION (4 - 5yrs)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185" marR="111185" marT="55593" marB="55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00361"/>
                  </a:ext>
                </a:extLst>
              </a:tr>
              <a:tr h="84736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Underweight 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Healthy weight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Overweight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Obesity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Severe Obesity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435337"/>
                  </a:ext>
                </a:extLst>
              </a:tr>
              <a:tr h="31832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Slough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757817"/>
                  </a:ext>
                </a:extLst>
              </a:tr>
              <a:tr h="582846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 East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485588"/>
                  </a:ext>
                </a:extLst>
              </a:tr>
              <a:tr h="31832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England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99257"/>
                  </a:ext>
                </a:extLst>
              </a:tr>
              <a:tr h="440844"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6 (10-11yrs)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185" marR="111185" marT="55593" marB="55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552882"/>
                  </a:ext>
                </a:extLst>
              </a:tr>
              <a:tr h="31832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Slough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**29%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74615"/>
                  </a:ext>
                </a:extLst>
              </a:tr>
              <a:tr h="582846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 East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832325"/>
                  </a:ext>
                </a:extLst>
              </a:tr>
              <a:tr h="31832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England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692214"/>
                  </a:ext>
                </a:extLst>
              </a:tr>
              <a:tr h="384646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*rounded up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340955"/>
                  </a:ext>
                </a:extLst>
              </a:tr>
              <a:tr h="384646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 increase from 2019/20,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185" marR="111185" marT="55593" marB="555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89" marR="83389" marT="11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107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9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Obesity rates in Slough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Of every 100 </a:t>
            </a:r>
            <a:r>
              <a:rPr lang="en-GB" b="1" dirty="0"/>
              <a:t>4-5 year olds </a:t>
            </a:r>
            <a:r>
              <a:rPr lang="en-GB" dirty="0"/>
              <a:t>in Slough, </a:t>
            </a:r>
            <a:r>
              <a:rPr lang="en-GB" b="1" dirty="0"/>
              <a:t>11 are obese </a:t>
            </a:r>
            <a:r>
              <a:rPr lang="en-GB" dirty="0"/>
              <a:t>(10.8%)</a:t>
            </a:r>
          </a:p>
          <a:p>
            <a:pPr algn="ctr"/>
            <a:r>
              <a:rPr lang="en-GB" dirty="0"/>
              <a:t>Of every 100 </a:t>
            </a:r>
            <a:r>
              <a:rPr lang="en-GB" b="1" dirty="0"/>
              <a:t>10-11 year olds </a:t>
            </a:r>
            <a:r>
              <a:rPr lang="en-GB" dirty="0"/>
              <a:t>in Slough , </a:t>
            </a:r>
            <a:r>
              <a:rPr lang="en-GB" b="1" dirty="0"/>
              <a:t>28 are obese </a:t>
            </a:r>
            <a:r>
              <a:rPr lang="en-GB" dirty="0"/>
              <a:t>(28.4%)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5605"/>
          <a:stretch/>
        </p:blipFill>
        <p:spPr>
          <a:xfrm>
            <a:off x="1444493" y="3429000"/>
            <a:ext cx="8605736" cy="25470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4387F9-E9A1-F5A3-0FE9-5C49FA483D1D}"/>
              </a:ext>
            </a:extLst>
          </p:cNvPr>
          <p:cNvSpPr/>
          <p:nvPr/>
        </p:nvSpPr>
        <p:spPr>
          <a:xfrm>
            <a:off x="4267199" y="3923070"/>
            <a:ext cx="864359" cy="1700981"/>
          </a:xfrm>
          <a:prstGeom prst="roundRect">
            <a:avLst/>
          </a:prstGeom>
          <a:noFill/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E0B5EB-3D45-AE2A-0EBF-AA49F6711454}"/>
              </a:ext>
            </a:extLst>
          </p:cNvPr>
          <p:cNvSpPr/>
          <p:nvPr/>
        </p:nvSpPr>
        <p:spPr>
          <a:xfrm>
            <a:off x="8814178" y="3953814"/>
            <a:ext cx="864359" cy="1700981"/>
          </a:xfrm>
          <a:prstGeom prst="roundRect">
            <a:avLst/>
          </a:prstGeom>
          <a:noFill/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0183B1-CCDF-C3EE-442B-AA1EB32252BC}"/>
              </a:ext>
            </a:extLst>
          </p:cNvPr>
          <p:cNvSpPr/>
          <p:nvPr/>
        </p:nvSpPr>
        <p:spPr>
          <a:xfrm>
            <a:off x="7491995" y="2341013"/>
            <a:ext cx="464023" cy="461191"/>
          </a:xfrm>
          <a:prstGeom prst="roundRect">
            <a:avLst/>
          </a:prstGeom>
          <a:noFill/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BC6DEE-B84D-EE0D-9EBF-E09DC94CBDB7}"/>
              </a:ext>
            </a:extLst>
          </p:cNvPr>
          <p:cNvSpPr/>
          <p:nvPr/>
        </p:nvSpPr>
        <p:spPr>
          <a:xfrm>
            <a:off x="7322075" y="1838817"/>
            <a:ext cx="464023" cy="461191"/>
          </a:xfrm>
          <a:prstGeom prst="roundRect">
            <a:avLst/>
          </a:prstGeom>
          <a:noFill/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96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48" y="988166"/>
            <a:ext cx="8639503" cy="562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6D62C-8D1A-8AB3-EC5A-0503E2028D28}"/>
              </a:ext>
            </a:extLst>
          </p:cNvPr>
          <p:cNvSpPr txBox="1">
            <a:spLocks/>
          </p:cNvSpPr>
          <p:nvPr/>
        </p:nvSpPr>
        <p:spPr>
          <a:xfrm>
            <a:off x="838200" y="191569"/>
            <a:ext cx="10515600" cy="796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Childhood Obesity – A Complex System</a:t>
            </a:r>
          </a:p>
        </p:txBody>
      </p:sp>
    </p:spTree>
    <p:extLst>
      <p:ext uri="{BB962C8B-B14F-4D97-AF65-F5344CB8AC3E}">
        <p14:creationId xmlns:p14="http://schemas.microsoft.com/office/powerpoint/2010/main" val="140828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FE2A-B292-2CB0-3C1A-8703C9B2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Current child weight management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DB03A-7BC6-F8CA-B342-FC6740864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Great engagement with children and young people (over 200 CYP each quarter), only a small percentage of these are identified as being overweight or obese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 the last financial year –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less than 4%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those engaging with the child weight management service identify as being overweight or obese.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child weight management service (5-16 year olds) in Slough. The current service provision is being reviewed to explore the impact, cost-effectiveness, and suitability for families in Slough.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9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4765964"/>
            <a:ext cx="11291454" cy="1884218"/>
          </a:xfrm>
        </p:spPr>
        <p:txBody>
          <a:bodyPr>
            <a:noAutofit/>
          </a:bodyPr>
          <a:lstStyle/>
          <a:p>
            <a:r>
              <a:rPr lang="en-GB" sz="1800" b="1" u="sng" dirty="0"/>
              <a:t>Service provisions for improving healthy weight in children should be aimed at </a:t>
            </a:r>
            <a:r>
              <a:rPr lang="en-GB" sz="1800" b="1" dirty="0"/>
              <a:t>:</a:t>
            </a:r>
            <a:br>
              <a:rPr lang="en-GB" sz="1800" b="1" dirty="0"/>
            </a:br>
            <a:br>
              <a:rPr lang="en-GB" sz="1800" dirty="0"/>
            </a:br>
            <a:r>
              <a:rPr lang="en-GB" sz="1800" dirty="0"/>
              <a:t>1) </a:t>
            </a:r>
            <a:r>
              <a:rPr lang="en-GB" sz="1800" b="1" dirty="0"/>
              <a:t>Parents and children under 5 years old </a:t>
            </a:r>
            <a:r>
              <a:rPr lang="en-GB" sz="1800" dirty="0"/>
              <a:t>:- </a:t>
            </a:r>
            <a:r>
              <a:rPr lang="en-GB" sz="1800" dirty="0" err="1"/>
              <a:t>Britwell</a:t>
            </a:r>
            <a:r>
              <a:rPr lang="en-GB" sz="1800" dirty="0"/>
              <a:t> and Northborough (15.6%), </a:t>
            </a:r>
            <a:r>
              <a:rPr lang="en-GB" sz="1800" dirty="0" err="1"/>
              <a:t>Elliman</a:t>
            </a:r>
            <a:r>
              <a:rPr lang="en-GB" sz="1800" dirty="0"/>
              <a:t> (15.4%), and </a:t>
            </a:r>
            <a:r>
              <a:rPr lang="en-GB" sz="1800" dirty="0" err="1"/>
              <a:t>Foxborough</a:t>
            </a:r>
            <a:r>
              <a:rPr lang="en-GB" sz="1800" dirty="0"/>
              <a:t> (15.2%)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2) </a:t>
            </a:r>
            <a:r>
              <a:rPr lang="en-GB" sz="1800" b="1" dirty="0"/>
              <a:t>School aged children (under 11 years old)</a:t>
            </a:r>
            <a:r>
              <a:rPr lang="en-GB" sz="1800" dirty="0"/>
              <a:t> :- Farnham (30%), </a:t>
            </a:r>
            <a:r>
              <a:rPr lang="en-GB" sz="1800" dirty="0" err="1"/>
              <a:t>Britwell</a:t>
            </a:r>
            <a:r>
              <a:rPr lang="en-GB" sz="1800" dirty="0"/>
              <a:t> and Northborough (29%), </a:t>
            </a:r>
            <a:r>
              <a:rPr lang="en-GB" sz="1800" dirty="0" err="1"/>
              <a:t>Elliman</a:t>
            </a:r>
            <a:r>
              <a:rPr lang="en-GB" sz="1800" dirty="0"/>
              <a:t> (29.1%) and Wrexham (29%)</a:t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57" y="190788"/>
            <a:ext cx="566797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54" y="190788"/>
            <a:ext cx="5874304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6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607BB-E46A-F413-35C7-F42671D1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HomeStart</a:t>
            </a:r>
            <a:r>
              <a:rPr lang="en-GB" dirty="0"/>
              <a:t> - Healthy Family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0258A-430A-1112-B01D-1BBDC8420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b="1" dirty="0"/>
              <a:t>Aim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Provide a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argeted strength-based approach 12-week home-visiting service to support healthy weight.</a:t>
            </a:r>
          </a:p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</a:rPr>
              <a:t>Model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home-visiting service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will be provided to families (with children under 5) in our most deprived wards, once a week for 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12 weeks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Trained volunteers will provide practical support in parenting skills, family lifestyle habits and emotional wellbeing. 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Target 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40 of our most vulnerable families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provide whole family approach.</a:t>
            </a:r>
          </a:p>
          <a:p>
            <a:pPr marL="0" indent="0">
              <a:buNone/>
            </a:pPr>
            <a:endParaRPr lang="en-GB" sz="18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</a:rPr>
              <a:t>Referral process</a:t>
            </a:r>
          </a:p>
          <a:p>
            <a:r>
              <a:rPr lang="en-GB" sz="1800" dirty="0">
                <a:latin typeface="Arial" panose="020B0604020202020204" pitchFamily="34" charset="0"/>
              </a:rPr>
              <a:t>Families will be referred into service by Health Visiting, School Nursing, GP’s, Early Help etc.</a:t>
            </a:r>
          </a:p>
          <a:p>
            <a:r>
              <a:rPr lang="en-GB" sz="1800" dirty="0">
                <a:latin typeface="Arial" panose="020B0604020202020204" pitchFamily="34" charset="0"/>
              </a:rPr>
              <a:t>On exit from the pilot, families will be referred to CWM programme (age dependant) and wider Active Slough offer.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9238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BD861-A4B3-E466-E9B8-97AF08C7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r>
              <a:rPr lang="en-GB" sz="4100"/>
              <a:t>Overview of </a:t>
            </a:r>
            <a:r>
              <a:rPr lang="en-GB" sz="4100" u="none" strike="noStrike">
                <a:effectLst/>
              </a:rPr>
              <a:t>Home Start Metrics and deliverables</a:t>
            </a:r>
            <a:endParaRPr lang="en-GB" sz="4100"/>
          </a:p>
        </p:txBody>
      </p:sp>
      <p:graphicFrame>
        <p:nvGraphicFramePr>
          <p:cNvPr id="36" name="Content Placeholder 11">
            <a:extLst>
              <a:ext uri="{FF2B5EF4-FFF2-40B4-BE49-F238E27FC236}">
                <a16:creationId xmlns:a16="http://schemas.microsoft.com/office/drawing/2014/main" id="{A941CA67-47CB-5233-6E90-B162CD0B4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263707"/>
              </p:ext>
            </p:extLst>
          </p:nvPr>
        </p:nvGraphicFramePr>
        <p:xfrm>
          <a:off x="526473" y="1789690"/>
          <a:ext cx="10236245" cy="4820007"/>
        </p:xfrm>
        <a:graphic>
          <a:graphicData uri="http://schemas.openxmlformats.org/drawingml/2006/table">
            <a:tbl>
              <a:tblPr/>
              <a:tblGrid>
                <a:gridCol w="637113">
                  <a:extLst>
                    <a:ext uri="{9D8B030D-6E8A-4147-A177-3AD203B41FA5}">
                      <a16:colId xmlns:a16="http://schemas.microsoft.com/office/drawing/2014/main" val="1189375666"/>
                    </a:ext>
                  </a:extLst>
                </a:gridCol>
                <a:gridCol w="3599158">
                  <a:extLst>
                    <a:ext uri="{9D8B030D-6E8A-4147-A177-3AD203B41FA5}">
                      <a16:colId xmlns:a16="http://schemas.microsoft.com/office/drawing/2014/main" val="945479395"/>
                    </a:ext>
                  </a:extLst>
                </a:gridCol>
                <a:gridCol w="826443">
                  <a:extLst>
                    <a:ext uri="{9D8B030D-6E8A-4147-A177-3AD203B41FA5}">
                      <a16:colId xmlns:a16="http://schemas.microsoft.com/office/drawing/2014/main" val="2257341491"/>
                    </a:ext>
                  </a:extLst>
                </a:gridCol>
                <a:gridCol w="856872">
                  <a:extLst>
                    <a:ext uri="{9D8B030D-6E8A-4147-A177-3AD203B41FA5}">
                      <a16:colId xmlns:a16="http://schemas.microsoft.com/office/drawing/2014/main" val="3373721554"/>
                    </a:ext>
                  </a:extLst>
                </a:gridCol>
                <a:gridCol w="4316659">
                  <a:extLst>
                    <a:ext uri="{9D8B030D-6E8A-4147-A177-3AD203B41FA5}">
                      <a16:colId xmlns:a16="http://schemas.microsoft.com/office/drawing/2014/main" val="663368570"/>
                    </a:ext>
                  </a:extLst>
                </a:gridCol>
              </a:tblGrid>
              <a:tr h="440115">
                <a:tc rowSpan="4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Ward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families supported from Britwell and Northborough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Outcomes  </a:t>
                      </a:r>
                      <a:endParaRPr lang="en-GB" sz="2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families reporting increased knowledge of healthy lifestyle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026319"/>
                  </a:ext>
                </a:extLst>
              </a:tr>
              <a:tr h="245034"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families supported from Elliman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families reporting increased knowledge of wellbeing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584355"/>
                  </a:ext>
                </a:extLst>
              </a:tr>
              <a:tr h="440115"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families supported from Foxborough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families reporting increased ability to manage child's physical health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011440"/>
                  </a:ext>
                </a:extLst>
              </a:tr>
              <a:tr h="440115"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families supported (all)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families reporting increased ability to manage child's mental health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83786"/>
                  </a:ext>
                </a:extLst>
              </a:tr>
              <a:tr h="44011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families reporting increased ability to manage parents physical health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384915"/>
                  </a:ext>
                </a:extLst>
              </a:tr>
              <a:tr h="440115">
                <a:tc rowSpan="8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Issues raised </a:t>
                      </a:r>
                      <a:endParaRPr lang="en-GB" sz="2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Physical Activity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families reporting increased ability to manage parents mental health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068441"/>
                  </a:ext>
                </a:extLst>
              </a:tr>
              <a:tr h="245034"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Nutrition and healthy eating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500197"/>
                  </a:ext>
                </a:extLst>
              </a:tr>
              <a:tr h="245034"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Overcrowding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Referrals </a:t>
                      </a:r>
                      <a:endParaRPr lang="en-GB" sz="2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referrals to partners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793116"/>
                  </a:ext>
                </a:extLst>
              </a:tr>
              <a:tr h="245034"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Cooking skills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 referral partners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119098"/>
                  </a:ext>
                </a:extLst>
              </a:tr>
              <a:tr h="245034"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Financial / debt problems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123470"/>
                  </a:ext>
                </a:extLst>
              </a:tr>
              <a:tr h="245034"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Family/network support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Referrals received from partners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257545"/>
                  </a:ext>
                </a:extLst>
              </a:tr>
              <a:tr h="245034"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Mental health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 referral partners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626450"/>
                  </a:ext>
                </a:extLst>
              </a:tr>
              <a:tr h="245034">
                <a:tc v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Domestic abuse 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73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58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2C0E4250BFB64D92A9A4C2A1BA68A1" ma:contentTypeVersion="3" ma:contentTypeDescription="Create a new document." ma:contentTypeScope="" ma:versionID="1bce9e7688ed8a18c351380968c80de5">
  <xsd:schema xmlns:xsd="http://www.w3.org/2001/XMLSchema" xmlns:xs="http://www.w3.org/2001/XMLSchema" xmlns:p="http://schemas.microsoft.com/office/2006/metadata/properties" xmlns:ns3="c450801d-52dc-4dce-b687-3efbc5fc0421" targetNamespace="http://schemas.microsoft.com/office/2006/metadata/properties" ma:root="true" ma:fieldsID="ce3faf4bbaa68e145baf03b1a2149af5" ns3:_="">
    <xsd:import namespace="c450801d-52dc-4dce-b687-3efbc5fc04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0801d-52dc-4dce-b687-3efbc5fc0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DA70A2-52D5-48C1-A020-CC7A159CE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50801d-52dc-4dce-b687-3efbc5fc04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4426A8-C5D9-47E7-BF6E-6CC44CFC18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FC591B-7E9A-43CE-8DB2-6D30ECA0A3F0}">
  <ds:schemaRefs>
    <ds:schemaRef ds:uri="http://purl.org/dc/terms/"/>
    <ds:schemaRef ds:uri="c450801d-52dc-4dce-b687-3efbc5fc0421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639</Words>
  <Application>Microsoft Office PowerPoint</Application>
  <PresentationFormat>Widescreen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Home Start Slough – Healthy weight family pilot</vt:lpstr>
      <vt:lpstr>Slough NCMP 2021/22</vt:lpstr>
      <vt:lpstr>Obesity rates in Slough</vt:lpstr>
      <vt:lpstr>PowerPoint Presentation</vt:lpstr>
      <vt:lpstr>Current child weight management service </vt:lpstr>
      <vt:lpstr>Service provisions for improving healthy weight in children should be aimed at :  1) Parents and children under 5 years old :- Britwell and Northborough (15.6%), Elliman (15.4%), and Foxborough (15.2%)  2) School aged children (under 11 years old) :- Farnham (30%), Britwell and Northborough (29%), Elliman (29.1%) and Wrexham (29%) </vt:lpstr>
      <vt:lpstr>HomeStart - Healthy Family pilot</vt:lpstr>
      <vt:lpstr>Overview of Home Start Metrics and deliverables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Start Slough – Healthy weight family pilot</dc:title>
  <dc:creator>Sabrina Kerr</dc:creator>
  <cp:lastModifiedBy>Byron Taylor</cp:lastModifiedBy>
  <cp:revision>7</cp:revision>
  <dcterms:created xsi:type="dcterms:W3CDTF">2023-03-21T10:20:25Z</dcterms:created>
  <dcterms:modified xsi:type="dcterms:W3CDTF">2023-07-03T16:47:54Z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0x0101007F2C0E4250BFB64D92A9A4C2A1BA68A1</vt:lpwstr>
  </property>
</Properties>
</file>