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4"/>
  </p:sldMasterIdLst>
  <p:notesMasterIdLst>
    <p:notesMasterId r:id="rId26"/>
  </p:notesMasterIdLst>
  <p:sldIdLst>
    <p:sldId id="4609" r:id="rId5"/>
    <p:sldId id="4903" r:id="rId6"/>
    <p:sldId id="4977" r:id="rId7"/>
    <p:sldId id="5010" r:id="rId8"/>
    <p:sldId id="5008" r:id="rId9"/>
    <p:sldId id="4986" r:id="rId10"/>
    <p:sldId id="4984" r:id="rId11"/>
    <p:sldId id="5012" r:id="rId12"/>
    <p:sldId id="4982" r:id="rId13"/>
    <p:sldId id="4983" r:id="rId14"/>
    <p:sldId id="5006" r:id="rId15"/>
    <p:sldId id="5009" r:id="rId16"/>
    <p:sldId id="4979" r:id="rId17"/>
    <p:sldId id="5017" r:id="rId18"/>
    <p:sldId id="4905" r:id="rId19"/>
    <p:sldId id="5007" r:id="rId20"/>
    <p:sldId id="5011" r:id="rId21"/>
    <p:sldId id="4988" r:id="rId22"/>
    <p:sldId id="5016" r:id="rId23"/>
    <p:sldId id="5014" r:id="rId24"/>
    <p:sldId id="5015" r:id="rId25"/>
  </p:sldIdLst>
  <p:sldSz cx="12190413" cy="6858000"/>
  <p:notesSz cx="9872663" cy="6742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27EFF3-D975-2E97-6934-14483BD17499}" name="Mair Steven" initials="MS" userId="S::StevenMair@slough.gov.uk::15bd90f2-7f14-47c1-8a04-e8898ff945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000"/>
    <a:srgbClr val="9E66AA"/>
    <a:srgbClr val="54B9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0952E2-F65A-4DC5-B35C-82AC1AA34400}" v="20" dt="2024-03-11T22:37:02.8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660"/>
  </p:normalViewPr>
  <p:slideViewPr>
    <p:cSldViewPr>
      <p:cViewPr varScale="1">
        <p:scale>
          <a:sx n="92" d="100"/>
          <a:sy n="92" d="100"/>
        </p:scale>
        <p:origin x="92" y="228"/>
      </p:cViewPr>
      <p:guideLst>
        <p:guide orient="horz" pos="2160"/>
        <p:guide pos="3840"/>
      </p:guideLst>
    </p:cSldViewPr>
  </p:slideViewPr>
  <p:notesTextViewPr>
    <p:cViewPr>
      <p:scale>
        <a:sx n="1" d="1"/>
        <a:sy n="1" d="1"/>
      </p:scale>
      <p:origin x="0" y="0"/>
    </p:cViewPr>
  </p:notesTextViewPr>
  <p:sorterViewPr>
    <p:cViewPr varScale="1">
      <p:scale>
        <a:sx n="1" d="1"/>
        <a:sy n="1" d="1"/>
      </p:scale>
      <p:origin x="0" y="-25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il Hoskinson" userId="3a85432d-c5ef-40e9-9e2a-bad02d9c7a99" providerId="ADAL" clId="{570952E2-F65A-4DC5-B35C-82AC1AA34400}"/>
    <pc:docChg chg="addSld modSld">
      <pc:chgData name="Neil Hoskinson" userId="3a85432d-c5ef-40e9-9e2a-bad02d9c7a99" providerId="ADAL" clId="{570952E2-F65A-4DC5-B35C-82AC1AA34400}" dt="2024-03-11T22:37:02.834" v="188" actId="14100"/>
      <pc:docMkLst>
        <pc:docMk/>
      </pc:docMkLst>
      <pc:sldChg chg="modSp mod">
        <pc:chgData name="Neil Hoskinson" userId="3a85432d-c5ef-40e9-9e2a-bad02d9c7a99" providerId="ADAL" clId="{570952E2-F65A-4DC5-B35C-82AC1AA34400}" dt="2024-03-05T11:06:48.935" v="1" actId="6549"/>
        <pc:sldMkLst>
          <pc:docMk/>
          <pc:sldMk cId="1637479565" sldId="5014"/>
        </pc:sldMkLst>
        <pc:spChg chg="mod">
          <ac:chgData name="Neil Hoskinson" userId="3a85432d-c5ef-40e9-9e2a-bad02d9c7a99" providerId="ADAL" clId="{570952E2-F65A-4DC5-B35C-82AC1AA34400}" dt="2024-03-05T11:06:48.935" v="1" actId="6549"/>
          <ac:spMkLst>
            <pc:docMk/>
            <pc:sldMk cId="1637479565" sldId="5014"/>
            <ac:spMk id="2" creationId="{9BA1410D-EEDE-0933-D0D0-CD7EC2F7CA89}"/>
          </ac:spMkLst>
        </pc:spChg>
      </pc:sldChg>
      <pc:sldChg chg="modSp mod">
        <pc:chgData name="Neil Hoskinson" userId="3a85432d-c5ef-40e9-9e2a-bad02d9c7a99" providerId="ADAL" clId="{570952E2-F65A-4DC5-B35C-82AC1AA34400}" dt="2024-03-05T11:06:45.675" v="0" actId="6549"/>
        <pc:sldMkLst>
          <pc:docMk/>
          <pc:sldMk cId="3331456732" sldId="5015"/>
        </pc:sldMkLst>
        <pc:spChg chg="mod">
          <ac:chgData name="Neil Hoskinson" userId="3a85432d-c5ef-40e9-9e2a-bad02d9c7a99" providerId="ADAL" clId="{570952E2-F65A-4DC5-B35C-82AC1AA34400}" dt="2024-03-05T11:06:45.675" v="0" actId="6549"/>
          <ac:spMkLst>
            <pc:docMk/>
            <pc:sldMk cId="3331456732" sldId="5015"/>
            <ac:spMk id="2" creationId="{9BA1410D-EEDE-0933-D0D0-CD7EC2F7CA89}"/>
          </ac:spMkLst>
        </pc:spChg>
      </pc:sldChg>
      <pc:sldChg chg="addSp modSp add mod">
        <pc:chgData name="Neil Hoskinson" userId="3a85432d-c5ef-40e9-9e2a-bad02d9c7a99" providerId="ADAL" clId="{570952E2-F65A-4DC5-B35C-82AC1AA34400}" dt="2024-03-11T22:37:02.834" v="188" actId="14100"/>
        <pc:sldMkLst>
          <pc:docMk/>
          <pc:sldMk cId="1044126383" sldId="5017"/>
        </pc:sldMkLst>
        <pc:spChg chg="mod">
          <ac:chgData name="Neil Hoskinson" userId="3a85432d-c5ef-40e9-9e2a-bad02d9c7a99" providerId="ADAL" clId="{570952E2-F65A-4DC5-B35C-82AC1AA34400}" dt="2024-03-11T22:34:57.736" v="140" actId="20577"/>
          <ac:spMkLst>
            <pc:docMk/>
            <pc:sldMk cId="1044126383" sldId="5017"/>
            <ac:spMk id="2" creationId="{9BA1410D-EEDE-0933-D0D0-CD7EC2F7CA89}"/>
          </ac:spMkLst>
        </pc:spChg>
        <pc:spChg chg="add mod">
          <ac:chgData name="Neil Hoskinson" userId="3a85432d-c5ef-40e9-9e2a-bad02d9c7a99" providerId="ADAL" clId="{570952E2-F65A-4DC5-B35C-82AC1AA34400}" dt="2024-03-11T22:37:02.834" v="188" actId="14100"/>
          <ac:spMkLst>
            <pc:docMk/>
            <pc:sldMk cId="1044126383" sldId="5017"/>
            <ac:spMk id="3" creationId="{45832500-0AE3-25B3-C3BC-18AD22B5770B}"/>
          </ac:spMkLst>
        </pc:spChg>
        <pc:spChg chg="mod">
          <ac:chgData name="Neil Hoskinson" userId="3a85432d-c5ef-40e9-9e2a-bad02d9c7a99" providerId="ADAL" clId="{570952E2-F65A-4DC5-B35C-82AC1AA34400}" dt="2024-03-11T22:36:53.230" v="184" actId="1076"/>
          <ac:spMkLst>
            <pc:docMk/>
            <pc:sldMk cId="1044126383" sldId="5017"/>
            <ac:spMk id="6" creationId="{39A7F7DC-1D25-56CC-D31F-7648700135AB}"/>
          </ac:spMkLst>
        </pc:spChg>
        <pc:spChg chg="add mod">
          <ac:chgData name="Neil Hoskinson" userId="3a85432d-c5ef-40e9-9e2a-bad02d9c7a99" providerId="ADAL" clId="{570952E2-F65A-4DC5-B35C-82AC1AA34400}" dt="2024-03-11T22:36:50.060" v="183" actId="1076"/>
          <ac:spMkLst>
            <pc:docMk/>
            <pc:sldMk cId="1044126383" sldId="5017"/>
            <ac:spMk id="9" creationId="{27692668-7978-7384-FCBA-3CE8604AB60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71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592225" y="0"/>
            <a:ext cx="4278154" cy="337105"/>
          </a:xfrm>
          <a:prstGeom prst="rect">
            <a:avLst/>
          </a:prstGeom>
        </p:spPr>
        <p:txBody>
          <a:bodyPr vert="horz" lIns="91440" tIns="45720" rIns="91440" bIns="45720" rtlCol="0"/>
          <a:lstStyle>
            <a:lvl1pPr algn="r">
              <a:defRPr sz="1200"/>
            </a:lvl1pPr>
          </a:lstStyle>
          <a:p>
            <a:fld id="{76D0E27B-FA25-4CFB-BCC7-B77F780A11C1}" type="datetimeFigureOut">
              <a:rPr lang="en-GB" smtClean="0"/>
              <a:t>11/03/2024</a:t>
            </a:fld>
            <a:endParaRPr lang="en-GB"/>
          </a:p>
        </p:txBody>
      </p:sp>
      <p:sp>
        <p:nvSpPr>
          <p:cNvPr id="4" name="Slide Image Placeholder 3"/>
          <p:cNvSpPr>
            <a:spLocks noGrp="1" noRot="1" noChangeAspect="1"/>
          </p:cNvSpPr>
          <p:nvPr>
            <p:ph type="sldImg" idx="2"/>
          </p:nvPr>
        </p:nvSpPr>
        <p:spPr>
          <a:xfrm>
            <a:off x="2687638" y="504825"/>
            <a:ext cx="4497387" cy="25304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87267" y="3202505"/>
            <a:ext cx="7898130" cy="30339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03837"/>
            <a:ext cx="4278154" cy="3371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592225" y="6403837"/>
            <a:ext cx="4278154" cy="337105"/>
          </a:xfrm>
          <a:prstGeom prst="rect">
            <a:avLst/>
          </a:prstGeom>
        </p:spPr>
        <p:txBody>
          <a:bodyPr vert="horz" lIns="91440" tIns="45720" rIns="91440" bIns="45720" rtlCol="0" anchor="b"/>
          <a:lstStyle>
            <a:lvl1pPr algn="r">
              <a:defRPr sz="1200"/>
            </a:lvl1pPr>
          </a:lstStyle>
          <a:p>
            <a:fld id="{04A3327B-98E4-4980-B9BC-0382A143F51F}" type="slidenum">
              <a:rPr lang="en-GB" smtClean="0"/>
              <a:t>‹#›</a:t>
            </a:fld>
            <a:endParaRPr lang="en-GB"/>
          </a:p>
        </p:txBody>
      </p:sp>
    </p:spTree>
    <p:extLst>
      <p:ext uri="{BB962C8B-B14F-4D97-AF65-F5344CB8AC3E}">
        <p14:creationId xmlns:p14="http://schemas.microsoft.com/office/powerpoint/2010/main" val="3077697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26"/>
            <a:ext cx="10361851"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562" y="3886200"/>
            <a:ext cx="8533289"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943C44-AE7F-4BAF-936E-3D40976D41E2}"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830008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B88458-6318-4415-A361-0D223D4D6B04}"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943854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639"/>
            <a:ext cx="2742843"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521" y="274639"/>
            <a:ext cx="802535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8178AE-80F1-4FAF-8376-E4AA3A427913}"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734489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bg>
      <p:bgPr>
        <a:gradFill flip="none" rotWithShape="1">
          <a:gsLst>
            <a:gs pos="3000">
              <a:srgbClr val="192A66"/>
            </a:gs>
            <a:gs pos="100000">
              <a:srgbClr val="EC008C"/>
            </a:gs>
          </a:gsLst>
          <a:lin ang="5400000" scaled="1"/>
          <a:tileRect/>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23A294-0BB4-544F-5E9E-A7CED13601D6}"/>
              </a:ext>
            </a:extLst>
          </p:cNvPr>
          <p:cNvSpPr>
            <a:spLocks noGrp="1"/>
          </p:cNvSpPr>
          <p:nvPr>
            <p:ph type="title" sz="quarter" idx="10" hasCustomPrompt="1"/>
          </p:nvPr>
        </p:nvSpPr>
        <p:spPr>
          <a:xfrm>
            <a:off x="253959" y="1794984"/>
            <a:ext cx="11682493" cy="1307289"/>
          </a:xfrm>
          <a:prstGeom prst="rect">
            <a:avLst/>
          </a:prstGeom>
        </p:spPr>
        <p:txBody>
          <a:bodyPr lIns="72000" tIns="36000" rIns="72000" bIns="36000" anchor="t">
            <a:noAutofit/>
          </a:bodyPr>
          <a:lstStyle>
            <a:lvl1pPr algn="l">
              <a:lnSpc>
                <a:spcPct val="100000"/>
              </a:lnSpc>
              <a:spcBef>
                <a:spcPct val="0"/>
              </a:spcBef>
              <a:spcAft>
                <a:spcPts val="0"/>
              </a:spcAft>
              <a:buFontTx/>
              <a:buNone/>
              <a:defRPr sz="4233" b="1" i="0">
                <a:solidFill>
                  <a:srgbClr val="FFFFFF"/>
                </a:solidFill>
                <a:latin typeface="Arial" panose="020B0604020202020204" pitchFamily="34" charset="0"/>
              </a:defRPr>
            </a:lvl1pPr>
          </a:lstStyle>
          <a:p>
            <a:r>
              <a:rPr lang="en-US"/>
              <a:t>Click to add Title</a:t>
            </a:r>
            <a:endParaRPr lang="en-GB"/>
          </a:p>
        </p:txBody>
      </p:sp>
      <p:pic>
        <p:nvPicPr>
          <p:cNvPr id="4" name="Graphic 3">
            <a:extLst>
              <a:ext uri="{FF2B5EF4-FFF2-40B4-BE49-F238E27FC236}">
                <a16:creationId xmlns:a16="http://schemas.microsoft.com/office/drawing/2014/main" id="{D496C828-C5BC-D289-4024-3BC21BDE83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91007" y="5988852"/>
            <a:ext cx="2099404" cy="869144"/>
          </a:xfrm>
          <a:prstGeom prst="rect">
            <a:avLst/>
          </a:prstGeom>
        </p:spPr>
      </p:pic>
    </p:spTree>
    <p:extLst>
      <p:ext uri="{BB962C8B-B14F-4D97-AF65-F5344CB8AC3E}">
        <p14:creationId xmlns:p14="http://schemas.microsoft.com/office/powerpoint/2010/main" val="2448301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Guided">
    <p:bg>
      <p:bgPr>
        <a:solidFill>
          <a:srgbClr val="FFFFFF"/>
        </a:solid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FC7C201-AFDF-476D-1B00-B567466A60EC}"/>
              </a:ext>
            </a:extLst>
          </p:cNvPr>
          <p:cNvSpPr txBox="1">
            <a:spLocks/>
          </p:cNvSpPr>
          <p:nvPr userDrawn="1"/>
        </p:nvSpPr>
        <p:spPr bwMode="auto">
          <a:xfrm>
            <a:off x="16931" y="6349981"/>
            <a:ext cx="12156550" cy="508015"/>
          </a:xfrm>
          <a:prstGeom prst="roundRect">
            <a:avLst>
              <a:gd name="adj" fmla="val 15385"/>
            </a:avLst>
          </a:prstGeom>
          <a:solidFill>
            <a:schemeClr val="accent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0" tIns="36000" rIns="72000" bIns="36000" numCol="1" anchor="ctr" anchorCtr="0" compatLnSpc="1">
            <a:prstTxWarp prst="textNoShape">
              <a:avLst/>
            </a:prstTxWarp>
            <a:normAutofit/>
          </a:bodyPr>
          <a:lstStyle>
            <a:lvl1pPr algn="l" rtl="0" eaLnBrk="0" fontAlgn="base" hangingPunct="0">
              <a:lnSpc>
                <a:spcPct val="100000"/>
              </a:lnSpc>
              <a:spcBef>
                <a:spcPct val="0"/>
              </a:spcBef>
              <a:spcAft>
                <a:spcPts val="0"/>
              </a:spcAft>
              <a:buFontTx/>
              <a:buNone/>
              <a:defRPr sz="2070" b="0" i="0">
                <a:solidFill>
                  <a:srgbClr val="FFFFFF"/>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GB" kern="0" dirty="0"/>
          </a:p>
        </p:txBody>
      </p:sp>
      <p:sp>
        <p:nvSpPr>
          <p:cNvPr id="3" name="TextBox 2">
            <a:extLst>
              <a:ext uri="{FF2B5EF4-FFF2-40B4-BE49-F238E27FC236}">
                <a16:creationId xmlns:a16="http://schemas.microsoft.com/office/drawing/2014/main" id="{3823A0C0-C19F-A6FA-D18C-0C60299496DA}"/>
              </a:ext>
            </a:extLst>
          </p:cNvPr>
          <p:cNvSpPr txBox="1"/>
          <p:nvPr userDrawn="1"/>
        </p:nvSpPr>
        <p:spPr>
          <a:xfrm>
            <a:off x="67723" y="6396331"/>
            <a:ext cx="778811" cy="461665"/>
          </a:xfrm>
          <a:prstGeom prst="rect">
            <a:avLst/>
          </a:prstGeom>
          <a:noFill/>
        </p:spPr>
        <p:txBody>
          <a:bodyPr vert="horz" wrap="square" rtlCol="0">
            <a:spAutoFit/>
          </a:bodyPr>
          <a:lstStyle/>
          <a:p>
            <a:fld id="{04E93B42-0B80-4D34-AE1A-020086148A4D}" type="slidenum">
              <a:rPr lang="en-GB" sz="2400" b="0" smtClean="0">
                <a:solidFill>
                  <a:schemeClr val="bg1"/>
                </a:solidFill>
                <a:latin typeface="Arial" panose="020B0604020202020204" pitchFamily="34" charset="0"/>
              </a:rPr>
              <a:t>‹#›</a:t>
            </a:fld>
            <a:endParaRPr lang="en-GB" sz="2400" b="0" dirty="0">
              <a:solidFill>
                <a:schemeClr val="bg1"/>
              </a:solidFill>
              <a:latin typeface="Arial" panose="020B0604020202020204" pitchFamily="34" charset="0"/>
            </a:endParaRPr>
          </a:p>
        </p:txBody>
      </p:sp>
      <p:sp>
        <p:nvSpPr>
          <p:cNvPr id="4" name="Title 3">
            <a:extLst>
              <a:ext uri="{FF2B5EF4-FFF2-40B4-BE49-F238E27FC236}">
                <a16:creationId xmlns:a16="http://schemas.microsoft.com/office/drawing/2014/main" id="{C927C20B-9AAD-0B7D-B1F4-36D4AA458711}"/>
              </a:ext>
            </a:extLst>
          </p:cNvPr>
          <p:cNvSpPr>
            <a:spLocks noGrp="1"/>
          </p:cNvSpPr>
          <p:nvPr>
            <p:ph type="title" sz="quarter" idx="10" hasCustomPrompt="1"/>
          </p:nvPr>
        </p:nvSpPr>
        <p:spPr>
          <a:xfrm>
            <a:off x="33863" y="0"/>
            <a:ext cx="12156550" cy="692696"/>
          </a:xfrm>
          <a:prstGeom prst="roundRect">
            <a:avLst>
              <a:gd name="adj" fmla="val 15385"/>
            </a:avLst>
          </a:prstGeom>
          <a:solidFill>
            <a:schemeClr val="accent3"/>
          </a:solidFill>
        </p:spPr>
        <p:txBody>
          <a:bodyPr lIns="72000" tIns="36000" rIns="72000" bIns="36000" anchor="ctr">
            <a:normAutofit/>
          </a:bodyPr>
          <a:lstStyle>
            <a:lvl1pPr algn="l">
              <a:lnSpc>
                <a:spcPct val="100000"/>
              </a:lnSpc>
              <a:spcBef>
                <a:spcPct val="0"/>
              </a:spcBef>
              <a:spcAft>
                <a:spcPts val="0"/>
              </a:spcAft>
              <a:buFontTx/>
              <a:buNone/>
              <a:defRPr sz="2070" b="0" i="0">
                <a:solidFill>
                  <a:srgbClr val="FFFFFF"/>
                </a:solidFill>
                <a:latin typeface="Arial" panose="020B0604020202020204" pitchFamily="34" charset="0"/>
              </a:defRPr>
            </a:lvl1pPr>
          </a:lstStyle>
          <a:p>
            <a:r>
              <a:rPr lang="en-GB"/>
              <a:t>Click to add Slide Title</a:t>
            </a:r>
          </a:p>
        </p:txBody>
      </p:sp>
      <p:sp>
        <p:nvSpPr>
          <p:cNvPr id="5" name="Text Placeholder 4">
            <a:extLst>
              <a:ext uri="{FF2B5EF4-FFF2-40B4-BE49-F238E27FC236}">
                <a16:creationId xmlns:a16="http://schemas.microsoft.com/office/drawing/2014/main" id="{BB6449F1-F732-2F85-CD77-CC3683F08F20}"/>
              </a:ext>
            </a:extLst>
          </p:cNvPr>
          <p:cNvSpPr>
            <a:spLocks noGrp="1"/>
          </p:cNvSpPr>
          <p:nvPr>
            <p:ph type="body" sz="quarter" idx="11"/>
          </p:nvPr>
        </p:nvSpPr>
        <p:spPr>
          <a:xfrm>
            <a:off x="67723" y="692696"/>
            <a:ext cx="12054967" cy="5725024"/>
          </a:xfrm>
          <a:prstGeom prst="rect">
            <a:avLst/>
          </a:prstGeom>
        </p:spPr>
        <p:txBody>
          <a:bodyPr lIns="72000" tIns="36000" rIns="72000" bIns="36000">
            <a:noAutofit/>
          </a:bodyPr>
          <a:lstStyle>
            <a:lvl1pPr marL="0" indent="0">
              <a:lnSpc>
                <a:spcPct val="100000"/>
              </a:lnSpc>
              <a:spcBef>
                <a:spcPct val="0"/>
              </a:spcBef>
              <a:spcAft>
                <a:spcPts val="0"/>
              </a:spcAft>
              <a:buFontTx/>
              <a:buNone/>
              <a:defRPr sz="1693" b="0" i="0">
                <a:solidFill>
                  <a:srgbClr val="192A66"/>
                </a:solidFill>
                <a:latin typeface="Arial" panose="020B0604020202020204" pitchFamily="34" charset="0"/>
              </a:defRPr>
            </a:lvl1pPr>
            <a:lvl2pPr marL="322534" indent="-322534">
              <a:lnSpc>
                <a:spcPct val="100000"/>
              </a:lnSpc>
              <a:spcBef>
                <a:spcPct val="0"/>
              </a:spcBef>
              <a:spcAft>
                <a:spcPts val="0"/>
              </a:spcAft>
              <a:buSzPct val="100000"/>
              <a:buFont typeface="+mj-lt"/>
              <a:buAutoNum type="arabicPeriod"/>
              <a:defRPr sz="1505" b="0" i="0">
                <a:solidFill>
                  <a:srgbClr val="192A66"/>
                </a:solidFill>
                <a:latin typeface="Arial" panose="020B0604020202020204" pitchFamily="34" charset="0"/>
              </a:defRPr>
            </a:lvl2pPr>
            <a:lvl3pPr marL="644221" indent="-322534">
              <a:lnSpc>
                <a:spcPct val="100000"/>
              </a:lnSpc>
              <a:spcBef>
                <a:spcPct val="0"/>
              </a:spcBef>
              <a:spcAft>
                <a:spcPts val="0"/>
              </a:spcAft>
              <a:buSzPct val="100000"/>
              <a:buFont typeface="+mj-lt"/>
              <a:buAutoNum type="arabicPeriod"/>
              <a:defRPr sz="1317" b="0" i="0">
                <a:solidFill>
                  <a:srgbClr val="192A66"/>
                </a:solidFill>
                <a:latin typeface="Arial" panose="020B0604020202020204" pitchFamily="34" charset="0"/>
              </a:defRPr>
            </a:lvl3pPr>
            <a:lvl4pPr marL="965061" indent="-321687">
              <a:lnSpc>
                <a:spcPct val="100000"/>
              </a:lnSpc>
              <a:spcBef>
                <a:spcPct val="0"/>
              </a:spcBef>
              <a:spcAft>
                <a:spcPts val="0"/>
              </a:spcAft>
              <a:buSzPct val="100000"/>
              <a:buFont typeface="+mj-lt"/>
              <a:buAutoNum type="arabicPeriod"/>
              <a:defRPr sz="1129" b="0" i="0">
                <a:solidFill>
                  <a:srgbClr val="192A66"/>
                </a:solidFill>
                <a:latin typeface="Arial" panose="020B0604020202020204" pitchFamily="34" charset="0"/>
              </a:defRPr>
            </a:lvl4pPr>
            <a:lvl5pPr marL="1286749" indent="-321687">
              <a:lnSpc>
                <a:spcPct val="100000"/>
              </a:lnSpc>
              <a:spcBef>
                <a:spcPct val="0"/>
              </a:spcBef>
              <a:spcAft>
                <a:spcPts val="0"/>
              </a:spcAft>
              <a:buSzPct val="100000"/>
              <a:buFont typeface="+mj-lt"/>
              <a:buAutoNum type="arabicPeriod"/>
              <a:defRPr sz="941" b="0" i="0">
                <a:solidFill>
                  <a:srgbClr val="192A66"/>
                </a:solidFill>
                <a:latin typeface="Arial" panose="020B0604020202020204" pitchFamily="34" charset="0"/>
              </a:defRPr>
            </a:lvl5pPr>
          </a:lstStyle>
          <a:p>
            <a:pPr lvl="0"/>
            <a:r>
              <a:rPr lang="en-US" dirty="0"/>
              <a:t>Click to edit Master text styles</a:t>
            </a:r>
          </a:p>
          <a:p>
            <a:pPr marL="322534" lvl="1" indent="-322534" algn="l" defTabSz="860090" rtl="0" eaLnBrk="1" latinLnBrk="0" hangingPunct="1">
              <a:lnSpc>
                <a:spcPct val="100000"/>
              </a:lnSpc>
              <a:spcBef>
                <a:spcPct val="0"/>
              </a:spcBef>
              <a:spcAft>
                <a:spcPts val="0"/>
              </a:spcAft>
              <a:buSzPct val="100000"/>
              <a:buFont typeface="+mj-lt"/>
              <a:buChar char="•"/>
            </a:pPr>
            <a:r>
              <a:rPr lang="en-US" dirty="0"/>
              <a:t>Second level</a:t>
            </a:r>
          </a:p>
          <a:p>
            <a:pPr marL="644221" lvl="2" indent="-322534" algn="l" defTabSz="860090" rtl="0" eaLnBrk="1" latinLnBrk="0" hangingPunct="1">
              <a:lnSpc>
                <a:spcPct val="100000"/>
              </a:lnSpc>
              <a:spcBef>
                <a:spcPct val="0"/>
              </a:spcBef>
              <a:spcAft>
                <a:spcPts val="0"/>
              </a:spcAft>
              <a:buSzPct val="100000"/>
              <a:buFont typeface="+mj-lt"/>
              <a:buChar char="•"/>
            </a:pPr>
            <a:r>
              <a:rPr lang="en-US" dirty="0"/>
              <a:t>Third level</a:t>
            </a:r>
          </a:p>
          <a:p>
            <a:pPr marL="965061" lvl="3" indent="-321687" algn="l" defTabSz="860090" rtl="0" eaLnBrk="1" latinLnBrk="0" hangingPunct="1">
              <a:lnSpc>
                <a:spcPct val="100000"/>
              </a:lnSpc>
              <a:spcBef>
                <a:spcPct val="0"/>
              </a:spcBef>
              <a:spcAft>
                <a:spcPts val="0"/>
              </a:spcAft>
              <a:buSzPct val="100000"/>
              <a:buFont typeface="+mj-lt"/>
              <a:buChar char="•"/>
            </a:pPr>
            <a:r>
              <a:rPr lang="en-US" dirty="0"/>
              <a:t>Fourth level</a:t>
            </a:r>
          </a:p>
          <a:p>
            <a:pPr marL="1286749" lvl="4" indent="-321687" algn="l" defTabSz="860090" rtl="0" eaLnBrk="1" latinLnBrk="0" hangingPunct="1">
              <a:lnSpc>
                <a:spcPct val="100000"/>
              </a:lnSpc>
              <a:spcBef>
                <a:spcPct val="0"/>
              </a:spcBef>
              <a:spcAft>
                <a:spcPts val="0"/>
              </a:spcAft>
              <a:buSzPct val="100000"/>
              <a:buFont typeface="+mj-lt"/>
              <a:buChar char="•"/>
            </a:pPr>
            <a:r>
              <a:rPr lang="en-US" dirty="0"/>
              <a:t>Fifth level</a:t>
            </a:r>
            <a:endParaRPr lang="en-GB" dirty="0"/>
          </a:p>
        </p:txBody>
      </p:sp>
      <p:pic>
        <p:nvPicPr>
          <p:cNvPr id="7" name="Picture 6">
            <a:extLst>
              <a:ext uri="{FF2B5EF4-FFF2-40B4-BE49-F238E27FC236}">
                <a16:creationId xmlns:a16="http://schemas.microsoft.com/office/drawing/2014/main" id="{2B6D4264-05B2-E004-AEFD-9E0F092AE9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7123" y="6383751"/>
            <a:ext cx="1615233" cy="473802"/>
          </a:xfrm>
          <a:prstGeom prst="rect">
            <a:avLst/>
          </a:prstGeom>
        </p:spPr>
      </p:pic>
    </p:spTree>
    <p:extLst>
      <p:ext uri="{BB962C8B-B14F-4D97-AF65-F5344CB8AC3E}">
        <p14:creationId xmlns:p14="http://schemas.microsoft.com/office/powerpoint/2010/main" val="1862974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8F8D4B-AB44-4813-9D9F-3C92605D9794}"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162910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6901"/>
            <a:ext cx="10361851"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2959" y="2906713"/>
            <a:ext cx="1036185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24459B-2BEB-4E19-A0DD-F90291DE0C3D}"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563322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511E53-0395-4070-84EE-C15F0FD6CCF7}"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3517804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7BAB247-CE89-40B4-BE56-3741B22A7E3D}"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783561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06A79C8-1015-4DDA-BF7F-D996BD90D8BE}"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556043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820BC37-42F6-4059-AC42-ACFC630A918F}"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870634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3050"/>
            <a:ext cx="4010562"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42522C6-F511-4213-9F11-804DADBF653A}"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1149730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0600"/>
            <a:ext cx="7314248"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FA319A-909C-497D-B214-6BCAFC6F1BEB}"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827684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521" y="274638"/>
            <a:ext cx="1097137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09521" y="1600201"/>
            <a:ext cx="1097137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609521" y="6245225"/>
            <a:ext cx="284443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GB" altLang="en-US" dirty="0">
              <a:solidFill>
                <a:srgbClr val="000000"/>
              </a:solidFill>
            </a:endParaRPr>
          </a:p>
        </p:txBody>
      </p:sp>
      <p:sp>
        <p:nvSpPr>
          <p:cNvPr id="1029" name="Rectangle 5"/>
          <p:cNvSpPr>
            <a:spLocks noGrp="1" noChangeArrowheads="1"/>
          </p:cNvSpPr>
          <p:nvPr>
            <p:ph type="ftr" sz="quarter" idx="3"/>
          </p:nvPr>
        </p:nvSpPr>
        <p:spPr bwMode="auto">
          <a:xfrm>
            <a:off x="4165058" y="6245225"/>
            <a:ext cx="386029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GB" altLang="en-US" dirty="0">
              <a:solidFill>
                <a:srgbClr val="000000"/>
              </a:solidFill>
            </a:endParaRPr>
          </a:p>
        </p:txBody>
      </p:sp>
      <p:sp>
        <p:nvSpPr>
          <p:cNvPr id="1030" name="Rectangle 6"/>
          <p:cNvSpPr>
            <a:spLocks noGrp="1" noChangeArrowheads="1"/>
          </p:cNvSpPr>
          <p:nvPr>
            <p:ph type="sldNum" sz="quarter" idx="4"/>
          </p:nvPr>
        </p:nvSpPr>
        <p:spPr bwMode="auto">
          <a:xfrm>
            <a:off x="8736463" y="6245225"/>
            <a:ext cx="284443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9E103400-3761-4EE5-86E4-918FFB3B7B7F}" type="slidenum">
              <a:rPr lang="en-GB" altLang="en-US">
                <a:solidFill>
                  <a:srgbClr val="000000"/>
                </a:solidFill>
              </a:rPr>
              <a:pPr fontAlgn="base">
                <a:spcBef>
                  <a:spcPct val="0"/>
                </a:spcBef>
                <a:spcAft>
                  <a:spcPct val="0"/>
                </a:spcAft>
                <a:defRPr/>
              </a:pPr>
              <a:t>‹#›</a:t>
            </a:fld>
            <a:endParaRPr lang="en-GB" altLang="en-US" dirty="0">
              <a:solidFill>
                <a:srgbClr val="000000"/>
              </a:solidFill>
            </a:endParaRPr>
          </a:p>
        </p:txBody>
      </p:sp>
    </p:spTree>
    <p:extLst>
      <p:ext uri="{BB962C8B-B14F-4D97-AF65-F5344CB8AC3E}">
        <p14:creationId xmlns:p14="http://schemas.microsoft.com/office/powerpoint/2010/main" val="29652292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www.drugscience.org.uk/teaching-children-about-vaping/" TargetMode="External"/><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forms.office.com/Pages/ResponsePage.aspx?id=Smt1dxzp5UmU-0odmEH4EIJaQYhmXqBEucSl4rTSwjFUOUVJTUVUMVkxOEVUT1c3T044MkdHOEs2Vi4u" TargetMode="External"/><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4.emf"/><Relationship Id="rId4" Type="http://schemas.openxmlformats.org/officeDocument/2006/relationships/package" Target="../embeddings/Microsoft_Word_Document.docx"/></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A96080-3F51-C36D-55F4-AE0CB7B21001}"/>
              </a:ext>
            </a:extLst>
          </p:cNvPr>
          <p:cNvSpPr txBox="1"/>
          <p:nvPr/>
        </p:nvSpPr>
        <p:spPr>
          <a:xfrm>
            <a:off x="253959" y="1124744"/>
            <a:ext cx="11682493" cy="622383"/>
          </a:xfrm>
          <a:prstGeom prst="rect">
            <a:avLst/>
          </a:prstGeom>
          <a:noFill/>
        </p:spPr>
        <p:txBody>
          <a:bodyPr vert="horz" lIns="67723" tIns="33862" rIns="67723" bIns="33862" rtlCol="0" anchor="t">
            <a:spAutoFit/>
          </a:bodyPr>
          <a:lstStyle/>
          <a:p>
            <a:pPr marL="269875" defTabSz="914309"/>
            <a:r>
              <a:rPr lang="en-GB" sz="3600" dirty="0">
                <a:solidFill>
                  <a:srgbClr val="FFFFFF"/>
                </a:solidFill>
                <a:latin typeface="Arial" panose="020B0604020202020204" pitchFamily="34" charset="0"/>
              </a:rPr>
              <a:t>Children’s Services (Education)</a:t>
            </a:r>
          </a:p>
        </p:txBody>
      </p:sp>
      <p:sp>
        <p:nvSpPr>
          <p:cNvPr id="2" name="Title 1">
            <a:extLst>
              <a:ext uri="{FF2B5EF4-FFF2-40B4-BE49-F238E27FC236}">
                <a16:creationId xmlns:a16="http://schemas.microsoft.com/office/drawing/2014/main" id="{7FA28AA7-0C14-1B23-6505-3327C47FCEAC}"/>
              </a:ext>
            </a:extLst>
          </p:cNvPr>
          <p:cNvSpPr>
            <a:spLocks noGrp="1"/>
          </p:cNvSpPr>
          <p:nvPr>
            <p:ph type="title" sz="quarter" idx="10"/>
          </p:nvPr>
        </p:nvSpPr>
        <p:spPr>
          <a:xfrm>
            <a:off x="1198662" y="2032683"/>
            <a:ext cx="10153128" cy="1307048"/>
          </a:xfrm>
        </p:spPr>
        <p:txBody>
          <a:bodyPr vert="horz" lIns="67723" tIns="33862" rIns="67723" bIns="33862" rtlCol="0" anchor="t">
            <a:noAutofit/>
          </a:bodyPr>
          <a:lstStyle/>
          <a:p>
            <a:pPr marL="269875"/>
            <a:r>
              <a:rPr lang="en-GB" sz="5400" dirty="0">
                <a:latin typeface="Arial"/>
                <a:cs typeface="Arial"/>
              </a:rPr>
              <a:t>School Information Sharing Session March 2024</a:t>
            </a:r>
            <a:endParaRPr lang="en-GB" sz="5400" dirty="0">
              <a:cs typeface="Arial"/>
            </a:endParaRPr>
          </a:p>
        </p:txBody>
      </p:sp>
      <p:sp>
        <p:nvSpPr>
          <p:cNvPr id="4" name="TextBox 3">
            <a:extLst>
              <a:ext uri="{FF2B5EF4-FFF2-40B4-BE49-F238E27FC236}">
                <a16:creationId xmlns:a16="http://schemas.microsoft.com/office/drawing/2014/main" id="{EF14FE60-0ED3-9926-24B3-8C32B45EC966}"/>
              </a:ext>
            </a:extLst>
          </p:cNvPr>
          <p:cNvSpPr txBox="1"/>
          <p:nvPr/>
        </p:nvSpPr>
        <p:spPr>
          <a:xfrm>
            <a:off x="287414" y="4653136"/>
            <a:ext cx="11682493" cy="622383"/>
          </a:xfrm>
          <a:prstGeom prst="rect">
            <a:avLst/>
          </a:prstGeom>
          <a:noFill/>
        </p:spPr>
        <p:txBody>
          <a:bodyPr vert="horz" lIns="67723" tIns="33862" rIns="67723" bIns="33862" rtlCol="0" anchor="t">
            <a:spAutoFit/>
          </a:bodyPr>
          <a:lstStyle/>
          <a:p>
            <a:pPr marL="269875" defTabSz="914309"/>
            <a:r>
              <a:rPr lang="en-GB" sz="3600" b="1" dirty="0">
                <a:solidFill>
                  <a:srgbClr val="FFFFFF"/>
                </a:solidFill>
                <a:latin typeface="Arial" panose="020B0604020202020204" pitchFamily="34" charset="0"/>
              </a:rPr>
              <a:t>Neil Hoskinson</a:t>
            </a:r>
          </a:p>
        </p:txBody>
      </p:sp>
    </p:spTree>
    <p:extLst>
      <p:ext uri="{BB962C8B-B14F-4D97-AF65-F5344CB8AC3E}">
        <p14:creationId xmlns:p14="http://schemas.microsoft.com/office/powerpoint/2010/main" val="2605292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F23772E7-50A3-D4EB-5DC4-5BF40996CF22}"/>
              </a:ext>
            </a:extLst>
          </p:cNvPr>
          <p:cNvSpPr/>
          <p:nvPr/>
        </p:nvSpPr>
        <p:spPr>
          <a:xfrm>
            <a:off x="4655046" y="980728"/>
            <a:ext cx="576064" cy="4402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BA1410D-EEDE-0933-D0D0-CD7EC2F7CA89}"/>
              </a:ext>
            </a:extLst>
          </p:cNvPr>
          <p:cNvSpPr>
            <a:spLocks noGrp="1"/>
          </p:cNvSpPr>
          <p:nvPr>
            <p:ph type="title" sz="quarter" idx="10"/>
          </p:nvPr>
        </p:nvSpPr>
        <p:spPr>
          <a:xfrm>
            <a:off x="-29216" y="-170121"/>
            <a:ext cx="12212702" cy="773149"/>
          </a:xfrm>
          <a:solidFill>
            <a:schemeClr val="accent3"/>
          </a:solidFill>
        </p:spPr>
        <p:txBody>
          <a:bodyPr>
            <a:normAutofit/>
          </a:bodyPr>
          <a:lstStyle/>
          <a:p>
            <a:pPr marL="539750" algn="ctr"/>
            <a:r>
              <a:rPr lang="en-GB" sz="3600" b="1" dirty="0"/>
              <a:t>SEND Update</a:t>
            </a:r>
          </a:p>
        </p:txBody>
      </p:sp>
      <p:pic>
        <p:nvPicPr>
          <p:cNvPr id="8" name="Picture 7">
            <a:extLst>
              <a:ext uri="{FF2B5EF4-FFF2-40B4-BE49-F238E27FC236}">
                <a16:creationId xmlns:a16="http://schemas.microsoft.com/office/drawing/2014/main" id="{054D274C-7077-3399-BDB5-5B368A8F8F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5726" y="6414299"/>
            <a:ext cx="1327411" cy="478369"/>
          </a:xfrm>
          <a:prstGeom prst="rect">
            <a:avLst/>
          </a:prstGeom>
        </p:spPr>
      </p:pic>
      <p:sp>
        <p:nvSpPr>
          <p:cNvPr id="4" name="Rectangle 2">
            <a:extLst>
              <a:ext uri="{FF2B5EF4-FFF2-40B4-BE49-F238E27FC236}">
                <a16:creationId xmlns:a16="http://schemas.microsoft.com/office/drawing/2014/main" id="{C6D6EA74-57B8-E6B5-6990-7BE7A188DAF6}"/>
              </a:ext>
            </a:extLst>
          </p:cNvPr>
          <p:cNvSpPr>
            <a:spLocks noChangeArrowheads="1"/>
          </p:cNvSpPr>
          <p:nvPr/>
        </p:nvSpPr>
        <p:spPr bwMode="auto">
          <a:xfrm>
            <a:off x="795" y="6364341"/>
            <a:ext cx="12188826" cy="493215"/>
          </a:xfrm>
          <a:prstGeom prst="rect">
            <a:avLst/>
          </a:prstGeom>
          <a:solidFill>
            <a:schemeClr val="accent3"/>
          </a:solidFill>
          <a:ln w="9525">
            <a:solidFill>
              <a:srgbClr val="9E66AA"/>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en-US" altLang="en-US" sz="1800">
              <a:solidFill>
                <a:srgbClr val="FFFFFF"/>
              </a:solidFill>
            </a:endParaRPr>
          </a:p>
        </p:txBody>
      </p:sp>
      <p:pic>
        <p:nvPicPr>
          <p:cNvPr id="5" name="Picture 4">
            <a:extLst>
              <a:ext uri="{FF2B5EF4-FFF2-40B4-BE49-F238E27FC236}">
                <a16:creationId xmlns:a16="http://schemas.microsoft.com/office/drawing/2014/main" id="{68342507-852E-65D2-C027-44BA346A03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7123" y="6383751"/>
            <a:ext cx="1615233" cy="473802"/>
          </a:xfrm>
          <a:prstGeom prst="rect">
            <a:avLst/>
          </a:prstGeom>
        </p:spPr>
      </p:pic>
      <p:sp>
        <p:nvSpPr>
          <p:cNvPr id="6" name="Content Placeholder 5">
            <a:extLst>
              <a:ext uri="{FF2B5EF4-FFF2-40B4-BE49-F238E27FC236}">
                <a16:creationId xmlns:a16="http://schemas.microsoft.com/office/drawing/2014/main" id="{39A7F7DC-1D25-56CC-D31F-7648700135AB}"/>
              </a:ext>
            </a:extLst>
          </p:cNvPr>
          <p:cNvSpPr txBox="1">
            <a:spLocks noGrp="1"/>
          </p:cNvSpPr>
          <p:nvPr>
            <p:ph type="body" sz="quarter" idx="11"/>
          </p:nvPr>
        </p:nvSpPr>
        <p:spPr>
          <a:xfrm>
            <a:off x="118542" y="650283"/>
            <a:ext cx="11881320" cy="5611813"/>
          </a:xfrm>
          <a:prstGeom prst="rect">
            <a:avLst/>
          </a:prstGeom>
        </p:spPr>
        <p:txBody>
          <a:bodyPr lIns="91428" tIns="45714" rIns="91428" bIns="45714"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nSpc>
                <a:spcPct val="110000"/>
              </a:lnSpc>
              <a:spcBef>
                <a:spcPts val="0"/>
              </a:spcBef>
              <a:spcAft>
                <a:spcPts val="600"/>
              </a:spcAft>
              <a:buClr>
                <a:srgbClr val="002060"/>
              </a:buClr>
              <a:buSzPct val="100000"/>
              <a:buFont typeface="Wingdings" panose="05000000000000000000" pitchFamily="2" charset="2"/>
              <a:buChar char="q"/>
            </a:pPr>
            <a:r>
              <a:rPr lang="en-US" sz="2000" dirty="0">
                <a:solidFill>
                  <a:srgbClr val="002060"/>
                </a:solidFill>
                <a:ea typeface="Arial" panose="020B0604020202020204" pitchFamily="34" charset="0"/>
                <a:cs typeface="Arial"/>
              </a:rPr>
              <a:t>It’s 12 months since the meeting that led to a Statutory Direction being issued to SBC.</a:t>
            </a:r>
            <a:endParaRPr lang="en-GB" sz="2000" dirty="0">
              <a:solidFill>
                <a:srgbClr val="002060"/>
              </a:solidFill>
              <a:ea typeface="Arial Unicode MS"/>
              <a:cs typeface="Arial"/>
            </a:endParaRPr>
          </a:p>
          <a:p>
            <a:pPr marL="355600" indent="-355600">
              <a:lnSpc>
                <a:spcPct val="110000"/>
              </a:lnSpc>
              <a:spcBef>
                <a:spcPts val="0"/>
              </a:spcBef>
              <a:spcAft>
                <a:spcPts val="600"/>
              </a:spcAft>
              <a:buClr>
                <a:srgbClr val="002060"/>
              </a:buClr>
              <a:buSzPct val="100000"/>
              <a:buFont typeface="Wingdings" panose="05000000000000000000" pitchFamily="2" charset="2"/>
              <a:buChar char="q"/>
            </a:pPr>
            <a:r>
              <a:rPr lang="en-US" sz="2000" dirty="0">
                <a:solidFill>
                  <a:srgbClr val="002060"/>
                </a:solidFill>
                <a:ea typeface="Arial" panose="020B0604020202020204" pitchFamily="34" charset="0"/>
                <a:cs typeface="Arial"/>
              </a:rPr>
              <a:t>Partnership Board data dashboard now being used as a regional good practice.</a:t>
            </a:r>
            <a:endParaRPr lang="en-GB" sz="2000" dirty="0">
              <a:solidFill>
                <a:srgbClr val="002060"/>
              </a:solidFill>
              <a:ea typeface="Arial Unicode MS"/>
              <a:cs typeface="Arial"/>
            </a:endParaRPr>
          </a:p>
          <a:p>
            <a:pPr marL="355600" indent="-355600">
              <a:lnSpc>
                <a:spcPct val="110000"/>
              </a:lnSpc>
              <a:spcBef>
                <a:spcPts val="0"/>
              </a:spcBef>
              <a:spcAft>
                <a:spcPts val="600"/>
              </a:spcAft>
              <a:buClr>
                <a:srgbClr val="002060"/>
              </a:buClr>
              <a:buSzPct val="100000"/>
              <a:buFont typeface="Wingdings" panose="05000000000000000000" pitchFamily="2" charset="2"/>
              <a:buChar char="q"/>
            </a:pPr>
            <a:r>
              <a:rPr lang="en-US" sz="2000" dirty="0">
                <a:solidFill>
                  <a:srgbClr val="002060"/>
                </a:solidFill>
                <a:ea typeface="Arial" panose="020B0604020202020204" pitchFamily="34" charset="0"/>
                <a:cs typeface="Arial"/>
              </a:rPr>
              <a:t>EP assessment backlog removed and backlog for EHC plans beginning to reduce slowly.</a:t>
            </a:r>
          </a:p>
          <a:p>
            <a:pPr marL="355600" indent="-355600">
              <a:lnSpc>
                <a:spcPct val="110000"/>
              </a:lnSpc>
              <a:spcBef>
                <a:spcPts val="0"/>
              </a:spcBef>
              <a:spcAft>
                <a:spcPts val="600"/>
              </a:spcAft>
              <a:buClr>
                <a:srgbClr val="002060"/>
              </a:buClr>
              <a:buSzPct val="100000"/>
              <a:buFont typeface="Wingdings" panose="05000000000000000000" pitchFamily="2" charset="2"/>
              <a:buChar char="q"/>
            </a:pPr>
            <a:r>
              <a:rPr lang="en-US" sz="2000" dirty="0">
                <a:solidFill>
                  <a:srgbClr val="002060"/>
                </a:solidFill>
                <a:ea typeface="Arial Unicode MS"/>
                <a:cs typeface="Arial"/>
              </a:rPr>
              <a:t>Case tracking and panel processes improved / </a:t>
            </a:r>
            <a:r>
              <a:rPr lang="en-US" sz="2000" dirty="0">
                <a:solidFill>
                  <a:srgbClr val="002060"/>
                </a:solidFill>
                <a:ea typeface="Arial Unicode MS"/>
                <a:cs typeface="Arial" panose="020B0604020202020204" pitchFamily="34" charset="0"/>
              </a:rPr>
              <a:t>Work is ongoing to track Reception pupils with SEND.</a:t>
            </a:r>
            <a:endParaRPr lang="en-GB" sz="2000" dirty="0">
              <a:solidFill>
                <a:srgbClr val="002060"/>
              </a:solidFill>
              <a:ea typeface="Arial Unicode MS"/>
              <a:cs typeface="Arial Unicode MS"/>
            </a:endParaRPr>
          </a:p>
          <a:p>
            <a:pPr marL="355600" indent="-355600">
              <a:lnSpc>
                <a:spcPct val="110000"/>
              </a:lnSpc>
              <a:spcBef>
                <a:spcPts val="0"/>
              </a:spcBef>
              <a:spcAft>
                <a:spcPts val="600"/>
              </a:spcAft>
              <a:buClr>
                <a:srgbClr val="002060"/>
              </a:buClr>
              <a:buSzPct val="100000"/>
              <a:buFont typeface="Wingdings" panose="05000000000000000000" pitchFamily="2" charset="2"/>
              <a:buChar char="q"/>
            </a:pPr>
            <a:r>
              <a:rPr lang="en-US" sz="2000" dirty="0">
                <a:solidFill>
                  <a:srgbClr val="002060"/>
                </a:solidFill>
                <a:ea typeface="Arial" panose="020B0604020202020204" pitchFamily="34" charset="0"/>
                <a:cs typeface="Arial"/>
              </a:rPr>
              <a:t>Inclusion Conference / Ordinarily Available Provision document produced with SENDCos.</a:t>
            </a:r>
            <a:endParaRPr lang="en-GB" sz="2000" dirty="0">
              <a:solidFill>
                <a:srgbClr val="002060"/>
              </a:solidFill>
              <a:ea typeface="Arial Unicode MS"/>
              <a:cs typeface="Arial"/>
            </a:endParaRPr>
          </a:p>
          <a:p>
            <a:pPr marL="355600" indent="-355600">
              <a:lnSpc>
                <a:spcPct val="110000"/>
              </a:lnSpc>
              <a:spcBef>
                <a:spcPts val="0"/>
              </a:spcBef>
              <a:spcAft>
                <a:spcPts val="600"/>
              </a:spcAft>
              <a:buClr>
                <a:srgbClr val="002060"/>
              </a:buClr>
              <a:buSzPct val="100000"/>
              <a:buFont typeface="Wingdings" panose="05000000000000000000" pitchFamily="2" charset="2"/>
              <a:buChar char="q"/>
            </a:pPr>
            <a:r>
              <a:rPr lang="en-US" sz="2000" dirty="0">
                <a:solidFill>
                  <a:srgbClr val="002060"/>
                </a:solidFill>
                <a:ea typeface="Arial" panose="020B0604020202020204" pitchFamily="34" charset="0"/>
                <a:cs typeface="Arial"/>
              </a:rPr>
              <a:t>Reduction in waiting times for therapies maintained, dysphagia service established.</a:t>
            </a:r>
          </a:p>
          <a:p>
            <a:pPr marL="355600" indent="-355600">
              <a:lnSpc>
                <a:spcPct val="110000"/>
              </a:lnSpc>
              <a:spcBef>
                <a:spcPts val="0"/>
              </a:spcBef>
              <a:spcAft>
                <a:spcPts val="600"/>
              </a:spcAft>
              <a:buClr>
                <a:srgbClr val="002060"/>
              </a:buClr>
              <a:buSzPct val="100000"/>
              <a:buFont typeface="Wingdings" panose="05000000000000000000" pitchFamily="2" charset="2"/>
              <a:buChar char="q"/>
              <a:defRPr/>
            </a:pPr>
            <a:r>
              <a:rPr lang="en-GB" sz="2000" dirty="0">
                <a:solidFill>
                  <a:srgbClr val="002060"/>
                </a:solidFill>
                <a:ea typeface="Calibri"/>
                <a:cs typeface="Calibri"/>
              </a:rPr>
              <a:t>New Designated Clinical Officer and Designated Medical Officer for SEND in post now.</a:t>
            </a:r>
          </a:p>
          <a:p>
            <a:pPr marL="355600" indent="-355600">
              <a:lnSpc>
                <a:spcPct val="110000"/>
              </a:lnSpc>
              <a:spcBef>
                <a:spcPts val="0"/>
              </a:spcBef>
              <a:spcAft>
                <a:spcPts val="600"/>
              </a:spcAft>
              <a:buClr>
                <a:srgbClr val="002060"/>
              </a:buClr>
              <a:buSzPct val="100000"/>
              <a:buFont typeface="Wingdings" panose="05000000000000000000" pitchFamily="2" charset="2"/>
              <a:buChar char="q"/>
              <a:defRPr/>
            </a:pPr>
            <a:r>
              <a:rPr lang="en-GB" sz="2000" dirty="0">
                <a:solidFill>
                  <a:srgbClr val="002060"/>
                </a:solidFill>
                <a:ea typeface="Calibri"/>
                <a:cs typeface="Calibri"/>
              </a:rPr>
              <a:t>Therapy wait times remain less than 52 weeks, 6 week compliance rates are 81% across services. </a:t>
            </a:r>
          </a:p>
          <a:p>
            <a:pPr marL="355600" indent="-355600">
              <a:lnSpc>
                <a:spcPct val="110000"/>
              </a:lnSpc>
              <a:spcBef>
                <a:spcPts val="0"/>
              </a:spcBef>
              <a:spcAft>
                <a:spcPts val="600"/>
              </a:spcAft>
              <a:buClr>
                <a:srgbClr val="002060"/>
              </a:buClr>
              <a:buSzPct val="100000"/>
              <a:buFont typeface="Wingdings" panose="05000000000000000000" pitchFamily="2" charset="2"/>
              <a:buChar char="q"/>
              <a:defRPr/>
            </a:pPr>
            <a:r>
              <a:rPr lang="en-GB" sz="2000" dirty="0">
                <a:solidFill>
                  <a:srgbClr val="002060"/>
                </a:solidFill>
                <a:ea typeface="Calibri"/>
                <a:cs typeface="Calibri"/>
              </a:rPr>
              <a:t>East Berkshire Integrated Therapies Transformation progressing through procurement process.</a:t>
            </a:r>
          </a:p>
          <a:p>
            <a:pPr marL="355600" indent="-355600">
              <a:lnSpc>
                <a:spcPct val="110000"/>
              </a:lnSpc>
              <a:spcBef>
                <a:spcPts val="0"/>
              </a:spcBef>
              <a:spcAft>
                <a:spcPts val="600"/>
              </a:spcAft>
              <a:buClr>
                <a:srgbClr val="002060"/>
              </a:buClr>
              <a:buSzPct val="100000"/>
              <a:buFont typeface="Wingdings" panose="05000000000000000000" pitchFamily="2" charset="2"/>
              <a:buChar char="q"/>
              <a:defRPr/>
            </a:pPr>
            <a:r>
              <a:rPr lang="en-GB" sz="2000" dirty="0">
                <a:solidFill>
                  <a:srgbClr val="002060"/>
                </a:solidFill>
                <a:ea typeface="Calibri"/>
                <a:cs typeface="Calibri"/>
              </a:rPr>
              <a:t>Learning Disability / CAMHS Service launched. CYP Mental Health Primary Care Pilot underway.</a:t>
            </a:r>
          </a:p>
          <a:p>
            <a:pPr marL="355600" indent="-355600">
              <a:lnSpc>
                <a:spcPct val="110000"/>
              </a:lnSpc>
              <a:spcBef>
                <a:spcPts val="0"/>
              </a:spcBef>
              <a:spcAft>
                <a:spcPts val="600"/>
              </a:spcAft>
              <a:buClr>
                <a:srgbClr val="002060"/>
              </a:buClr>
              <a:buSzPct val="100000"/>
              <a:buFont typeface="Wingdings" panose="05000000000000000000" pitchFamily="2" charset="2"/>
              <a:buChar char="q"/>
            </a:pPr>
            <a:r>
              <a:rPr lang="en-US" sz="2000" dirty="0">
                <a:solidFill>
                  <a:srgbClr val="002060"/>
                </a:solidFill>
                <a:ea typeface="Arial Unicode MS"/>
                <a:cs typeface="Arial"/>
              </a:rPr>
              <a:t>Risk due to need to recruit new SEND Officers but opportunity to improve service overall.</a:t>
            </a:r>
            <a:endParaRPr lang="en-GB" sz="2000" dirty="0">
              <a:solidFill>
                <a:srgbClr val="002060"/>
              </a:solidFill>
              <a:ea typeface="Arial Unicode MS"/>
            </a:endParaRPr>
          </a:p>
          <a:p>
            <a:pPr marL="355600" indent="-355600">
              <a:lnSpc>
                <a:spcPct val="110000"/>
              </a:lnSpc>
              <a:spcBef>
                <a:spcPts val="0"/>
              </a:spcBef>
              <a:spcAft>
                <a:spcPts val="600"/>
              </a:spcAft>
              <a:buClr>
                <a:srgbClr val="002060"/>
              </a:buClr>
              <a:buSzPct val="100000"/>
              <a:buFont typeface="Wingdings" panose="05000000000000000000" pitchFamily="2" charset="2"/>
              <a:buChar char="q"/>
            </a:pPr>
            <a:r>
              <a:rPr lang="en-US" sz="2000" dirty="0" err="1">
                <a:solidFill>
                  <a:srgbClr val="002060"/>
                </a:solidFill>
                <a:ea typeface="Arial" panose="020B0604020202020204" pitchFamily="34" charset="0"/>
                <a:cs typeface="Arial"/>
              </a:rPr>
              <a:t>Recognising</a:t>
            </a:r>
            <a:r>
              <a:rPr lang="en-US" sz="2000" dirty="0">
                <a:solidFill>
                  <a:srgbClr val="002060"/>
                </a:solidFill>
                <a:ea typeface="Arial" panose="020B0604020202020204" pitchFamily="34" charset="0"/>
                <a:cs typeface="Arial"/>
              </a:rPr>
              <a:t> that there are still too many complaints (particularly about communication) the SEND service is now receiving regular positive feedback from families and schools</a:t>
            </a:r>
            <a:r>
              <a:rPr lang="en-GB" sz="2000" dirty="0">
                <a:solidFill>
                  <a:srgbClr val="002060"/>
                </a:solidFill>
                <a:ea typeface="Arial" panose="020B0604020202020204" pitchFamily="34" charset="0"/>
                <a:cs typeface="Arial"/>
              </a:rPr>
              <a:t>.</a:t>
            </a:r>
            <a:endParaRPr lang="en-GB" sz="2000" dirty="0">
              <a:solidFill>
                <a:srgbClr val="002060"/>
              </a:solidFill>
              <a:ea typeface="Arial Unicode MS"/>
              <a:cs typeface="Arial"/>
            </a:endParaRPr>
          </a:p>
          <a:p>
            <a:pPr marL="355600" indent="-355600">
              <a:lnSpc>
                <a:spcPct val="110000"/>
              </a:lnSpc>
              <a:spcBef>
                <a:spcPts val="0"/>
              </a:spcBef>
              <a:spcAft>
                <a:spcPts val="600"/>
              </a:spcAft>
              <a:buClr>
                <a:srgbClr val="002060"/>
              </a:buClr>
              <a:buSzPct val="100000"/>
              <a:buFont typeface="Wingdings" panose="05000000000000000000" pitchFamily="2" charset="2"/>
              <a:buChar char="q"/>
            </a:pPr>
            <a:r>
              <a:rPr lang="en-US" sz="2000" dirty="0">
                <a:solidFill>
                  <a:srgbClr val="002060"/>
                </a:solidFill>
                <a:ea typeface="Arial" panose="020B0604020202020204" pitchFamily="34" charset="0"/>
                <a:cs typeface="Arial"/>
              </a:rPr>
              <a:t>Important to acknowledge improvement, recognizing it is </a:t>
            </a:r>
            <a:r>
              <a:rPr lang="en-US" sz="2000" dirty="0">
                <a:solidFill>
                  <a:srgbClr val="002060"/>
                </a:solidFill>
                <a:ea typeface="Arial Unicode MS"/>
                <a:cs typeface="Arial"/>
              </a:rPr>
              <a:t>from a low base. </a:t>
            </a:r>
          </a:p>
        </p:txBody>
      </p:sp>
    </p:spTree>
    <p:extLst>
      <p:ext uri="{BB962C8B-B14F-4D97-AF65-F5344CB8AC3E}">
        <p14:creationId xmlns:p14="http://schemas.microsoft.com/office/powerpoint/2010/main" val="2137450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F23772E7-50A3-D4EB-5DC4-5BF40996CF22}"/>
              </a:ext>
            </a:extLst>
          </p:cNvPr>
          <p:cNvSpPr/>
          <p:nvPr/>
        </p:nvSpPr>
        <p:spPr>
          <a:xfrm>
            <a:off x="4655046" y="980728"/>
            <a:ext cx="576064" cy="4402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BA1410D-EEDE-0933-D0D0-CD7EC2F7CA89}"/>
              </a:ext>
            </a:extLst>
          </p:cNvPr>
          <p:cNvSpPr>
            <a:spLocks noGrp="1"/>
          </p:cNvSpPr>
          <p:nvPr>
            <p:ph type="title" sz="quarter" idx="10"/>
          </p:nvPr>
        </p:nvSpPr>
        <p:spPr>
          <a:xfrm>
            <a:off x="-29216" y="-170121"/>
            <a:ext cx="12212702" cy="773149"/>
          </a:xfrm>
          <a:solidFill>
            <a:schemeClr val="accent3"/>
          </a:solidFill>
        </p:spPr>
        <p:txBody>
          <a:bodyPr>
            <a:normAutofit/>
          </a:bodyPr>
          <a:lstStyle/>
          <a:p>
            <a:pPr marL="539750" algn="ctr"/>
            <a:r>
              <a:rPr lang="en-GB" sz="3600" b="1" dirty="0"/>
              <a:t>SEND Performance</a:t>
            </a:r>
          </a:p>
        </p:txBody>
      </p:sp>
      <p:pic>
        <p:nvPicPr>
          <p:cNvPr id="8" name="Picture 7">
            <a:extLst>
              <a:ext uri="{FF2B5EF4-FFF2-40B4-BE49-F238E27FC236}">
                <a16:creationId xmlns:a16="http://schemas.microsoft.com/office/drawing/2014/main" id="{054D274C-7077-3399-BDB5-5B368A8F8F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5726" y="6414299"/>
            <a:ext cx="1327411" cy="478369"/>
          </a:xfrm>
          <a:prstGeom prst="rect">
            <a:avLst/>
          </a:prstGeom>
        </p:spPr>
      </p:pic>
      <p:sp>
        <p:nvSpPr>
          <p:cNvPr id="4" name="Rectangle 2">
            <a:extLst>
              <a:ext uri="{FF2B5EF4-FFF2-40B4-BE49-F238E27FC236}">
                <a16:creationId xmlns:a16="http://schemas.microsoft.com/office/drawing/2014/main" id="{C6D6EA74-57B8-E6B5-6990-7BE7A188DAF6}"/>
              </a:ext>
            </a:extLst>
          </p:cNvPr>
          <p:cNvSpPr>
            <a:spLocks noChangeArrowheads="1"/>
          </p:cNvSpPr>
          <p:nvPr/>
        </p:nvSpPr>
        <p:spPr bwMode="auto">
          <a:xfrm>
            <a:off x="30227" y="6383751"/>
            <a:ext cx="12188826" cy="493215"/>
          </a:xfrm>
          <a:prstGeom prst="rect">
            <a:avLst/>
          </a:prstGeom>
          <a:solidFill>
            <a:schemeClr val="accent3"/>
          </a:solidFill>
          <a:ln w="9525">
            <a:solidFill>
              <a:srgbClr val="9E66AA"/>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en-US" altLang="en-US" sz="1800">
              <a:solidFill>
                <a:srgbClr val="FFFFFF"/>
              </a:solidFill>
            </a:endParaRPr>
          </a:p>
        </p:txBody>
      </p:sp>
      <p:pic>
        <p:nvPicPr>
          <p:cNvPr id="5" name="Picture 4">
            <a:extLst>
              <a:ext uri="{FF2B5EF4-FFF2-40B4-BE49-F238E27FC236}">
                <a16:creationId xmlns:a16="http://schemas.microsoft.com/office/drawing/2014/main" id="{68342507-852E-65D2-C027-44BA346A03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7123" y="6383751"/>
            <a:ext cx="1615233" cy="473802"/>
          </a:xfrm>
          <a:prstGeom prst="rect">
            <a:avLst/>
          </a:prstGeom>
        </p:spPr>
      </p:pic>
      <p:pic>
        <p:nvPicPr>
          <p:cNvPr id="3" name="Picture 2" descr="A graph with numbers and a line&#10;&#10;Description automatically generated">
            <a:extLst>
              <a:ext uri="{FF2B5EF4-FFF2-40B4-BE49-F238E27FC236}">
                <a16:creationId xmlns:a16="http://schemas.microsoft.com/office/drawing/2014/main" id="{F74D7E02-D089-385A-73DF-67480C86D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368" y="603028"/>
            <a:ext cx="5700228" cy="5022293"/>
          </a:xfrm>
          <a:prstGeom prst="rect">
            <a:avLst/>
          </a:prstGeom>
        </p:spPr>
      </p:pic>
      <p:pic>
        <p:nvPicPr>
          <p:cNvPr id="9" name="Picture 8" descr="A graph with numbers and lines&#10;&#10;Description automatically generated">
            <a:extLst>
              <a:ext uri="{FF2B5EF4-FFF2-40B4-BE49-F238E27FC236}">
                <a16:creationId xmlns:a16="http://schemas.microsoft.com/office/drawing/2014/main" id="{F5315A35-6A0F-31F8-A3F4-A8E60D509611}"/>
              </a:ext>
            </a:extLst>
          </p:cNvPr>
          <p:cNvPicPr>
            <a:picLocks noChangeAspect="1"/>
          </p:cNvPicPr>
          <p:nvPr/>
        </p:nvPicPr>
        <p:blipFill rotWithShape="1">
          <a:blip r:embed="rId4">
            <a:extLst>
              <a:ext uri="{28A0092B-C50C-407E-A947-70E740481C1C}">
                <a14:useLocalDpi xmlns:a14="http://schemas.microsoft.com/office/drawing/2010/main" val="0"/>
              </a:ext>
            </a:extLst>
          </a:blip>
          <a:srcRect r="1702" b="4377"/>
          <a:stretch/>
        </p:blipFill>
        <p:spPr>
          <a:xfrm>
            <a:off x="6023198" y="683866"/>
            <a:ext cx="6107349" cy="5653958"/>
          </a:xfrm>
          <a:prstGeom prst="rect">
            <a:avLst/>
          </a:prstGeom>
        </p:spPr>
      </p:pic>
    </p:spTree>
    <p:extLst>
      <p:ext uri="{BB962C8B-B14F-4D97-AF65-F5344CB8AC3E}">
        <p14:creationId xmlns:p14="http://schemas.microsoft.com/office/powerpoint/2010/main" val="3633671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F23772E7-50A3-D4EB-5DC4-5BF40996CF22}"/>
              </a:ext>
            </a:extLst>
          </p:cNvPr>
          <p:cNvSpPr/>
          <p:nvPr/>
        </p:nvSpPr>
        <p:spPr>
          <a:xfrm>
            <a:off x="4655046" y="980728"/>
            <a:ext cx="576064" cy="4402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BA1410D-EEDE-0933-D0D0-CD7EC2F7CA89}"/>
              </a:ext>
            </a:extLst>
          </p:cNvPr>
          <p:cNvSpPr>
            <a:spLocks noGrp="1"/>
          </p:cNvSpPr>
          <p:nvPr>
            <p:ph type="title" sz="quarter" idx="10"/>
          </p:nvPr>
        </p:nvSpPr>
        <p:spPr>
          <a:xfrm>
            <a:off x="-29216" y="-170121"/>
            <a:ext cx="12212702" cy="773149"/>
          </a:xfrm>
          <a:solidFill>
            <a:schemeClr val="accent3"/>
          </a:solidFill>
        </p:spPr>
        <p:txBody>
          <a:bodyPr>
            <a:normAutofit/>
          </a:bodyPr>
          <a:lstStyle/>
          <a:p>
            <a:pPr marL="539750" algn="ctr"/>
            <a:r>
              <a:rPr lang="en-GB" sz="3600" b="1" dirty="0"/>
              <a:t>Next Steps</a:t>
            </a:r>
          </a:p>
        </p:txBody>
      </p:sp>
      <p:pic>
        <p:nvPicPr>
          <p:cNvPr id="8" name="Picture 7">
            <a:extLst>
              <a:ext uri="{FF2B5EF4-FFF2-40B4-BE49-F238E27FC236}">
                <a16:creationId xmlns:a16="http://schemas.microsoft.com/office/drawing/2014/main" id="{054D274C-7077-3399-BDB5-5B368A8F8F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5726" y="6414299"/>
            <a:ext cx="1327411" cy="478369"/>
          </a:xfrm>
          <a:prstGeom prst="rect">
            <a:avLst/>
          </a:prstGeom>
        </p:spPr>
      </p:pic>
      <p:sp>
        <p:nvSpPr>
          <p:cNvPr id="4" name="Rectangle 2">
            <a:extLst>
              <a:ext uri="{FF2B5EF4-FFF2-40B4-BE49-F238E27FC236}">
                <a16:creationId xmlns:a16="http://schemas.microsoft.com/office/drawing/2014/main" id="{C6D6EA74-57B8-E6B5-6990-7BE7A188DAF6}"/>
              </a:ext>
            </a:extLst>
          </p:cNvPr>
          <p:cNvSpPr>
            <a:spLocks noChangeArrowheads="1"/>
          </p:cNvSpPr>
          <p:nvPr/>
        </p:nvSpPr>
        <p:spPr bwMode="auto">
          <a:xfrm>
            <a:off x="795" y="6364341"/>
            <a:ext cx="12188826" cy="493215"/>
          </a:xfrm>
          <a:prstGeom prst="rect">
            <a:avLst/>
          </a:prstGeom>
          <a:solidFill>
            <a:schemeClr val="accent3"/>
          </a:solidFill>
          <a:ln w="9525">
            <a:solidFill>
              <a:srgbClr val="9E66AA"/>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en-US" altLang="en-US" sz="1800">
              <a:solidFill>
                <a:srgbClr val="FFFFFF"/>
              </a:solidFill>
            </a:endParaRPr>
          </a:p>
        </p:txBody>
      </p:sp>
      <p:pic>
        <p:nvPicPr>
          <p:cNvPr id="5" name="Picture 4">
            <a:extLst>
              <a:ext uri="{FF2B5EF4-FFF2-40B4-BE49-F238E27FC236}">
                <a16:creationId xmlns:a16="http://schemas.microsoft.com/office/drawing/2014/main" id="{68342507-852E-65D2-C027-44BA346A03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7123" y="6383751"/>
            <a:ext cx="1615233" cy="473802"/>
          </a:xfrm>
          <a:prstGeom prst="rect">
            <a:avLst/>
          </a:prstGeom>
        </p:spPr>
      </p:pic>
      <p:sp>
        <p:nvSpPr>
          <p:cNvPr id="6" name="Content Placeholder 5">
            <a:extLst>
              <a:ext uri="{FF2B5EF4-FFF2-40B4-BE49-F238E27FC236}">
                <a16:creationId xmlns:a16="http://schemas.microsoft.com/office/drawing/2014/main" id="{39A7F7DC-1D25-56CC-D31F-7648700135AB}"/>
              </a:ext>
            </a:extLst>
          </p:cNvPr>
          <p:cNvSpPr txBox="1">
            <a:spLocks noGrp="1"/>
          </p:cNvSpPr>
          <p:nvPr>
            <p:ph type="body" sz="quarter" idx="11"/>
          </p:nvPr>
        </p:nvSpPr>
        <p:spPr>
          <a:xfrm>
            <a:off x="118542" y="650283"/>
            <a:ext cx="11881320" cy="5611813"/>
          </a:xfrm>
          <a:prstGeom prst="rect">
            <a:avLst/>
          </a:prstGeom>
        </p:spPr>
        <p:txBody>
          <a:bodyPr lIns="91428" tIns="45714" rIns="91428" bIns="45714"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lvl="1" indent="-355600">
              <a:lnSpc>
                <a:spcPct val="110000"/>
              </a:lnSpc>
              <a:spcBef>
                <a:spcPts val="600"/>
              </a:spcBef>
              <a:spcAft>
                <a:spcPts val="600"/>
              </a:spcAft>
              <a:buFont typeface="Wingdings" panose="05000000000000000000" pitchFamily="2" charset="2"/>
              <a:buChar char=""/>
              <a:tabLst>
                <a:tab pos="914309" algn="l"/>
              </a:tabLst>
            </a:pPr>
            <a:r>
              <a:rPr lang="en-GB" sz="2000" dirty="0">
                <a:solidFill>
                  <a:srgbClr val="002060"/>
                </a:solidFill>
                <a:ea typeface="Times New Roman" panose="02020603050405020304" pitchFamily="18" charset="0"/>
                <a:cs typeface="Arial" panose="020B0604020202020204" pitchFamily="34" charset="0"/>
              </a:rPr>
              <a:t>Current staff turbulence presents an opportunity to build a stronger, hybrid team. Reasons for resignations include higher scrutiny via case tracking, uncertainty about a permanent structure and career opportunities elsewhere. Hybrid working requirements also play a role for some.</a:t>
            </a:r>
            <a:endParaRPr lang="en-GB" sz="2000" dirty="0">
              <a:solidFill>
                <a:srgbClr val="002060"/>
              </a:solidFill>
              <a:ea typeface="Calibri" panose="020F0502020204030204" pitchFamily="34" charset="0"/>
              <a:cs typeface="Arial" panose="020B0604020202020204" pitchFamily="34" charset="0"/>
            </a:endParaRPr>
          </a:p>
          <a:p>
            <a:pPr marL="355600" lvl="1" indent="-355600">
              <a:lnSpc>
                <a:spcPct val="110000"/>
              </a:lnSpc>
              <a:spcBef>
                <a:spcPts val="600"/>
              </a:spcBef>
              <a:spcAft>
                <a:spcPts val="600"/>
              </a:spcAft>
              <a:buFont typeface="Wingdings" panose="05000000000000000000" pitchFamily="2" charset="2"/>
              <a:buChar char=""/>
              <a:tabLst>
                <a:tab pos="914309" algn="l"/>
              </a:tabLst>
            </a:pPr>
            <a:r>
              <a:rPr lang="en-GB" sz="2000" dirty="0">
                <a:solidFill>
                  <a:srgbClr val="002060"/>
                </a:solidFill>
                <a:ea typeface="Times New Roman" panose="02020603050405020304" pitchFamily="18" charset="0"/>
                <a:cs typeface="Arial" panose="020B0604020202020204" pitchFamily="34" charset="0"/>
              </a:rPr>
              <a:t>During the stabilisation period, the team has focused on two key objectives: the main 20-week ECHNA process and Transition reviews. This successful approach will be formalised into two work streams, Assessments and Annual Reviews, each led by a team manager with increased KPIs.</a:t>
            </a:r>
            <a:endParaRPr lang="en-GB" sz="2000" dirty="0">
              <a:solidFill>
                <a:srgbClr val="002060"/>
              </a:solidFill>
              <a:ea typeface="Calibri" panose="020F0502020204030204" pitchFamily="34" charset="0"/>
              <a:cs typeface="Arial" panose="020B0604020202020204" pitchFamily="34" charset="0"/>
            </a:endParaRPr>
          </a:p>
          <a:p>
            <a:pPr marL="355600" lvl="1" indent="-355600">
              <a:lnSpc>
                <a:spcPct val="110000"/>
              </a:lnSpc>
              <a:spcBef>
                <a:spcPts val="600"/>
              </a:spcBef>
              <a:spcAft>
                <a:spcPts val="600"/>
              </a:spcAft>
              <a:buFont typeface="Wingdings" panose="05000000000000000000" pitchFamily="2" charset="2"/>
              <a:buChar char=""/>
              <a:tabLst>
                <a:tab pos="914309" algn="l"/>
              </a:tabLst>
            </a:pPr>
            <a:r>
              <a:rPr lang="en-GB" sz="2000" dirty="0">
                <a:solidFill>
                  <a:srgbClr val="002060"/>
                </a:solidFill>
                <a:ea typeface="Times New Roman" panose="02020603050405020304" pitchFamily="18" charset="0"/>
                <a:cs typeface="Arial" panose="020B0604020202020204" pitchFamily="34" charset="0"/>
              </a:rPr>
              <a:t>The 20-week process productivity now matches incoming requests but hasn't addressed the backlog, resulting in a lack of support for pupils, as well as potential complaints and tribunals. 20-week compliance between September 23 and January 24 was 24% (64% if backlog cases are excluded). </a:t>
            </a:r>
          </a:p>
          <a:p>
            <a:pPr marL="355600" lvl="1" indent="-355600">
              <a:lnSpc>
                <a:spcPct val="110000"/>
              </a:lnSpc>
              <a:spcBef>
                <a:spcPts val="600"/>
              </a:spcBef>
              <a:spcAft>
                <a:spcPts val="600"/>
              </a:spcAft>
              <a:buFont typeface="Wingdings" panose="05000000000000000000" pitchFamily="2" charset="2"/>
              <a:buChar char=""/>
              <a:tabLst>
                <a:tab pos="914309" algn="l"/>
              </a:tabLst>
            </a:pPr>
            <a:r>
              <a:rPr lang="en-GB" sz="2000" dirty="0">
                <a:solidFill>
                  <a:srgbClr val="002060"/>
                </a:solidFill>
                <a:ea typeface="Times New Roman" panose="02020603050405020304" pitchFamily="18" charset="0"/>
                <a:cs typeface="Arial" panose="020B0604020202020204" pitchFamily="34" charset="0"/>
              </a:rPr>
              <a:t>Multi-Agency Audits are being carried out in April 24 using support from the LGA including their toolkit. The SBC Quality Assurance Framework will then be launched.</a:t>
            </a:r>
          </a:p>
          <a:p>
            <a:pPr marL="355600" lvl="1" indent="-355600">
              <a:lnSpc>
                <a:spcPct val="110000"/>
              </a:lnSpc>
              <a:spcBef>
                <a:spcPts val="600"/>
              </a:spcBef>
              <a:spcAft>
                <a:spcPts val="600"/>
              </a:spcAft>
              <a:buFont typeface="Wingdings" panose="05000000000000000000" pitchFamily="2" charset="2"/>
              <a:buChar char=""/>
              <a:tabLst>
                <a:tab pos="914309" algn="l"/>
              </a:tabLst>
            </a:pPr>
            <a:r>
              <a:rPr lang="en-GB" sz="2000" dirty="0">
                <a:solidFill>
                  <a:srgbClr val="002060"/>
                </a:solidFill>
                <a:ea typeface="Times New Roman" panose="02020603050405020304" pitchFamily="18" charset="0"/>
                <a:cs typeface="Arial" panose="020B0604020202020204" pitchFamily="34" charset="0"/>
              </a:rPr>
              <a:t>Clarifying admin officers' roles in Capita input and maintenance within refreshed operating procedures will free case officers' time for casework and enhance stakeholder communication. A Communications Strategy will build on this work.</a:t>
            </a:r>
            <a:endParaRPr lang="en-GB" sz="2000" dirty="0">
              <a:solidFill>
                <a:srgbClr val="002060"/>
              </a:solidFill>
              <a:ea typeface="Calibri" panose="020F0502020204030204" pitchFamily="34" charset="0"/>
              <a:cs typeface="Arial" panose="020B0604020202020204" pitchFamily="34" charset="0"/>
            </a:endParaRPr>
          </a:p>
          <a:p>
            <a:pPr marL="742876" lvl="1" indent="-471441">
              <a:lnSpc>
                <a:spcPct val="114000"/>
              </a:lnSpc>
              <a:spcBef>
                <a:spcPts val="600"/>
              </a:spcBef>
              <a:spcAft>
                <a:spcPts val="600"/>
              </a:spcAft>
              <a:buFont typeface="Wingdings" panose="05000000000000000000" pitchFamily="2" charset="2"/>
              <a:buChar char=""/>
              <a:tabLst>
                <a:tab pos="914309" algn="l"/>
              </a:tabLst>
            </a:pPr>
            <a:endParaRPr lang="en-GB" sz="2000" dirty="0">
              <a:ea typeface="Calibri" panose="020F0502020204030204" pitchFamily="34" charset="0"/>
              <a:cs typeface="Arial" panose="020B0604020202020204" pitchFamily="34" charset="0"/>
            </a:endParaRPr>
          </a:p>
          <a:p>
            <a:pPr marL="355600" indent="-355600">
              <a:lnSpc>
                <a:spcPct val="110000"/>
              </a:lnSpc>
              <a:spcBef>
                <a:spcPts val="0"/>
              </a:spcBef>
              <a:spcAft>
                <a:spcPts val="600"/>
              </a:spcAft>
              <a:buClr>
                <a:srgbClr val="002060"/>
              </a:buClr>
              <a:buSzPct val="100000"/>
              <a:buFont typeface="Wingdings" panose="05000000000000000000" pitchFamily="2" charset="2"/>
              <a:buChar char="q"/>
            </a:pPr>
            <a:endParaRPr lang="en-US" sz="2000" dirty="0">
              <a:solidFill>
                <a:srgbClr val="002060"/>
              </a:solidFill>
              <a:ea typeface="Arial Unicode MS"/>
              <a:cs typeface="Arial"/>
            </a:endParaRPr>
          </a:p>
        </p:txBody>
      </p:sp>
    </p:spTree>
    <p:extLst>
      <p:ext uri="{BB962C8B-B14F-4D97-AF65-F5344CB8AC3E}">
        <p14:creationId xmlns:p14="http://schemas.microsoft.com/office/powerpoint/2010/main" val="77819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F23772E7-50A3-D4EB-5DC4-5BF40996CF22}"/>
              </a:ext>
            </a:extLst>
          </p:cNvPr>
          <p:cNvSpPr/>
          <p:nvPr/>
        </p:nvSpPr>
        <p:spPr>
          <a:xfrm>
            <a:off x="4655046" y="980728"/>
            <a:ext cx="576064" cy="4402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BA1410D-EEDE-0933-D0D0-CD7EC2F7CA89}"/>
              </a:ext>
            </a:extLst>
          </p:cNvPr>
          <p:cNvSpPr>
            <a:spLocks noGrp="1"/>
          </p:cNvSpPr>
          <p:nvPr>
            <p:ph type="title" sz="quarter" idx="10"/>
          </p:nvPr>
        </p:nvSpPr>
        <p:spPr>
          <a:xfrm>
            <a:off x="-29216" y="-170121"/>
            <a:ext cx="12212702" cy="773149"/>
          </a:xfrm>
          <a:solidFill>
            <a:schemeClr val="accent3"/>
          </a:solidFill>
        </p:spPr>
        <p:txBody>
          <a:bodyPr>
            <a:normAutofit/>
          </a:bodyPr>
          <a:lstStyle/>
          <a:p>
            <a:pPr algn="ctr"/>
            <a:r>
              <a:rPr lang="en-GB" sz="3600" b="1" dirty="0"/>
              <a:t>Inclusion – Key Achievements Sam Caley</a:t>
            </a:r>
          </a:p>
        </p:txBody>
      </p:sp>
      <p:pic>
        <p:nvPicPr>
          <p:cNvPr id="8" name="Picture 7">
            <a:extLst>
              <a:ext uri="{FF2B5EF4-FFF2-40B4-BE49-F238E27FC236}">
                <a16:creationId xmlns:a16="http://schemas.microsoft.com/office/drawing/2014/main" id="{054D274C-7077-3399-BDB5-5B368A8F8F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5726" y="6414299"/>
            <a:ext cx="1327411" cy="478369"/>
          </a:xfrm>
          <a:prstGeom prst="rect">
            <a:avLst/>
          </a:prstGeom>
        </p:spPr>
      </p:pic>
      <p:sp>
        <p:nvSpPr>
          <p:cNvPr id="4" name="Rectangle 2">
            <a:extLst>
              <a:ext uri="{FF2B5EF4-FFF2-40B4-BE49-F238E27FC236}">
                <a16:creationId xmlns:a16="http://schemas.microsoft.com/office/drawing/2014/main" id="{C6D6EA74-57B8-E6B5-6990-7BE7A188DAF6}"/>
              </a:ext>
            </a:extLst>
          </p:cNvPr>
          <p:cNvSpPr>
            <a:spLocks noChangeArrowheads="1"/>
          </p:cNvSpPr>
          <p:nvPr/>
        </p:nvSpPr>
        <p:spPr bwMode="auto">
          <a:xfrm>
            <a:off x="795" y="6364341"/>
            <a:ext cx="12188826" cy="493215"/>
          </a:xfrm>
          <a:prstGeom prst="rect">
            <a:avLst/>
          </a:prstGeom>
          <a:solidFill>
            <a:schemeClr val="accent3"/>
          </a:solidFill>
          <a:ln w="9525">
            <a:solidFill>
              <a:srgbClr val="9E66AA"/>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en-US" altLang="en-US" sz="1800">
              <a:solidFill>
                <a:srgbClr val="FFFFFF"/>
              </a:solidFill>
            </a:endParaRPr>
          </a:p>
        </p:txBody>
      </p:sp>
      <p:pic>
        <p:nvPicPr>
          <p:cNvPr id="5" name="Picture 4">
            <a:extLst>
              <a:ext uri="{FF2B5EF4-FFF2-40B4-BE49-F238E27FC236}">
                <a16:creationId xmlns:a16="http://schemas.microsoft.com/office/drawing/2014/main" id="{68342507-852E-65D2-C027-44BA346A03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7123" y="6383751"/>
            <a:ext cx="1615233" cy="473802"/>
          </a:xfrm>
          <a:prstGeom prst="rect">
            <a:avLst/>
          </a:prstGeom>
        </p:spPr>
      </p:pic>
      <p:sp>
        <p:nvSpPr>
          <p:cNvPr id="6" name="Content Placeholder 5">
            <a:extLst>
              <a:ext uri="{FF2B5EF4-FFF2-40B4-BE49-F238E27FC236}">
                <a16:creationId xmlns:a16="http://schemas.microsoft.com/office/drawing/2014/main" id="{39A7F7DC-1D25-56CC-D31F-7648700135AB}"/>
              </a:ext>
            </a:extLst>
          </p:cNvPr>
          <p:cNvSpPr txBox="1">
            <a:spLocks noGrp="1"/>
          </p:cNvSpPr>
          <p:nvPr>
            <p:ph type="body" sz="quarter" idx="11"/>
          </p:nvPr>
        </p:nvSpPr>
        <p:spPr>
          <a:xfrm>
            <a:off x="262558" y="717550"/>
            <a:ext cx="11593288" cy="5611813"/>
          </a:xfrm>
          <a:prstGeom prst="rect">
            <a:avLst/>
          </a:prstGeom>
        </p:spPr>
        <p:txBody>
          <a:bodyPr lIns="91428" tIns="45714" rIns="91428" bIns="45714"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nSpc>
                <a:spcPct val="100000"/>
              </a:lnSpc>
              <a:spcBef>
                <a:spcPts val="600"/>
              </a:spcBef>
              <a:spcAft>
                <a:spcPts val="600"/>
              </a:spcAft>
              <a:buClr>
                <a:srgbClr val="002060"/>
              </a:buClr>
              <a:buSzPct val="100000"/>
              <a:buFont typeface="Wingdings" panose="05000000000000000000" pitchFamily="2" charset="2"/>
              <a:buChar char="q"/>
              <a:defRPr/>
            </a:pPr>
            <a:r>
              <a:rPr lang="en-GB" sz="1800" dirty="0">
                <a:solidFill>
                  <a:srgbClr val="002060"/>
                </a:solidFill>
                <a:ea typeface="Calibri"/>
                <a:cs typeface="Calibri"/>
              </a:rPr>
              <a:t>January Conference and Capacity and Risk Evaluations evidence greater focus on inclusion in mainstream and the impact of the Inclusion Team. Schools developing new approaches to supporting SEND pupils.</a:t>
            </a:r>
          </a:p>
          <a:p>
            <a:pPr marL="355600" indent="-355600">
              <a:lnSpc>
                <a:spcPct val="100000"/>
              </a:lnSpc>
              <a:spcBef>
                <a:spcPts val="600"/>
              </a:spcBef>
              <a:spcAft>
                <a:spcPts val="600"/>
              </a:spcAft>
              <a:buClr>
                <a:srgbClr val="002060"/>
              </a:buClr>
              <a:buSzPct val="100000"/>
              <a:buFont typeface="Wingdings" panose="05000000000000000000" pitchFamily="2" charset="2"/>
              <a:buChar char="q"/>
              <a:defRPr/>
            </a:pPr>
            <a:r>
              <a:rPr lang="en-GB" sz="1800" dirty="0">
                <a:solidFill>
                  <a:srgbClr val="002060"/>
                </a:solidFill>
              </a:rPr>
              <a:t>“Very strong acknowledgement that LA processes have improved, this is caveated by ……. the low bar this is being judged against.”</a:t>
            </a:r>
          </a:p>
          <a:p>
            <a:pPr marL="355600" indent="-355600">
              <a:lnSpc>
                <a:spcPct val="100000"/>
              </a:lnSpc>
              <a:spcBef>
                <a:spcPts val="600"/>
              </a:spcBef>
              <a:spcAft>
                <a:spcPts val="600"/>
              </a:spcAft>
              <a:buClr>
                <a:srgbClr val="002060"/>
              </a:buClr>
              <a:buSzPct val="100000"/>
              <a:buFont typeface="Wingdings" panose="05000000000000000000" pitchFamily="2" charset="2"/>
              <a:buChar char="q"/>
              <a:defRPr/>
            </a:pPr>
            <a:r>
              <a:rPr lang="en-GB" sz="1800" dirty="0">
                <a:solidFill>
                  <a:srgbClr val="002060"/>
                </a:solidFill>
                <a:ea typeface="Calibri"/>
                <a:cs typeface="Calibri"/>
              </a:rPr>
              <a:t>Joint work between the Inclusion Team, SENDCos and Health / Early Years partners has supported the embedding of the Graduated Approach and co-producing an Ordinarily Available Provision [OAP] document which will further support mainstream inclusive practices.</a:t>
            </a:r>
          </a:p>
          <a:p>
            <a:pPr marL="355600" indent="-355600">
              <a:lnSpc>
                <a:spcPct val="100000"/>
              </a:lnSpc>
              <a:spcBef>
                <a:spcPts val="600"/>
              </a:spcBef>
              <a:spcAft>
                <a:spcPts val="600"/>
              </a:spcAft>
              <a:buClr>
                <a:srgbClr val="002060"/>
              </a:buClr>
              <a:buSzPct val="100000"/>
              <a:buFont typeface="Wingdings" panose="05000000000000000000" pitchFamily="2" charset="2"/>
              <a:buChar char="q"/>
              <a:defRPr/>
            </a:pPr>
            <a:r>
              <a:rPr lang="en-GB" sz="1800" dirty="0">
                <a:solidFill>
                  <a:srgbClr val="002060"/>
                </a:solidFill>
                <a:ea typeface="Calibri"/>
                <a:cs typeface="Calibri"/>
              </a:rPr>
              <a:t>Bespoke training including Autism Education Training [AET] delivered across the schools. Details of health courses and services now being circulated and work of Sensory Service shared with SENDCo Network.</a:t>
            </a:r>
          </a:p>
          <a:p>
            <a:pPr marL="355600" indent="-355600" algn="ctr">
              <a:lnSpc>
                <a:spcPct val="100000"/>
              </a:lnSpc>
              <a:spcBef>
                <a:spcPts val="600"/>
              </a:spcBef>
              <a:spcAft>
                <a:spcPts val="600"/>
              </a:spcAft>
              <a:buClr>
                <a:srgbClr val="002060"/>
              </a:buClr>
              <a:buSzPct val="100000"/>
              <a:buNone/>
              <a:defRPr/>
            </a:pPr>
            <a:r>
              <a:rPr lang="en-GB" sz="1800" b="1" u="sng" dirty="0">
                <a:solidFill>
                  <a:srgbClr val="002060"/>
                </a:solidFill>
                <a:ea typeface="Calibri"/>
                <a:cs typeface="Calibri"/>
              </a:rPr>
              <a:t>Next Steps</a:t>
            </a:r>
          </a:p>
          <a:p>
            <a:pPr marL="355600" indent="-355600">
              <a:spcAft>
                <a:spcPts val="1200"/>
              </a:spcAft>
              <a:buClr>
                <a:srgbClr val="002060"/>
              </a:buClr>
              <a:buSzPct val="100000"/>
              <a:buFont typeface="Wingdings" panose="05000000000000000000" pitchFamily="2" charset="2"/>
              <a:buChar char="q"/>
              <a:defRPr/>
            </a:pPr>
            <a:r>
              <a:rPr lang="en-GB" sz="1800" dirty="0">
                <a:solidFill>
                  <a:srgbClr val="002060"/>
                </a:solidFill>
                <a:ea typeface="Calibri"/>
                <a:cs typeface="Calibri"/>
              </a:rPr>
              <a:t>SEND Code of Practice “Chapter by Chapter” for SENDCo’s to be co-produced.</a:t>
            </a:r>
          </a:p>
          <a:p>
            <a:pPr marL="355600" indent="-355600">
              <a:spcAft>
                <a:spcPts val="1200"/>
              </a:spcAft>
              <a:buClr>
                <a:srgbClr val="002060"/>
              </a:buClr>
              <a:buSzPct val="100000"/>
              <a:buFont typeface="Wingdings" panose="05000000000000000000" pitchFamily="2" charset="2"/>
              <a:buChar char="q"/>
              <a:defRPr/>
            </a:pPr>
            <a:r>
              <a:rPr lang="en-GB" sz="1800" dirty="0">
                <a:solidFill>
                  <a:srgbClr val="002060"/>
                </a:solidFill>
                <a:ea typeface="Calibri"/>
                <a:cs typeface="Calibri"/>
              </a:rPr>
              <a:t>Signing off Slough Transition offer and transition paperwork / </a:t>
            </a:r>
            <a:r>
              <a:rPr lang="en-GB" sz="1800" dirty="0">
                <a:solidFill>
                  <a:srgbClr val="002060"/>
                </a:solidFill>
                <a:ea typeface="Calibri" panose="020F0502020204030204" pitchFamily="34" charset="0"/>
                <a:cs typeface="Calibri" panose="020F0502020204030204"/>
              </a:rPr>
              <a:t>Year 5 Transition Roadshow.</a:t>
            </a:r>
          </a:p>
          <a:p>
            <a:pPr marL="355600" indent="-355600">
              <a:spcAft>
                <a:spcPts val="1200"/>
              </a:spcAft>
              <a:buClr>
                <a:srgbClr val="002060"/>
              </a:buClr>
              <a:buSzPct val="100000"/>
              <a:buFont typeface="Wingdings" panose="05000000000000000000" pitchFamily="2" charset="2"/>
              <a:buChar char="q"/>
              <a:defRPr/>
            </a:pPr>
            <a:r>
              <a:rPr lang="en-GB" sz="1800" dirty="0">
                <a:solidFill>
                  <a:srgbClr val="002060"/>
                </a:solidFill>
                <a:ea typeface="Calibri"/>
              </a:rPr>
              <a:t>Training modules for Teaching Assistants and</a:t>
            </a:r>
            <a:r>
              <a:rPr lang="en-GB" sz="1800" dirty="0">
                <a:solidFill>
                  <a:srgbClr val="002060"/>
                </a:solidFill>
                <a:ea typeface="Calibri"/>
                <a:cs typeface="Calibri"/>
              </a:rPr>
              <a:t> on identifying SEND with pupils who are EAL. </a:t>
            </a:r>
          </a:p>
          <a:p>
            <a:pPr marL="355600" indent="-355600">
              <a:spcAft>
                <a:spcPts val="1200"/>
              </a:spcAft>
              <a:buClr>
                <a:srgbClr val="002060"/>
              </a:buClr>
              <a:buSzPct val="100000"/>
              <a:buFont typeface="Wingdings" panose="05000000000000000000" pitchFamily="2" charset="2"/>
              <a:buChar char="q"/>
              <a:defRPr/>
            </a:pPr>
            <a:r>
              <a:rPr lang="en-GB" sz="1800" dirty="0">
                <a:solidFill>
                  <a:srgbClr val="002060"/>
                </a:solidFill>
                <a:ea typeface="Calibri"/>
                <a:cs typeface="Calibri"/>
              </a:rPr>
              <a:t>AET training to be delivered to travel passenger assistants.</a:t>
            </a:r>
            <a:endParaRPr lang="en-GB" sz="1800" dirty="0">
              <a:solidFill>
                <a:srgbClr val="002060"/>
              </a:solidFill>
              <a:ea typeface="Calibri" panose="020F0502020204030204" pitchFamily="34" charset="0"/>
              <a:cs typeface="Calibri"/>
            </a:endParaRPr>
          </a:p>
          <a:p>
            <a:pPr marL="251435" indent="-251435">
              <a:lnSpc>
                <a:spcPct val="100000"/>
              </a:lnSpc>
              <a:spcBef>
                <a:spcPts val="600"/>
              </a:spcBef>
              <a:spcAft>
                <a:spcPts val="600"/>
              </a:spcAft>
              <a:buClr>
                <a:srgbClr val="FCBE00"/>
              </a:buClr>
              <a:buSzPct val="150000"/>
              <a:buFont typeface="Wingdings" panose="05000000000000000000" pitchFamily="2" charset="2"/>
              <a:buChar char="§"/>
              <a:defRPr/>
            </a:pPr>
            <a:endParaRPr lang="en-GB" sz="1400" dirty="0">
              <a:ea typeface="Calibri"/>
              <a:cs typeface="Calibri"/>
            </a:endParaRPr>
          </a:p>
          <a:p>
            <a:pPr marL="342866" indent="-342866">
              <a:lnSpc>
                <a:spcPct val="105000"/>
              </a:lnSpc>
              <a:spcBef>
                <a:spcPts val="600"/>
              </a:spcBef>
              <a:spcAft>
                <a:spcPts val="600"/>
              </a:spcAft>
              <a:buSzPct val="100000"/>
              <a:buFont typeface="Wingdings" panose="05000000000000000000" pitchFamily="2" charset="2"/>
              <a:buChar char=""/>
            </a:pPr>
            <a:endParaRPr lang="en-US" sz="2200" dirty="0">
              <a:solidFill>
                <a:srgbClr val="002060"/>
              </a:solidFill>
              <a:latin typeface="Arial"/>
              <a:ea typeface="Arial Unicode MS"/>
              <a:cs typeface="Arial"/>
            </a:endParaRPr>
          </a:p>
        </p:txBody>
      </p:sp>
    </p:spTree>
    <p:extLst>
      <p:ext uri="{BB962C8B-B14F-4D97-AF65-F5344CB8AC3E}">
        <p14:creationId xmlns:p14="http://schemas.microsoft.com/office/powerpoint/2010/main" val="142937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F23772E7-50A3-D4EB-5DC4-5BF40996CF22}"/>
              </a:ext>
            </a:extLst>
          </p:cNvPr>
          <p:cNvSpPr/>
          <p:nvPr/>
        </p:nvSpPr>
        <p:spPr>
          <a:xfrm>
            <a:off x="4655046" y="980728"/>
            <a:ext cx="576064" cy="4402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BA1410D-EEDE-0933-D0D0-CD7EC2F7CA89}"/>
              </a:ext>
            </a:extLst>
          </p:cNvPr>
          <p:cNvSpPr>
            <a:spLocks noGrp="1"/>
          </p:cNvSpPr>
          <p:nvPr>
            <p:ph type="title" sz="quarter" idx="10"/>
          </p:nvPr>
        </p:nvSpPr>
        <p:spPr>
          <a:xfrm>
            <a:off x="-29216" y="-170121"/>
            <a:ext cx="12212702" cy="773149"/>
          </a:xfrm>
          <a:solidFill>
            <a:schemeClr val="accent3"/>
          </a:solidFill>
        </p:spPr>
        <p:txBody>
          <a:bodyPr>
            <a:normAutofit/>
          </a:bodyPr>
          <a:lstStyle/>
          <a:p>
            <a:pPr algn="ctr"/>
            <a:r>
              <a:rPr lang="en-GB" sz="3600" b="1" dirty="0"/>
              <a:t>Current SEND Team</a:t>
            </a:r>
          </a:p>
        </p:txBody>
      </p:sp>
      <p:pic>
        <p:nvPicPr>
          <p:cNvPr id="8" name="Picture 7">
            <a:extLst>
              <a:ext uri="{FF2B5EF4-FFF2-40B4-BE49-F238E27FC236}">
                <a16:creationId xmlns:a16="http://schemas.microsoft.com/office/drawing/2014/main" id="{054D274C-7077-3399-BDB5-5B368A8F8F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5726" y="6414299"/>
            <a:ext cx="1327411" cy="478369"/>
          </a:xfrm>
          <a:prstGeom prst="rect">
            <a:avLst/>
          </a:prstGeom>
        </p:spPr>
      </p:pic>
      <p:sp>
        <p:nvSpPr>
          <p:cNvPr id="4" name="Rectangle 2">
            <a:extLst>
              <a:ext uri="{FF2B5EF4-FFF2-40B4-BE49-F238E27FC236}">
                <a16:creationId xmlns:a16="http://schemas.microsoft.com/office/drawing/2014/main" id="{C6D6EA74-57B8-E6B5-6990-7BE7A188DAF6}"/>
              </a:ext>
            </a:extLst>
          </p:cNvPr>
          <p:cNvSpPr>
            <a:spLocks noChangeArrowheads="1"/>
          </p:cNvSpPr>
          <p:nvPr/>
        </p:nvSpPr>
        <p:spPr bwMode="auto">
          <a:xfrm>
            <a:off x="795" y="6364341"/>
            <a:ext cx="12188826" cy="493215"/>
          </a:xfrm>
          <a:prstGeom prst="rect">
            <a:avLst/>
          </a:prstGeom>
          <a:solidFill>
            <a:schemeClr val="accent3"/>
          </a:solidFill>
          <a:ln w="9525">
            <a:solidFill>
              <a:srgbClr val="9E66AA"/>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en-US" altLang="en-US" sz="1800">
              <a:solidFill>
                <a:srgbClr val="FFFFFF"/>
              </a:solidFill>
            </a:endParaRPr>
          </a:p>
        </p:txBody>
      </p:sp>
      <p:pic>
        <p:nvPicPr>
          <p:cNvPr id="5" name="Picture 4">
            <a:extLst>
              <a:ext uri="{FF2B5EF4-FFF2-40B4-BE49-F238E27FC236}">
                <a16:creationId xmlns:a16="http://schemas.microsoft.com/office/drawing/2014/main" id="{68342507-852E-65D2-C027-44BA346A03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7123" y="6383751"/>
            <a:ext cx="1615233" cy="473802"/>
          </a:xfrm>
          <a:prstGeom prst="rect">
            <a:avLst/>
          </a:prstGeom>
        </p:spPr>
      </p:pic>
      <p:sp>
        <p:nvSpPr>
          <p:cNvPr id="6" name="Content Placeholder 5">
            <a:extLst>
              <a:ext uri="{FF2B5EF4-FFF2-40B4-BE49-F238E27FC236}">
                <a16:creationId xmlns:a16="http://schemas.microsoft.com/office/drawing/2014/main" id="{39A7F7DC-1D25-56CC-D31F-7648700135AB}"/>
              </a:ext>
            </a:extLst>
          </p:cNvPr>
          <p:cNvSpPr txBox="1">
            <a:spLocks noGrp="1"/>
          </p:cNvSpPr>
          <p:nvPr>
            <p:ph type="body" sz="quarter" idx="11"/>
          </p:nvPr>
        </p:nvSpPr>
        <p:spPr>
          <a:xfrm>
            <a:off x="572351" y="2058425"/>
            <a:ext cx="4933224" cy="4106879"/>
          </a:xfrm>
          <a:prstGeom prst="rect">
            <a:avLst/>
          </a:prstGeom>
        </p:spPr>
        <p:txBody>
          <a:bodyPr lIns="91428" tIns="45714" rIns="91428" bIns="45714"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1" u="sng" dirty="0">
                <a:effectLst/>
                <a:ea typeface="Calibri" panose="020F0502020204030204" pitchFamily="34" charset="0"/>
              </a:rPr>
              <a:t>SEND Officers: </a:t>
            </a:r>
          </a:p>
          <a:p>
            <a:pPr marL="342900" lvl="0" indent="-342900">
              <a:buFont typeface="+mj-lt"/>
              <a:buAutoNum type="arabicPeriod"/>
            </a:pPr>
            <a:r>
              <a:rPr lang="en-GB" sz="2000" dirty="0">
                <a:effectLst/>
                <a:ea typeface="Times New Roman" panose="02020603050405020304" pitchFamily="18" charset="0"/>
              </a:rPr>
              <a:t>Joanna Adams (Interim)</a:t>
            </a:r>
            <a:endParaRPr lang="en-GB" sz="2000" dirty="0">
              <a:effectLst/>
              <a:ea typeface="Calibri" panose="020F0502020204030204" pitchFamily="34" charset="0"/>
            </a:endParaRPr>
          </a:p>
          <a:p>
            <a:pPr marL="342900" lvl="0" indent="-342900">
              <a:buFont typeface="+mj-lt"/>
              <a:buAutoNum type="arabicPeriod"/>
            </a:pPr>
            <a:r>
              <a:rPr lang="en-GB" sz="2000" dirty="0">
                <a:effectLst/>
                <a:ea typeface="Times New Roman" panose="02020603050405020304" pitchFamily="18" charset="0"/>
              </a:rPr>
              <a:t>Pavan Ram (Permanent)</a:t>
            </a:r>
            <a:endParaRPr lang="en-GB" sz="2000" dirty="0">
              <a:effectLst/>
              <a:ea typeface="Calibri" panose="020F0502020204030204" pitchFamily="34" charset="0"/>
            </a:endParaRPr>
          </a:p>
          <a:p>
            <a:pPr marL="342900" lvl="0" indent="-342900">
              <a:buFont typeface="+mj-lt"/>
              <a:buAutoNum type="arabicPeriod"/>
            </a:pPr>
            <a:r>
              <a:rPr lang="en-GB" sz="2000" dirty="0">
                <a:effectLst/>
                <a:ea typeface="Times New Roman" panose="02020603050405020304" pitchFamily="18" charset="0"/>
              </a:rPr>
              <a:t>Abdirahman Osman (Permanent)</a:t>
            </a:r>
            <a:endParaRPr lang="en-GB" sz="2000" dirty="0">
              <a:effectLst/>
              <a:ea typeface="Calibri" panose="020F0502020204030204" pitchFamily="34" charset="0"/>
            </a:endParaRPr>
          </a:p>
          <a:p>
            <a:pPr marL="342900" lvl="0" indent="-342900">
              <a:buFont typeface="+mj-lt"/>
              <a:buAutoNum type="arabicPeriod"/>
            </a:pPr>
            <a:r>
              <a:rPr lang="en-GB" sz="2000" dirty="0">
                <a:effectLst/>
                <a:ea typeface="Times New Roman" panose="02020603050405020304" pitchFamily="18" charset="0"/>
              </a:rPr>
              <a:t>Indira Jayawardena (Permanent)</a:t>
            </a:r>
            <a:endParaRPr lang="en-GB" sz="2000" dirty="0">
              <a:effectLst/>
              <a:ea typeface="Calibri" panose="020F0502020204030204" pitchFamily="34" charset="0"/>
            </a:endParaRPr>
          </a:p>
          <a:p>
            <a:pPr marL="342900" lvl="0" indent="-342900">
              <a:buFont typeface="+mj-lt"/>
              <a:buAutoNum type="arabicPeriod"/>
            </a:pPr>
            <a:r>
              <a:rPr lang="en-GB" sz="2000" dirty="0">
                <a:effectLst/>
                <a:ea typeface="Times New Roman" panose="02020603050405020304" pitchFamily="18" charset="0"/>
              </a:rPr>
              <a:t>Nadia Masoodi (Permanent)</a:t>
            </a:r>
            <a:endParaRPr lang="en-GB" sz="2000" dirty="0">
              <a:effectLst/>
              <a:ea typeface="Calibri" panose="020F0502020204030204" pitchFamily="34" charset="0"/>
            </a:endParaRPr>
          </a:p>
          <a:p>
            <a:pPr marL="342900" lvl="0" indent="-342900">
              <a:buFont typeface="+mj-lt"/>
              <a:buAutoNum type="arabicPeriod"/>
            </a:pPr>
            <a:r>
              <a:rPr lang="en-GB" sz="2000" dirty="0">
                <a:effectLst/>
                <a:ea typeface="Times New Roman" panose="02020603050405020304" pitchFamily="18" charset="0"/>
              </a:rPr>
              <a:t>Sarah Telford (permanent)</a:t>
            </a:r>
            <a:endParaRPr lang="en-GB" sz="2000" dirty="0">
              <a:effectLst/>
              <a:ea typeface="Calibri" panose="020F0502020204030204" pitchFamily="34" charset="0"/>
            </a:endParaRPr>
          </a:p>
          <a:p>
            <a:pPr marL="342900" lvl="0" indent="-342900">
              <a:buFont typeface="+mj-lt"/>
              <a:buAutoNum type="arabicPeriod"/>
            </a:pPr>
            <a:r>
              <a:rPr lang="en-GB" sz="2000" dirty="0">
                <a:effectLst/>
                <a:ea typeface="Times New Roman" panose="02020603050405020304" pitchFamily="18" charset="0"/>
              </a:rPr>
              <a:t>Vacant (interim recruitment imminent)</a:t>
            </a:r>
            <a:endParaRPr lang="en-GB" sz="2000" dirty="0">
              <a:effectLst/>
              <a:ea typeface="Calibri" panose="020F0502020204030204" pitchFamily="34" charset="0"/>
            </a:endParaRPr>
          </a:p>
          <a:p>
            <a:pPr marL="342900" lvl="0" indent="-342900">
              <a:buFont typeface="+mj-lt"/>
              <a:buAutoNum type="arabicPeriod"/>
            </a:pPr>
            <a:r>
              <a:rPr lang="en-GB" sz="2000" dirty="0">
                <a:effectLst/>
                <a:ea typeface="Times New Roman" panose="02020603050405020304" pitchFamily="18" charset="0"/>
              </a:rPr>
              <a:t>Vacant (interim recruitment imminent)</a:t>
            </a:r>
            <a:endParaRPr lang="en-GB" sz="2000" dirty="0">
              <a:effectLst/>
              <a:ea typeface="Calibri" panose="020F0502020204030204" pitchFamily="34" charset="0"/>
            </a:endParaRPr>
          </a:p>
          <a:p>
            <a:pPr marL="342900" lvl="0" indent="-342900">
              <a:buFont typeface="+mj-lt"/>
              <a:buAutoNum type="arabicPeriod"/>
            </a:pPr>
            <a:r>
              <a:rPr lang="en-GB" sz="2000" dirty="0">
                <a:effectLst/>
                <a:ea typeface="Times New Roman" panose="02020603050405020304" pitchFamily="18" charset="0"/>
              </a:rPr>
              <a:t>Vacant (interim recruitment imminent)</a:t>
            </a:r>
            <a:endParaRPr lang="en-GB" sz="2000" dirty="0">
              <a:effectLst/>
              <a:ea typeface="Calibri" panose="020F0502020204030204" pitchFamily="34" charset="0"/>
            </a:endParaRPr>
          </a:p>
        </p:txBody>
      </p:sp>
      <p:sp>
        <p:nvSpPr>
          <p:cNvPr id="3" name="Content Placeholder 5">
            <a:extLst>
              <a:ext uri="{FF2B5EF4-FFF2-40B4-BE49-F238E27FC236}">
                <a16:creationId xmlns:a16="http://schemas.microsoft.com/office/drawing/2014/main" id="{45832500-0AE3-25B3-C3BC-18AD22B5770B}"/>
              </a:ext>
            </a:extLst>
          </p:cNvPr>
          <p:cNvSpPr txBox="1">
            <a:spLocks/>
          </p:cNvSpPr>
          <p:nvPr/>
        </p:nvSpPr>
        <p:spPr bwMode="auto">
          <a:xfrm>
            <a:off x="6599262" y="2058425"/>
            <a:ext cx="4320480" cy="3890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t" anchorCtr="0" compatLnSpc="1">
            <a:prstTxWarp prst="textNoShape">
              <a:avLst/>
            </a:prstTxWarp>
            <a:noAutofit/>
          </a:bodyPr>
          <a:lstStyle>
            <a:lvl1pPr marL="228600" indent="-228600" algn="l" defTabSz="914400" rtl="0" eaLnBrk="1" fontAlgn="base" latinLnBrk="0" hangingPunct="1">
              <a:lnSpc>
                <a:spcPct val="90000"/>
              </a:lnSpc>
              <a:spcBef>
                <a:spcPts val="1000"/>
              </a:spcBef>
              <a:spcAft>
                <a:spcPts val="0"/>
              </a:spcAft>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fontAlgn="base" latinLnBrk="0" hangingPunct="1">
              <a:lnSpc>
                <a:spcPct val="90000"/>
              </a:lnSpc>
              <a:spcBef>
                <a:spcPts val="500"/>
              </a:spcBef>
              <a:spcAft>
                <a:spcPts val="0"/>
              </a:spcAft>
              <a:buSzPct val="100000"/>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fontAlgn="base" latinLnBrk="0" hangingPunct="1">
              <a:lnSpc>
                <a:spcPct val="90000"/>
              </a:lnSpc>
              <a:spcBef>
                <a:spcPts val="500"/>
              </a:spcBef>
              <a:spcAft>
                <a:spcPts val="0"/>
              </a:spcAft>
              <a:buSzPct val="100000"/>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fontAlgn="base" latinLnBrk="0" hangingPunct="1">
              <a:lnSpc>
                <a:spcPct val="90000"/>
              </a:lnSpc>
              <a:spcBef>
                <a:spcPts val="500"/>
              </a:spcBef>
              <a:spcAft>
                <a:spcPts val="0"/>
              </a:spcAft>
              <a:buSzPct val="100000"/>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fontAlgn="base" latinLnBrk="0" hangingPunct="1">
              <a:lnSpc>
                <a:spcPct val="90000"/>
              </a:lnSpc>
              <a:spcBef>
                <a:spcPts val="500"/>
              </a:spcBef>
              <a:spcAft>
                <a:spcPts val="0"/>
              </a:spcAft>
              <a:buSzPct val="100000"/>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fontAlgn="base" latinLnBrk="0" hangingPunct="1">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fontAlgn="base" latinLnBrk="0" hangingPunct="1">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fontAlgn="base" latinLnBrk="0" hangingPunct="1">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fontAlgn="base" latinLnBrk="0" hangingPunct="1">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1800" dirty="0">
                <a:latin typeface="Aptos" panose="020B0004020202020204" pitchFamily="34" charset="0"/>
                <a:ea typeface="Calibri" panose="020F0502020204030204" pitchFamily="34" charset="0"/>
              </a:rPr>
              <a:t> </a:t>
            </a:r>
            <a:r>
              <a:rPr lang="en-GB" sz="2000" b="1" u="sng" dirty="0">
                <a:ea typeface="Calibri" panose="020F0502020204030204" pitchFamily="34" charset="0"/>
              </a:rPr>
              <a:t>Assistant SEND Officers:</a:t>
            </a:r>
          </a:p>
          <a:p>
            <a:pPr marL="342900" indent="-342900">
              <a:buFont typeface="+mj-lt"/>
              <a:buAutoNum type="arabicPeriod"/>
            </a:pPr>
            <a:r>
              <a:rPr lang="en-GB" sz="2000" dirty="0">
                <a:ea typeface="Times New Roman" panose="02020603050405020304" pitchFamily="18" charset="0"/>
              </a:rPr>
              <a:t>Cathy Jones (permanent)</a:t>
            </a:r>
            <a:endParaRPr lang="en-GB" sz="2000" dirty="0">
              <a:ea typeface="Calibri" panose="020F0502020204030204" pitchFamily="34" charset="0"/>
            </a:endParaRPr>
          </a:p>
          <a:p>
            <a:pPr marL="342900" indent="-342900">
              <a:buFont typeface="+mj-lt"/>
              <a:buAutoNum type="arabicPeriod"/>
            </a:pPr>
            <a:r>
              <a:rPr lang="en-GB" sz="2000" dirty="0">
                <a:ea typeface="Times New Roman" panose="02020603050405020304" pitchFamily="18" charset="0"/>
              </a:rPr>
              <a:t>Sharmeen Shaikh (interim)</a:t>
            </a:r>
            <a:endParaRPr lang="en-GB" sz="2000" dirty="0">
              <a:ea typeface="Calibri" panose="020F0502020204030204" pitchFamily="34" charset="0"/>
            </a:endParaRPr>
          </a:p>
          <a:p>
            <a:pPr marL="342900" indent="-342900">
              <a:buFont typeface="+mj-lt"/>
              <a:buAutoNum type="arabicPeriod"/>
            </a:pPr>
            <a:r>
              <a:rPr lang="en-GB" sz="2000" dirty="0">
                <a:ea typeface="Times New Roman" panose="02020603050405020304" pitchFamily="18" charset="0"/>
              </a:rPr>
              <a:t>David Phillips (interim)</a:t>
            </a:r>
            <a:endParaRPr lang="en-GB" sz="2000" dirty="0">
              <a:ea typeface="Calibri" panose="020F0502020204030204" pitchFamily="34" charset="0"/>
            </a:endParaRPr>
          </a:p>
          <a:p>
            <a:pPr marL="342900" indent="-342900">
              <a:buFont typeface="+mj-lt"/>
              <a:buAutoNum type="arabicPeriod"/>
            </a:pPr>
            <a:r>
              <a:rPr lang="en-GB" sz="2000" dirty="0">
                <a:ea typeface="Times New Roman" panose="02020603050405020304" pitchFamily="18" charset="0"/>
              </a:rPr>
              <a:t>Satty Kenth (interim)</a:t>
            </a:r>
            <a:endParaRPr lang="en-GB" sz="2000" dirty="0">
              <a:ea typeface="Calibri" panose="020F0502020204030204" pitchFamily="34" charset="0"/>
            </a:endParaRPr>
          </a:p>
          <a:p>
            <a:pPr marL="0" indent="0">
              <a:spcBef>
                <a:spcPts val="3000"/>
              </a:spcBef>
              <a:buNone/>
            </a:pPr>
            <a:r>
              <a:rPr lang="en-GB" sz="2000" dirty="0">
                <a:ea typeface="Calibri" panose="020F0502020204030204" pitchFamily="34" charset="0"/>
              </a:rPr>
              <a:t> </a:t>
            </a:r>
            <a:r>
              <a:rPr lang="en-GB" sz="2000" b="1" u="sng" dirty="0">
                <a:ea typeface="Calibri" panose="020F0502020204030204" pitchFamily="34" charset="0"/>
              </a:rPr>
              <a:t>Business Support Officers:</a:t>
            </a:r>
          </a:p>
          <a:p>
            <a:pPr marL="342900" indent="-342900">
              <a:buFont typeface="+mj-lt"/>
              <a:buAutoNum type="arabicPeriod"/>
            </a:pPr>
            <a:r>
              <a:rPr lang="en-GB" sz="2000" dirty="0">
                <a:ea typeface="Times New Roman" panose="02020603050405020304" pitchFamily="18" charset="0"/>
              </a:rPr>
              <a:t>Kaia Hunt (interim)</a:t>
            </a:r>
            <a:endParaRPr lang="en-GB" sz="2000" dirty="0">
              <a:ea typeface="Calibri" panose="020F0502020204030204" pitchFamily="34" charset="0"/>
            </a:endParaRPr>
          </a:p>
          <a:p>
            <a:pPr marL="342900" indent="-342900">
              <a:buFont typeface="+mj-lt"/>
              <a:buAutoNum type="arabicPeriod"/>
            </a:pPr>
            <a:r>
              <a:rPr lang="en-GB" sz="2000" dirty="0">
                <a:ea typeface="Times New Roman" panose="02020603050405020304" pitchFamily="18" charset="0"/>
              </a:rPr>
              <a:t>Holly Cullen (interim)</a:t>
            </a:r>
            <a:endParaRPr lang="en-GB" sz="2000" dirty="0">
              <a:ea typeface="Calibri" panose="020F0502020204030204" pitchFamily="34" charset="0"/>
            </a:endParaRPr>
          </a:p>
          <a:p>
            <a:pPr marL="342900" indent="-342900">
              <a:buFont typeface="+mj-lt"/>
              <a:buAutoNum type="arabicPeriod"/>
            </a:pPr>
            <a:r>
              <a:rPr lang="en-GB" sz="2000" dirty="0">
                <a:ea typeface="Times New Roman" panose="02020603050405020304" pitchFamily="18" charset="0"/>
              </a:rPr>
              <a:t>Pinda Bhuller (permanent)</a:t>
            </a:r>
            <a:endParaRPr lang="en-US" sz="2200" dirty="0">
              <a:solidFill>
                <a:srgbClr val="002060"/>
              </a:solidFill>
              <a:latin typeface="Arial"/>
              <a:ea typeface="Arial Unicode MS"/>
              <a:cs typeface="Arial"/>
            </a:endParaRPr>
          </a:p>
        </p:txBody>
      </p:sp>
      <p:sp>
        <p:nvSpPr>
          <p:cNvPr id="9" name="Content Placeholder 5">
            <a:extLst>
              <a:ext uri="{FF2B5EF4-FFF2-40B4-BE49-F238E27FC236}">
                <a16:creationId xmlns:a16="http://schemas.microsoft.com/office/drawing/2014/main" id="{27692668-7978-7384-FCBA-3CE8604AB60D}"/>
              </a:ext>
            </a:extLst>
          </p:cNvPr>
          <p:cNvSpPr txBox="1">
            <a:spLocks/>
          </p:cNvSpPr>
          <p:nvPr/>
        </p:nvSpPr>
        <p:spPr bwMode="auto">
          <a:xfrm>
            <a:off x="3934966" y="692696"/>
            <a:ext cx="3456384" cy="1199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t" anchorCtr="0" compatLnSpc="1">
            <a:prstTxWarp prst="textNoShape">
              <a:avLst/>
            </a:prstTxWarp>
            <a:noAutofit/>
          </a:bodyPr>
          <a:lstStyle>
            <a:lvl1pPr marL="228600" indent="-228600" algn="l" defTabSz="914400" rtl="0" eaLnBrk="1" fontAlgn="base" latinLnBrk="0" hangingPunct="1">
              <a:lnSpc>
                <a:spcPct val="90000"/>
              </a:lnSpc>
              <a:spcBef>
                <a:spcPts val="1000"/>
              </a:spcBef>
              <a:spcAft>
                <a:spcPts val="0"/>
              </a:spcAft>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fontAlgn="base" latinLnBrk="0" hangingPunct="1">
              <a:lnSpc>
                <a:spcPct val="90000"/>
              </a:lnSpc>
              <a:spcBef>
                <a:spcPts val="500"/>
              </a:spcBef>
              <a:spcAft>
                <a:spcPts val="0"/>
              </a:spcAft>
              <a:buSzPct val="100000"/>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fontAlgn="base" latinLnBrk="0" hangingPunct="1">
              <a:lnSpc>
                <a:spcPct val="90000"/>
              </a:lnSpc>
              <a:spcBef>
                <a:spcPts val="500"/>
              </a:spcBef>
              <a:spcAft>
                <a:spcPts val="0"/>
              </a:spcAft>
              <a:buSzPct val="100000"/>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fontAlgn="base" latinLnBrk="0" hangingPunct="1">
              <a:lnSpc>
                <a:spcPct val="90000"/>
              </a:lnSpc>
              <a:spcBef>
                <a:spcPts val="500"/>
              </a:spcBef>
              <a:spcAft>
                <a:spcPts val="0"/>
              </a:spcAft>
              <a:buSzPct val="100000"/>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fontAlgn="base" latinLnBrk="0" hangingPunct="1">
              <a:lnSpc>
                <a:spcPct val="90000"/>
              </a:lnSpc>
              <a:spcBef>
                <a:spcPts val="500"/>
              </a:spcBef>
              <a:spcAft>
                <a:spcPts val="0"/>
              </a:spcAft>
              <a:buSzPct val="100000"/>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fontAlgn="base" latinLnBrk="0" hangingPunct="1">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fontAlgn="base" latinLnBrk="0" hangingPunct="1">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fontAlgn="base" latinLnBrk="0" hangingPunct="1">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fontAlgn="base" latinLnBrk="0" hangingPunct="1">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000" b="1" u="sng" dirty="0">
                <a:ea typeface="Calibri" panose="020F0502020204030204" pitchFamily="34" charset="0"/>
              </a:rPr>
              <a:t>Team Managers: </a:t>
            </a:r>
          </a:p>
          <a:p>
            <a:pPr marL="450850" indent="-450850">
              <a:buFont typeface="Arial" panose="020B0604020202020204" pitchFamily="34" charset="0"/>
              <a:buNone/>
            </a:pPr>
            <a:r>
              <a:rPr lang="en-GB" sz="2000" dirty="0">
                <a:ea typeface="Calibri" panose="020F0502020204030204" pitchFamily="34" charset="0"/>
              </a:rPr>
              <a:t>1. Natalie Hunt (interim)</a:t>
            </a:r>
          </a:p>
          <a:p>
            <a:pPr marL="450850" indent="-450850">
              <a:buFont typeface="Arial" panose="020B0604020202020204" pitchFamily="34" charset="0"/>
              <a:buNone/>
            </a:pPr>
            <a:r>
              <a:rPr lang="en-GB" sz="2000" dirty="0">
                <a:ea typeface="Calibri" panose="020F0502020204030204" pitchFamily="34" charset="0"/>
              </a:rPr>
              <a:t>2.  Justin Brierley (interim)</a:t>
            </a:r>
            <a:endParaRPr lang="en-US" sz="2000" dirty="0">
              <a:solidFill>
                <a:srgbClr val="002060"/>
              </a:solidFill>
              <a:ea typeface="Arial Unicode MS"/>
              <a:cs typeface="Arial"/>
            </a:endParaRPr>
          </a:p>
        </p:txBody>
      </p:sp>
    </p:spTree>
    <p:extLst>
      <p:ext uri="{BB962C8B-B14F-4D97-AF65-F5344CB8AC3E}">
        <p14:creationId xmlns:p14="http://schemas.microsoft.com/office/powerpoint/2010/main" val="1044126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F23772E7-50A3-D4EB-5DC4-5BF40996CF22}"/>
              </a:ext>
            </a:extLst>
          </p:cNvPr>
          <p:cNvSpPr/>
          <p:nvPr/>
        </p:nvSpPr>
        <p:spPr>
          <a:xfrm>
            <a:off x="4655046" y="980728"/>
            <a:ext cx="576064" cy="4402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BA1410D-EEDE-0933-D0D0-CD7EC2F7CA89}"/>
              </a:ext>
            </a:extLst>
          </p:cNvPr>
          <p:cNvSpPr>
            <a:spLocks noGrp="1"/>
          </p:cNvSpPr>
          <p:nvPr>
            <p:ph type="title" sz="quarter" idx="10"/>
          </p:nvPr>
        </p:nvSpPr>
        <p:spPr>
          <a:xfrm>
            <a:off x="0" y="0"/>
            <a:ext cx="12190413" cy="692696"/>
          </a:xfrm>
          <a:solidFill>
            <a:schemeClr val="accent3"/>
          </a:solidFill>
        </p:spPr>
        <p:txBody>
          <a:bodyPr>
            <a:normAutofit/>
          </a:bodyPr>
          <a:lstStyle/>
          <a:p>
            <a:pPr algn="ctr"/>
            <a:r>
              <a:rPr lang="en-GB" sz="3600" b="1" dirty="0"/>
              <a:t>HAF Funding Easter Holidays – Clare Thompson</a:t>
            </a:r>
          </a:p>
        </p:txBody>
      </p:sp>
      <p:sp>
        <p:nvSpPr>
          <p:cNvPr id="4" name="Rectangle 2">
            <a:extLst>
              <a:ext uri="{FF2B5EF4-FFF2-40B4-BE49-F238E27FC236}">
                <a16:creationId xmlns:a16="http://schemas.microsoft.com/office/drawing/2014/main" id="{6EC284AB-9A09-BDA8-E430-DC0BBFD43B9E}"/>
              </a:ext>
            </a:extLst>
          </p:cNvPr>
          <p:cNvSpPr>
            <a:spLocks noChangeArrowheads="1"/>
          </p:cNvSpPr>
          <p:nvPr/>
        </p:nvSpPr>
        <p:spPr bwMode="auto">
          <a:xfrm>
            <a:off x="0" y="6272793"/>
            <a:ext cx="12190413" cy="585208"/>
          </a:xfrm>
          <a:prstGeom prst="rect">
            <a:avLst/>
          </a:prstGeom>
          <a:solidFill>
            <a:schemeClr val="accent3"/>
          </a:solidFill>
          <a:ln w="9525">
            <a:solidFill>
              <a:srgbClr val="9E66AA"/>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en-US" altLang="en-US" sz="1800" dirty="0">
              <a:solidFill>
                <a:srgbClr val="FFFFFF"/>
              </a:solidFill>
            </a:endParaRPr>
          </a:p>
        </p:txBody>
      </p:sp>
      <p:pic>
        <p:nvPicPr>
          <p:cNvPr id="5" name="Picture 4">
            <a:extLst>
              <a:ext uri="{FF2B5EF4-FFF2-40B4-BE49-F238E27FC236}">
                <a16:creationId xmlns:a16="http://schemas.microsoft.com/office/drawing/2014/main" id="{7F0C1A48-CC25-23A2-1D5D-9D6F02BDF4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6461" y="6303218"/>
            <a:ext cx="1615443" cy="582169"/>
          </a:xfrm>
          <a:prstGeom prst="rect">
            <a:avLst/>
          </a:prstGeom>
        </p:spPr>
      </p:pic>
      <p:pic>
        <p:nvPicPr>
          <p:cNvPr id="8" name="Picture 7">
            <a:extLst>
              <a:ext uri="{FF2B5EF4-FFF2-40B4-BE49-F238E27FC236}">
                <a16:creationId xmlns:a16="http://schemas.microsoft.com/office/drawing/2014/main" id="{351F4D44-8B2F-8599-302C-AB830888A519}"/>
              </a:ext>
            </a:extLst>
          </p:cNvPr>
          <p:cNvPicPr>
            <a:picLocks noChangeAspect="1"/>
          </p:cNvPicPr>
          <p:nvPr/>
        </p:nvPicPr>
        <p:blipFill rotWithShape="1">
          <a:blip r:embed="rId3"/>
          <a:srcRect l="31800" t="12201" r="33900" b="15351"/>
          <a:stretch/>
        </p:blipFill>
        <p:spPr>
          <a:xfrm>
            <a:off x="0" y="663305"/>
            <a:ext cx="4078982" cy="5576946"/>
          </a:xfrm>
          <a:prstGeom prst="rect">
            <a:avLst/>
          </a:prstGeom>
        </p:spPr>
      </p:pic>
      <p:pic>
        <p:nvPicPr>
          <p:cNvPr id="10" name="Picture 9">
            <a:extLst>
              <a:ext uri="{FF2B5EF4-FFF2-40B4-BE49-F238E27FC236}">
                <a16:creationId xmlns:a16="http://schemas.microsoft.com/office/drawing/2014/main" id="{1BBFCBD5-9ECF-8EAB-9517-D8181FCA2D19}"/>
              </a:ext>
            </a:extLst>
          </p:cNvPr>
          <p:cNvPicPr>
            <a:picLocks noChangeAspect="1"/>
          </p:cNvPicPr>
          <p:nvPr/>
        </p:nvPicPr>
        <p:blipFill rotWithShape="1">
          <a:blip r:embed="rId4"/>
          <a:srcRect l="30400" t="4851" r="29701" b="10372"/>
          <a:stretch/>
        </p:blipFill>
        <p:spPr>
          <a:xfrm>
            <a:off x="4078982" y="689468"/>
            <a:ext cx="3985914" cy="5552005"/>
          </a:xfrm>
          <a:prstGeom prst="rect">
            <a:avLst/>
          </a:prstGeom>
        </p:spPr>
      </p:pic>
      <p:pic>
        <p:nvPicPr>
          <p:cNvPr id="12" name="Picture 11">
            <a:extLst>
              <a:ext uri="{FF2B5EF4-FFF2-40B4-BE49-F238E27FC236}">
                <a16:creationId xmlns:a16="http://schemas.microsoft.com/office/drawing/2014/main" id="{368668DC-C209-2843-6213-D685E24CA0C1}"/>
              </a:ext>
            </a:extLst>
          </p:cNvPr>
          <p:cNvPicPr>
            <a:picLocks noChangeAspect="1"/>
          </p:cNvPicPr>
          <p:nvPr/>
        </p:nvPicPr>
        <p:blipFill rotWithShape="1">
          <a:blip r:embed="rId5"/>
          <a:srcRect l="30400" t="6951" r="29701" b="9583"/>
          <a:stretch/>
        </p:blipFill>
        <p:spPr>
          <a:xfrm>
            <a:off x="8075426" y="681610"/>
            <a:ext cx="4104456" cy="5591183"/>
          </a:xfrm>
          <a:prstGeom prst="rect">
            <a:avLst/>
          </a:prstGeom>
        </p:spPr>
      </p:pic>
    </p:spTree>
    <p:extLst>
      <p:ext uri="{BB962C8B-B14F-4D97-AF65-F5344CB8AC3E}">
        <p14:creationId xmlns:p14="http://schemas.microsoft.com/office/powerpoint/2010/main" val="2458026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F23772E7-50A3-D4EB-5DC4-5BF40996CF22}"/>
              </a:ext>
            </a:extLst>
          </p:cNvPr>
          <p:cNvSpPr/>
          <p:nvPr/>
        </p:nvSpPr>
        <p:spPr>
          <a:xfrm>
            <a:off x="4655046" y="980728"/>
            <a:ext cx="576064" cy="4402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054D274C-7077-3399-BDB5-5B368A8F8F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5726" y="6414299"/>
            <a:ext cx="1327411" cy="478369"/>
          </a:xfrm>
          <a:prstGeom prst="rect">
            <a:avLst/>
          </a:prstGeom>
        </p:spPr>
      </p:pic>
      <p:sp>
        <p:nvSpPr>
          <p:cNvPr id="4" name="Rectangle 2">
            <a:extLst>
              <a:ext uri="{FF2B5EF4-FFF2-40B4-BE49-F238E27FC236}">
                <a16:creationId xmlns:a16="http://schemas.microsoft.com/office/drawing/2014/main" id="{C6D6EA74-57B8-E6B5-6990-7BE7A188DAF6}"/>
              </a:ext>
            </a:extLst>
          </p:cNvPr>
          <p:cNvSpPr>
            <a:spLocks noChangeArrowheads="1"/>
          </p:cNvSpPr>
          <p:nvPr/>
        </p:nvSpPr>
        <p:spPr bwMode="auto">
          <a:xfrm>
            <a:off x="795" y="6364341"/>
            <a:ext cx="12188826" cy="493215"/>
          </a:xfrm>
          <a:prstGeom prst="rect">
            <a:avLst/>
          </a:prstGeom>
          <a:solidFill>
            <a:schemeClr val="accent3"/>
          </a:solidFill>
          <a:ln w="9525">
            <a:solidFill>
              <a:srgbClr val="9E66AA"/>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en-US" altLang="en-US" sz="1800">
              <a:solidFill>
                <a:srgbClr val="FFFFFF"/>
              </a:solidFill>
            </a:endParaRPr>
          </a:p>
        </p:txBody>
      </p:sp>
      <p:pic>
        <p:nvPicPr>
          <p:cNvPr id="5" name="Picture 4">
            <a:extLst>
              <a:ext uri="{FF2B5EF4-FFF2-40B4-BE49-F238E27FC236}">
                <a16:creationId xmlns:a16="http://schemas.microsoft.com/office/drawing/2014/main" id="{68342507-852E-65D2-C027-44BA346A03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7123" y="6383751"/>
            <a:ext cx="1615233" cy="473802"/>
          </a:xfrm>
          <a:prstGeom prst="rect">
            <a:avLst/>
          </a:prstGeom>
        </p:spPr>
      </p:pic>
      <p:sp>
        <p:nvSpPr>
          <p:cNvPr id="3" name="Text Placeholder 2">
            <a:extLst>
              <a:ext uri="{FF2B5EF4-FFF2-40B4-BE49-F238E27FC236}">
                <a16:creationId xmlns:a16="http://schemas.microsoft.com/office/drawing/2014/main" id="{868C2F27-104F-4006-796E-189B061A285A}"/>
              </a:ext>
            </a:extLst>
          </p:cNvPr>
          <p:cNvSpPr>
            <a:spLocks noGrp="1"/>
          </p:cNvSpPr>
          <p:nvPr>
            <p:ph type="body" sz="quarter" idx="11"/>
          </p:nvPr>
        </p:nvSpPr>
        <p:spPr>
          <a:xfrm>
            <a:off x="5159102" y="575748"/>
            <a:ext cx="6963588" cy="5841972"/>
          </a:xfrm>
        </p:spPr>
        <p:txBody>
          <a:bodyPr/>
          <a:lstStyle/>
          <a:p>
            <a:endParaRPr lang="en-GB" dirty="0"/>
          </a:p>
        </p:txBody>
      </p:sp>
      <p:pic>
        <p:nvPicPr>
          <p:cNvPr id="12" name="Picture 11">
            <a:extLst>
              <a:ext uri="{FF2B5EF4-FFF2-40B4-BE49-F238E27FC236}">
                <a16:creationId xmlns:a16="http://schemas.microsoft.com/office/drawing/2014/main" id="{B217E303-80C0-06DF-165B-807D6464D321}"/>
              </a:ext>
            </a:extLst>
          </p:cNvPr>
          <p:cNvPicPr>
            <a:picLocks noChangeAspect="1"/>
          </p:cNvPicPr>
          <p:nvPr/>
        </p:nvPicPr>
        <p:blipFill rotWithShape="1">
          <a:blip r:embed="rId3"/>
          <a:srcRect l="20601" t="32727" r="44067" b="13251"/>
          <a:stretch/>
        </p:blipFill>
        <p:spPr>
          <a:xfrm>
            <a:off x="3269066" y="692696"/>
            <a:ext cx="5652280" cy="5671645"/>
          </a:xfrm>
          <a:prstGeom prst="rect">
            <a:avLst/>
          </a:prstGeom>
        </p:spPr>
      </p:pic>
      <p:sp>
        <p:nvSpPr>
          <p:cNvPr id="13" name="Title 12">
            <a:extLst>
              <a:ext uri="{FF2B5EF4-FFF2-40B4-BE49-F238E27FC236}">
                <a16:creationId xmlns:a16="http://schemas.microsoft.com/office/drawing/2014/main" id="{FED7F0E6-2791-D3D8-8413-F5873E3BF056}"/>
              </a:ext>
            </a:extLst>
          </p:cNvPr>
          <p:cNvSpPr>
            <a:spLocks noGrp="1"/>
          </p:cNvSpPr>
          <p:nvPr>
            <p:ph type="title" sz="quarter" idx="10"/>
          </p:nvPr>
        </p:nvSpPr>
        <p:spPr/>
        <p:txBody>
          <a:bodyPr>
            <a:normAutofit/>
          </a:bodyPr>
          <a:lstStyle/>
          <a:p>
            <a:pPr algn="ctr"/>
            <a:r>
              <a:rPr lang="en-GB" sz="3600" b="1" dirty="0"/>
              <a:t>Virtual School CPD for DTs and DSLs – Cherie Sears</a:t>
            </a:r>
          </a:p>
        </p:txBody>
      </p:sp>
    </p:spTree>
    <p:extLst>
      <p:ext uri="{BB962C8B-B14F-4D97-AF65-F5344CB8AC3E}">
        <p14:creationId xmlns:p14="http://schemas.microsoft.com/office/powerpoint/2010/main" val="2558939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F23772E7-50A3-D4EB-5DC4-5BF40996CF22}"/>
              </a:ext>
            </a:extLst>
          </p:cNvPr>
          <p:cNvSpPr/>
          <p:nvPr/>
        </p:nvSpPr>
        <p:spPr>
          <a:xfrm>
            <a:off x="4655046" y="980728"/>
            <a:ext cx="576064" cy="4402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BA1410D-EEDE-0933-D0D0-CD7EC2F7CA89}"/>
              </a:ext>
            </a:extLst>
          </p:cNvPr>
          <p:cNvSpPr>
            <a:spLocks noGrp="1"/>
          </p:cNvSpPr>
          <p:nvPr>
            <p:ph type="title" sz="quarter" idx="10"/>
          </p:nvPr>
        </p:nvSpPr>
        <p:spPr>
          <a:xfrm>
            <a:off x="0" y="0"/>
            <a:ext cx="12190413" cy="692696"/>
          </a:xfrm>
          <a:solidFill>
            <a:schemeClr val="accent3"/>
          </a:solidFill>
        </p:spPr>
        <p:txBody>
          <a:bodyPr>
            <a:normAutofit/>
          </a:bodyPr>
          <a:lstStyle/>
          <a:p>
            <a:pPr algn="ctr"/>
            <a:r>
              <a:rPr lang="en-GB" sz="3600" b="1" dirty="0"/>
              <a:t>Metropolitan Police – Vapes Containing Illegal Drugs</a:t>
            </a:r>
          </a:p>
        </p:txBody>
      </p:sp>
      <p:sp>
        <p:nvSpPr>
          <p:cNvPr id="4" name="Rectangle 2">
            <a:extLst>
              <a:ext uri="{FF2B5EF4-FFF2-40B4-BE49-F238E27FC236}">
                <a16:creationId xmlns:a16="http://schemas.microsoft.com/office/drawing/2014/main" id="{6EC284AB-9A09-BDA8-E430-DC0BBFD43B9E}"/>
              </a:ext>
            </a:extLst>
          </p:cNvPr>
          <p:cNvSpPr>
            <a:spLocks noChangeArrowheads="1"/>
          </p:cNvSpPr>
          <p:nvPr/>
        </p:nvSpPr>
        <p:spPr bwMode="auto">
          <a:xfrm>
            <a:off x="0" y="6272793"/>
            <a:ext cx="12190413" cy="585208"/>
          </a:xfrm>
          <a:prstGeom prst="rect">
            <a:avLst/>
          </a:prstGeom>
          <a:solidFill>
            <a:schemeClr val="accent3"/>
          </a:solidFill>
          <a:ln w="9525">
            <a:solidFill>
              <a:srgbClr val="9E66AA"/>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en-US" altLang="en-US" sz="1800" dirty="0">
              <a:solidFill>
                <a:srgbClr val="FFFFFF"/>
              </a:solidFill>
            </a:endParaRPr>
          </a:p>
        </p:txBody>
      </p:sp>
      <p:pic>
        <p:nvPicPr>
          <p:cNvPr id="5" name="Picture 4">
            <a:extLst>
              <a:ext uri="{FF2B5EF4-FFF2-40B4-BE49-F238E27FC236}">
                <a16:creationId xmlns:a16="http://schemas.microsoft.com/office/drawing/2014/main" id="{7F0C1A48-CC25-23A2-1D5D-9D6F02BDF4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6461" y="6303218"/>
            <a:ext cx="1615443" cy="582169"/>
          </a:xfrm>
          <a:prstGeom prst="rect">
            <a:avLst/>
          </a:prstGeom>
        </p:spPr>
      </p:pic>
      <p:sp>
        <p:nvSpPr>
          <p:cNvPr id="3" name="Text Placeholder 2">
            <a:extLst>
              <a:ext uri="{FF2B5EF4-FFF2-40B4-BE49-F238E27FC236}">
                <a16:creationId xmlns:a16="http://schemas.microsoft.com/office/drawing/2014/main" id="{75C2E732-F9F9-7BD0-3DA7-686993173A0B}"/>
              </a:ext>
            </a:extLst>
          </p:cNvPr>
          <p:cNvSpPr>
            <a:spLocks noGrp="1"/>
          </p:cNvSpPr>
          <p:nvPr>
            <p:ph type="body" sz="quarter" idx="11"/>
          </p:nvPr>
        </p:nvSpPr>
        <p:spPr>
          <a:xfrm>
            <a:off x="297760" y="723121"/>
            <a:ext cx="11594892" cy="4896544"/>
          </a:xfrm>
          <a:ln>
            <a:noFill/>
          </a:ln>
        </p:spPr>
        <p:txBody>
          <a:bodyPr/>
          <a:lstStyle/>
          <a:p>
            <a:pPr>
              <a:lnSpc>
                <a:spcPct val="110000"/>
              </a:lnSpc>
              <a:spcBef>
                <a:spcPts val="600"/>
              </a:spcBef>
              <a:spcAft>
                <a:spcPts val="600"/>
              </a:spcAft>
            </a:pPr>
            <a:r>
              <a:rPr lang="en-GB" sz="1800" dirty="0">
                <a:solidFill>
                  <a:srgbClr val="002060"/>
                </a:solidFill>
                <a:effectLst/>
                <a:latin typeface="+mj-lt"/>
                <a:ea typeface="Calibri" panose="020F0502020204030204" pitchFamily="34" charset="0"/>
              </a:rPr>
              <a:t>The Metropolitan Police reported that five young people aged 14-16 years were hospitalised with serious health harms having used vapes which toxicology results have confirmed to contain Spice. They also reported 2 young people experienced health harms having used vapes containing cannabis. We do not know how wide the issue of vapes containing illegal drugs is, and whether the young people involved planned to buy illegal drugs. </a:t>
            </a:r>
          </a:p>
          <a:p>
            <a:pPr>
              <a:lnSpc>
                <a:spcPct val="110000"/>
              </a:lnSpc>
              <a:spcBef>
                <a:spcPts val="600"/>
              </a:spcBef>
              <a:spcAft>
                <a:spcPts val="600"/>
              </a:spcAft>
            </a:pPr>
            <a:r>
              <a:rPr lang="en-GB" sz="1800" dirty="0">
                <a:solidFill>
                  <a:srgbClr val="002060"/>
                </a:solidFill>
                <a:effectLst/>
                <a:latin typeface="+mj-lt"/>
                <a:ea typeface="Calibri" panose="020F0502020204030204" pitchFamily="34" charset="0"/>
              </a:rPr>
              <a:t>In the latest incident, the vape was a blue and purple coloured rechargeable metal vape device labelled ‘</a:t>
            </a:r>
            <a:r>
              <a:rPr lang="en-GB" sz="1800" dirty="0" err="1">
                <a:solidFill>
                  <a:srgbClr val="002060"/>
                </a:solidFill>
                <a:effectLst/>
                <a:latin typeface="+mj-lt"/>
                <a:ea typeface="Calibri" panose="020F0502020204030204" pitchFamily="34" charset="0"/>
              </a:rPr>
              <a:t>Vaporesso</a:t>
            </a:r>
            <a:r>
              <a:rPr lang="en-GB" sz="1800" dirty="0">
                <a:solidFill>
                  <a:srgbClr val="002060"/>
                </a:solidFill>
                <a:effectLst/>
                <a:latin typeface="+mj-lt"/>
                <a:ea typeface="Calibri" panose="020F0502020204030204" pitchFamily="34" charset="0"/>
              </a:rPr>
              <a:t>’, which held blue liquid residues within a clear plastic chamber of a silver and black cartridge.</a:t>
            </a:r>
          </a:p>
          <a:p>
            <a:pPr marL="342900" lvl="0" indent="-342900">
              <a:lnSpc>
                <a:spcPct val="110000"/>
              </a:lnSpc>
              <a:spcBef>
                <a:spcPts val="600"/>
              </a:spcBef>
              <a:spcAft>
                <a:spcPts val="600"/>
              </a:spcAft>
              <a:buFont typeface="+mj-lt"/>
              <a:buAutoNum type="arabicPeriod"/>
              <a:tabLst>
                <a:tab pos="457200" algn="l"/>
              </a:tabLst>
            </a:pPr>
            <a:r>
              <a:rPr lang="en-GB" sz="1800" dirty="0">
                <a:solidFill>
                  <a:srgbClr val="002060"/>
                </a:solidFill>
                <a:effectLst/>
                <a:latin typeface="+mj-lt"/>
                <a:ea typeface="Times New Roman" panose="02020603050405020304" pitchFamily="18" charset="0"/>
              </a:rPr>
              <a:t>If</a:t>
            </a:r>
            <a:r>
              <a:rPr lang="en-GB" sz="1800" b="1" dirty="0">
                <a:solidFill>
                  <a:srgbClr val="002060"/>
                </a:solidFill>
                <a:effectLst/>
                <a:latin typeface="+mj-lt"/>
                <a:ea typeface="Times New Roman" panose="02020603050405020304" pitchFamily="18" charset="0"/>
              </a:rPr>
              <a:t> </a:t>
            </a:r>
            <a:r>
              <a:rPr lang="en-GB" sz="1800" dirty="0">
                <a:solidFill>
                  <a:srgbClr val="002060"/>
                </a:solidFill>
                <a:effectLst/>
                <a:latin typeface="+mj-lt"/>
                <a:ea typeface="Times New Roman" panose="02020603050405020304" pitchFamily="18" charset="0"/>
              </a:rPr>
              <a:t>you have any reports of similar incidents in your area, please let SBC know</a:t>
            </a:r>
            <a:endParaRPr lang="en-GB" sz="1800" dirty="0">
              <a:solidFill>
                <a:srgbClr val="002060"/>
              </a:solidFill>
              <a:effectLst/>
              <a:latin typeface="+mj-lt"/>
              <a:ea typeface="Calibri" panose="020F0502020204030204" pitchFamily="34" charset="0"/>
            </a:endParaRPr>
          </a:p>
          <a:p>
            <a:pPr marL="342900" lvl="0" indent="-342900">
              <a:lnSpc>
                <a:spcPct val="110000"/>
              </a:lnSpc>
              <a:spcBef>
                <a:spcPts val="600"/>
              </a:spcBef>
              <a:spcAft>
                <a:spcPts val="600"/>
              </a:spcAft>
              <a:buFont typeface="+mj-lt"/>
              <a:buAutoNum type="arabicPeriod"/>
              <a:tabLst>
                <a:tab pos="457200" algn="l"/>
              </a:tabLst>
            </a:pPr>
            <a:r>
              <a:rPr lang="en-GB" sz="1800" dirty="0">
                <a:solidFill>
                  <a:srgbClr val="002060"/>
                </a:solidFill>
                <a:effectLst/>
                <a:latin typeface="+mj-lt"/>
                <a:ea typeface="Times New Roman" panose="02020603050405020304" pitchFamily="18" charset="0"/>
              </a:rPr>
              <a:t>You may wish to share this information with partners to warn them about the risks of potential contaminated vapes and the related health harms and elicit from partners if they have any further information on similar incidents.  </a:t>
            </a:r>
            <a:endParaRPr lang="en-GB" sz="1800" dirty="0">
              <a:solidFill>
                <a:srgbClr val="002060"/>
              </a:solidFill>
              <a:effectLst/>
              <a:latin typeface="+mj-lt"/>
              <a:ea typeface="Calibri" panose="020F0502020204030204" pitchFamily="34" charset="0"/>
            </a:endParaRPr>
          </a:p>
          <a:p>
            <a:pPr>
              <a:lnSpc>
                <a:spcPct val="110000"/>
              </a:lnSpc>
              <a:spcBef>
                <a:spcPts val="600"/>
              </a:spcBef>
              <a:spcAft>
                <a:spcPts val="600"/>
              </a:spcAft>
            </a:pPr>
            <a:r>
              <a:rPr lang="en-GB" sz="1800" dirty="0">
                <a:solidFill>
                  <a:srgbClr val="002060"/>
                </a:solidFill>
                <a:effectLst/>
                <a:latin typeface="+mj-lt"/>
                <a:ea typeface="Calibri" panose="020F0502020204030204" pitchFamily="34" charset="0"/>
              </a:rPr>
              <a:t>Free high quality information on Spice Vapes is available from Drug Science - </a:t>
            </a:r>
            <a:r>
              <a:rPr lang="en-GB" sz="1800" b="1" u="sng" dirty="0">
                <a:solidFill>
                  <a:srgbClr val="002060"/>
                </a:solidFill>
                <a:effectLst/>
                <a:latin typeface="+mj-lt"/>
                <a:ea typeface="Calibri" panose="020F0502020204030204" pitchFamily="34" charset="0"/>
                <a:hlinkClick r:id="rId3" tooltip="Original URL: https://www.drugscience.org.uk/teaching-children-about-vaping/. Click or tap if you trust this link.">
                  <a:extLst>
                    <a:ext uri="{A12FA001-AC4F-418D-AE19-62706E023703}">
                      <ahyp:hlinkClr xmlns:ahyp="http://schemas.microsoft.com/office/drawing/2018/hyperlinkcolor" val="tx"/>
                    </a:ext>
                  </a:extLst>
                </a:hlinkClick>
              </a:rPr>
              <a:t>https://www.drugscience.org.uk/teaching-children-about-vaping/</a:t>
            </a:r>
            <a:r>
              <a:rPr lang="en-GB" sz="1800" dirty="0">
                <a:solidFill>
                  <a:srgbClr val="002060"/>
                </a:solidFill>
                <a:effectLst/>
                <a:latin typeface="+mj-lt"/>
                <a:ea typeface="Calibri" panose="020F0502020204030204" pitchFamily="34" charset="0"/>
              </a:rPr>
              <a:t> and</a:t>
            </a:r>
          </a:p>
          <a:p>
            <a:pPr>
              <a:lnSpc>
                <a:spcPct val="110000"/>
              </a:lnSpc>
              <a:spcBef>
                <a:spcPts val="600"/>
              </a:spcBef>
              <a:spcAft>
                <a:spcPts val="600"/>
              </a:spcAft>
            </a:pPr>
            <a:r>
              <a:rPr lang="en-GB" sz="1800" dirty="0">
                <a:solidFill>
                  <a:srgbClr val="002060"/>
                </a:solidFill>
                <a:effectLst/>
                <a:latin typeface="+mj-lt"/>
                <a:ea typeface="Calibri" panose="020F0502020204030204" pitchFamily="34" charset="0"/>
              </a:rPr>
              <a:t>In addition to the free resources above, there is a free online parent, carer and teacher drug awareness session is online each Wednesday at 7:30pm – Please circulate the link to all parent, school and teacher networks. </a:t>
            </a:r>
            <a:r>
              <a:rPr lang="en-GB" sz="1800" dirty="0">
                <a:solidFill>
                  <a:srgbClr val="242424"/>
                </a:solidFill>
                <a:effectLst/>
                <a:latin typeface="+mn-lt"/>
                <a:ea typeface="Calibri" panose="020F0502020204030204" pitchFamily="34" charset="0"/>
              </a:rPr>
              <a:t>– </a:t>
            </a:r>
            <a:endParaRPr lang="en-GB" sz="1800" dirty="0">
              <a:effectLst/>
              <a:latin typeface="+mn-lt"/>
              <a:ea typeface="Calibri" panose="020F0502020204030204" pitchFamily="34" charset="0"/>
            </a:endParaRPr>
          </a:p>
          <a:p>
            <a:endParaRPr lang="en-GB" sz="2200" dirty="0">
              <a:effectLst/>
              <a:latin typeface="+mn-lt"/>
              <a:ea typeface="Calibri" panose="020F0502020204030204" pitchFamily="34" charset="0"/>
            </a:endParaRPr>
          </a:p>
        </p:txBody>
      </p:sp>
    </p:spTree>
    <p:extLst>
      <p:ext uri="{BB962C8B-B14F-4D97-AF65-F5344CB8AC3E}">
        <p14:creationId xmlns:p14="http://schemas.microsoft.com/office/powerpoint/2010/main" val="4033124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F23772E7-50A3-D4EB-5DC4-5BF40996CF22}"/>
              </a:ext>
            </a:extLst>
          </p:cNvPr>
          <p:cNvSpPr/>
          <p:nvPr/>
        </p:nvSpPr>
        <p:spPr>
          <a:xfrm>
            <a:off x="4655046" y="980728"/>
            <a:ext cx="576064" cy="4402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BA1410D-EEDE-0933-D0D0-CD7EC2F7CA89}"/>
              </a:ext>
            </a:extLst>
          </p:cNvPr>
          <p:cNvSpPr>
            <a:spLocks noGrp="1"/>
          </p:cNvSpPr>
          <p:nvPr>
            <p:ph type="title" sz="quarter" idx="10"/>
          </p:nvPr>
        </p:nvSpPr>
        <p:spPr>
          <a:xfrm>
            <a:off x="0" y="0"/>
            <a:ext cx="12190413" cy="692696"/>
          </a:xfrm>
          <a:solidFill>
            <a:schemeClr val="accent3"/>
          </a:solidFill>
        </p:spPr>
        <p:txBody>
          <a:bodyPr>
            <a:normAutofit/>
          </a:bodyPr>
          <a:lstStyle/>
          <a:p>
            <a:pPr algn="ctr"/>
            <a:r>
              <a:rPr lang="en-GB" sz="3600" b="1" dirty="0"/>
              <a:t>Other Key Information</a:t>
            </a:r>
          </a:p>
        </p:txBody>
      </p:sp>
      <p:sp>
        <p:nvSpPr>
          <p:cNvPr id="4" name="Rectangle 2">
            <a:extLst>
              <a:ext uri="{FF2B5EF4-FFF2-40B4-BE49-F238E27FC236}">
                <a16:creationId xmlns:a16="http://schemas.microsoft.com/office/drawing/2014/main" id="{6EC284AB-9A09-BDA8-E430-DC0BBFD43B9E}"/>
              </a:ext>
            </a:extLst>
          </p:cNvPr>
          <p:cNvSpPr>
            <a:spLocks noChangeArrowheads="1"/>
          </p:cNvSpPr>
          <p:nvPr/>
        </p:nvSpPr>
        <p:spPr bwMode="auto">
          <a:xfrm>
            <a:off x="0" y="6272793"/>
            <a:ext cx="12190413" cy="585208"/>
          </a:xfrm>
          <a:prstGeom prst="rect">
            <a:avLst/>
          </a:prstGeom>
          <a:solidFill>
            <a:schemeClr val="accent3"/>
          </a:solidFill>
          <a:ln w="9525">
            <a:solidFill>
              <a:srgbClr val="9E66AA"/>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en-US" altLang="en-US" sz="1800" dirty="0">
              <a:solidFill>
                <a:srgbClr val="FFFFFF"/>
              </a:solidFill>
            </a:endParaRPr>
          </a:p>
        </p:txBody>
      </p:sp>
      <p:pic>
        <p:nvPicPr>
          <p:cNvPr id="5" name="Picture 4">
            <a:extLst>
              <a:ext uri="{FF2B5EF4-FFF2-40B4-BE49-F238E27FC236}">
                <a16:creationId xmlns:a16="http://schemas.microsoft.com/office/drawing/2014/main" id="{7F0C1A48-CC25-23A2-1D5D-9D6F02BDF4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6461" y="6303218"/>
            <a:ext cx="1615443" cy="582169"/>
          </a:xfrm>
          <a:prstGeom prst="rect">
            <a:avLst/>
          </a:prstGeom>
        </p:spPr>
      </p:pic>
      <p:pic>
        <p:nvPicPr>
          <p:cNvPr id="8" name="Picture 7">
            <a:extLst>
              <a:ext uri="{FF2B5EF4-FFF2-40B4-BE49-F238E27FC236}">
                <a16:creationId xmlns:a16="http://schemas.microsoft.com/office/drawing/2014/main" id="{846AC611-E648-BB28-632F-892055A6332A}"/>
              </a:ext>
            </a:extLst>
          </p:cNvPr>
          <p:cNvPicPr>
            <a:picLocks noChangeAspect="1"/>
          </p:cNvPicPr>
          <p:nvPr/>
        </p:nvPicPr>
        <p:blipFill rotWithShape="1">
          <a:blip r:embed="rId3"/>
          <a:srcRect l="9335" t="4851" r="61090" b="57350"/>
          <a:stretch/>
        </p:blipFill>
        <p:spPr>
          <a:xfrm>
            <a:off x="-74473" y="704336"/>
            <a:ext cx="6169679" cy="5552711"/>
          </a:xfrm>
          <a:prstGeom prst="rect">
            <a:avLst/>
          </a:prstGeom>
        </p:spPr>
      </p:pic>
      <p:sp>
        <p:nvSpPr>
          <p:cNvPr id="9" name="Text Placeholder 2">
            <a:extLst>
              <a:ext uri="{FF2B5EF4-FFF2-40B4-BE49-F238E27FC236}">
                <a16:creationId xmlns:a16="http://schemas.microsoft.com/office/drawing/2014/main" id="{9A09FDB0-E182-A8DB-5016-36E8C433210B}"/>
              </a:ext>
            </a:extLst>
          </p:cNvPr>
          <p:cNvSpPr>
            <a:spLocks noGrp="1"/>
          </p:cNvSpPr>
          <p:nvPr>
            <p:ph type="body" sz="quarter" idx="11"/>
          </p:nvPr>
        </p:nvSpPr>
        <p:spPr>
          <a:xfrm>
            <a:off x="6117395" y="707265"/>
            <a:ext cx="6073018" cy="5565527"/>
          </a:xfrm>
          <a:ln>
            <a:noFill/>
          </a:ln>
        </p:spPr>
        <p:txBody>
          <a:bodyPr/>
          <a:lstStyle/>
          <a:p>
            <a:pPr>
              <a:spcAft>
                <a:spcPts val="600"/>
              </a:spcAft>
            </a:pPr>
            <a:r>
              <a:rPr lang="en-GB" sz="2000" dirty="0">
                <a:effectLst/>
                <a:latin typeface="+mn-lt"/>
                <a:ea typeface="Calibri" panose="020F0502020204030204" pitchFamily="34" charset="0"/>
              </a:rPr>
              <a:t>“Slough BID and the </a:t>
            </a:r>
            <a:r>
              <a:rPr lang="en-GB" sz="2000" dirty="0" err="1">
                <a:effectLst/>
                <a:latin typeface="+mn-lt"/>
                <a:ea typeface="Calibri" panose="020F0502020204030204" pitchFamily="34" charset="0"/>
              </a:rPr>
              <a:t>Queensmere</a:t>
            </a:r>
            <a:r>
              <a:rPr lang="en-GB" sz="2000" dirty="0">
                <a:effectLst/>
                <a:latin typeface="+mn-lt"/>
                <a:ea typeface="Calibri" panose="020F0502020204030204" pitchFamily="34" charset="0"/>
              </a:rPr>
              <a:t> Observatory Shopping Centre are delighted to announce we will be holding a Young Trader Market in Slough town centre on 12th April 2024.</a:t>
            </a:r>
          </a:p>
          <a:p>
            <a:pPr>
              <a:spcAft>
                <a:spcPts val="600"/>
              </a:spcAft>
            </a:pPr>
            <a:r>
              <a:rPr lang="en-GB" sz="2000" dirty="0">
                <a:effectLst/>
                <a:latin typeface="+mn-lt"/>
                <a:ea typeface="Calibri" panose="020F0502020204030204" pitchFamily="34" charset="0"/>
              </a:rPr>
              <a:t>The event provides young entrepreneurs aged 16 – 30 with the opportunity to trade (free) from 10am to 5pm and take their businesses to the next step.  </a:t>
            </a:r>
          </a:p>
          <a:p>
            <a:pPr>
              <a:spcAft>
                <a:spcPts val="600"/>
              </a:spcAft>
            </a:pPr>
            <a:r>
              <a:rPr lang="en-GB" sz="2000" dirty="0">
                <a:effectLst/>
                <a:latin typeface="+mn-lt"/>
                <a:ea typeface="Calibri" panose="020F0502020204030204" pitchFamily="34" charset="0"/>
              </a:rPr>
              <a:t>It is part of a national initiative run by the National Market Traders Federation and is in its 12th year.  Each year the scheme attracts more and more young traders providing much needed opportunities for those who have set up businesses in arts &amp; crafts, general retail, food and beverages and many more. Interested participants must be already trading, so not looking for a business opportunity but looking to grow their business, move from online to physical presence etc.</a:t>
            </a:r>
          </a:p>
        </p:txBody>
      </p:sp>
    </p:spTree>
    <p:extLst>
      <p:ext uri="{BB962C8B-B14F-4D97-AF65-F5344CB8AC3E}">
        <p14:creationId xmlns:p14="http://schemas.microsoft.com/office/powerpoint/2010/main" val="2919449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F23772E7-50A3-D4EB-5DC4-5BF40996CF22}"/>
              </a:ext>
            </a:extLst>
          </p:cNvPr>
          <p:cNvSpPr/>
          <p:nvPr/>
        </p:nvSpPr>
        <p:spPr>
          <a:xfrm>
            <a:off x="4655046" y="980728"/>
            <a:ext cx="576064" cy="4402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BA1410D-EEDE-0933-D0D0-CD7EC2F7CA89}"/>
              </a:ext>
            </a:extLst>
          </p:cNvPr>
          <p:cNvSpPr>
            <a:spLocks noGrp="1"/>
          </p:cNvSpPr>
          <p:nvPr>
            <p:ph type="title" sz="quarter" idx="10"/>
          </p:nvPr>
        </p:nvSpPr>
        <p:spPr>
          <a:xfrm>
            <a:off x="0" y="0"/>
            <a:ext cx="12190413" cy="692696"/>
          </a:xfrm>
          <a:solidFill>
            <a:schemeClr val="accent3"/>
          </a:solidFill>
        </p:spPr>
        <p:txBody>
          <a:bodyPr>
            <a:normAutofit/>
          </a:bodyPr>
          <a:lstStyle/>
          <a:p>
            <a:pPr algn="ctr"/>
            <a:r>
              <a:rPr lang="en-GB" sz="3600" b="1" dirty="0"/>
              <a:t>Headteacher and Senior Leader Roadshows</a:t>
            </a:r>
          </a:p>
        </p:txBody>
      </p:sp>
      <p:sp>
        <p:nvSpPr>
          <p:cNvPr id="4" name="Rectangle 2">
            <a:extLst>
              <a:ext uri="{FF2B5EF4-FFF2-40B4-BE49-F238E27FC236}">
                <a16:creationId xmlns:a16="http://schemas.microsoft.com/office/drawing/2014/main" id="{6EC284AB-9A09-BDA8-E430-DC0BBFD43B9E}"/>
              </a:ext>
            </a:extLst>
          </p:cNvPr>
          <p:cNvSpPr>
            <a:spLocks noChangeArrowheads="1"/>
          </p:cNvSpPr>
          <p:nvPr/>
        </p:nvSpPr>
        <p:spPr bwMode="auto">
          <a:xfrm>
            <a:off x="0" y="6272793"/>
            <a:ext cx="12190413" cy="585208"/>
          </a:xfrm>
          <a:prstGeom prst="rect">
            <a:avLst/>
          </a:prstGeom>
          <a:solidFill>
            <a:schemeClr val="accent3"/>
          </a:solidFill>
          <a:ln w="9525">
            <a:solidFill>
              <a:srgbClr val="9E66AA"/>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en-US" altLang="en-US" sz="1800" dirty="0">
              <a:solidFill>
                <a:srgbClr val="FFFFFF"/>
              </a:solidFill>
            </a:endParaRPr>
          </a:p>
        </p:txBody>
      </p:sp>
      <p:pic>
        <p:nvPicPr>
          <p:cNvPr id="5" name="Picture 4">
            <a:extLst>
              <a:ext uri="{FF2B5EF4-FFF2-40B4-BE49-F238E27FC236}">
                <a16:creationId xmlns:a16="http://schemas.microsoft.com/office/drawing/2014/main" id="{7F0C1A48-CC25-23A2-1D5D-9D6F02BDF4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6461" y="6303218"/>
            <a:ext cx="1615443" cy="582169"/>
          </a:xfrm>
          <a:prstGeom prst="rect">
            <a:avLst/>
          </a:prstGeom>
        </p:spPr>
      </p:pic>
      <p:sp>
        <p:nvSpPr>
          <p:cNvPr id="9" name="Text Placeholder 2">
            <a:extLst>
              <a:ext uri="{FF2B5EF4-FFF2-40B4-BE49-F238E27FC236}">
                <a16:creationId xmlns:a16="http://schemas.microsoft.com/office/drawing/2014/main" id="{9A09FDB0-E182-A8DB-5016-36E8C433210B}"/>
              </a:ext>
            </a:extLst>
          </p:cNvPr>
          <p:cNvSpPr>
            <a:spLocks noGrp="1"/>
          </p:cNvSpPr>
          <p:nvPr>
            <p:ph type="body" sz="quarter" idx="11"/>
          </p:nvPr>
        </p:nvSpPr>
        <p:spPr>
          <a:xfrm>
            <a:off x="214730" y="836712"/>
            <a:ext cx="11999863" cy="5565527"/>
          </a:xfrm>
          <a:ln>
            <a:noFill/>
          </a:ln>
        </p:spPr>
        <p:txBody>
          <a:bodyPr/>
          <a:lstStyle/>
          <a:p>
            <a:pPr>
              <a:spcAft>
                <a:spcPts val="1200"/>
              </a:spcAft>
            </a:pPr>
            <a:r>
              <a:rPr lang="en-GB" sz="2000" dirty="0"/>
              <a:t>Series of free roadshows where </a:t>
            </a:r>
            <a:r>
              <a:rPr lang="en-GB" sz="2000" dirty="0" err="1"/>
              <a:t>Ofted</a:t>
            </a:r>
            <a:r>
              <a:rPr lang="en-GB" sz="2000" dirty="0"/>
              <a:t> will be speaking about and discussing the inspection process and facilitating a ‘Big Listen’ so that they can hear your views on Ofsted’s work.</a:t>
            </a:r>
          </a:p>
          <a:p>
            <a:pPr marL="342900" indent="-342900">
              <a:spcAft>
                <a:spcPts val="600"/>
              </a:spcAft>
              <a:buFont typeface="Wingdings" panose="05000000000000000000" pitchFamily="2" charset="2"/>
              <a:buChar char="ü"/>
            </a:pPr>
            <a:r>
              <a:rPr lang="en-GB" sz="2000" dirty="0"/>
              <a:t>14 March 10am to 1pm: Chichester High School, </a:t>
            </a:r>
            <a:r>
              <a:rPr lang="en-GB" sz="2000" dirty="0" err="1"/>
              <a:t>Kingsham</a:t>
            </a:r>
            <a:r>
              <a:rPr lang="en-GB" sz="2000" dirty="0"/>
              <a:t> Rd, Chichester PO19 8EB</a:t>
            </a:r>
          </a:p>
          <a:p>
            <a:pPr marL="342900" indent="-342900">
              <a:spcAft>
                <a:spcPts val="600"/>
              </a:spcAft>
              <a:buFont typeface="Wingdings" panose="05000000000000000000" pitchFamily="2" charset="2"/>
              <a:buChar char="ü"/>
            </a:pPr>
            <a:r>
              <a:rPr lang="en-GB" sz="2000" dirty="0"/>
              <a:t>14 March 9am to 12pm: Guildford County School, Farnham Rd, Guildford GU2 4LU </a:t>
            </a:r>
          </a:p>
          <a:p>
            <a:pPr marL="342900" indent="-342900">
              <a:spcAft>
                <a:spcPts val="600"/>
              </a:spcAft>
              <a:buFont typeface="Wingdings" panose="05000000000000000000" pitchFamily="2" charset="2"/>
              <a:buChar char="ü"/>
            </a:pPr>
            <a:r>
              <a:rPr lang="en-GB" sz="2000" dirty="0"/>
              <a:t>21 March 1pm to 4pm: St John the Baptist RC School, Elmbridge Lane, Woking, Surrey GU22 9AL </a:t>
            </a:r>
          </a:p>
          <a:p>
            <a:pPr marL="342900" indent="-342900">
              <a:spcAft>
                <a:spcPts val="600"/>
              </a:spcAft>
              <a:buFont typeface="Wingdings" panose="05000000000000000000" pitchFamily="2" charset="2"/>
              <a:buChar char="ü"/>
            </a:pPr>
            <a:r>
              <a:rPr lang="en-GB" sz="2000" dirty="0"/>
              <a:t>28 March 9am to 12pm: Uckfield College, Downsview Crescent, Uckfield, East Sussex TN22 3DJ </a:t>
            </a:r>
          </a:p>
          <a:p>
            <a:pPr marL="342900" indent="-342900">
              <a:spcAft>
                <a:spcPts val="600"/>
              </a:spcAft>
              <a:buFont typeface="Wingdings" panose="05000000000000000000" pitchFamily="2" charset="2"/>
              <a:buChar char="ü"/>
            </a:pPr>
            <a:r>
              <a:rPr lang="en-GB" sz="2000" dirty="0"/>
              <a:t>28 March 9am-12pm: Gosford Hill School, Oxford Road, Kidlington, Oxfordshire OX5 2NT</a:t>
            </a:r>
          </a:p>
          <a:p>
            <a:pPr marL="342900" indent="-342900">
              <a:spcAft>
                <a:spcPts val="600"/>
              </a:spcAft>
              <a:buFont typeface="Wingdings" panose="05000000000000000000" pitchFamily="2" charset="2"/>
              <a:buChar char="ü"/>
            </a:pPr>
            <a:r>
              <a:rPr lang="en-GB" sz="2000" dirty="0"/>
              <a:t>3 May 1:30pm to 4:30pm: The Kingsbrook School, </a:t>
            </a:r>
            <a:r>
              <a:rPr lang="en-GB" sz="2000" dirty="0" err="1"/>
              <a:t>Armstrongs</a:t>
            </a:r>
            <a:r>
              <a:rPr lang="en-GB" sz="2000" dirty="0"/>
              <a:t> Fields, </a:t>
            </a:r>
            <a:r>
              <a:rPr lang="en-GB" sz="2000" dirty="0" err="1"/>
              <a:t>Bierton</a:t>
            </a:r>
            <a:r>
              <a:rPr lang="en-GB" sz="2000" dirty="0"/>
              <a:t>, Aylesbury HP22 7BR </a:t>
            </a:r>
          </a:p>
          <a:p>
            <a:pPr marL="342900" indent="-342900">
              <a:spcAft>
                <a:spcPts val="600"/>
              </a:spcAft>
              <a:buFont typeface="Wingdings" panose="05000000000000000000" pitchFamily="2" charset="2"/>
              <a:buChar char="ü"/>
            </a:pPr>
            <a:r>
              <a:rPr lang="en-GB" sz="2000" dirty="0"/>
              <a:t>9 May 8:30am to 11:30am: St George’s CofE School, Meadow Rd, Northfleet, Gravesend DA11 7LS </a:t>
            </a:r>
          </a:p>
          <a:p>
            <a:pPr marL="342900" indent="-342900">
              <a:spcAft>
                <a:spcPts val="600"/>
              </a:spcAft>
              <a:buFont typeface="Wingdings" panose="05000000000000000000" pitchFamily="2" charset="2"/>
              <a:buChar char="ü"/>
            </a:pPr>
            <a:r>
              <a:rPr lang="en-GB" sz="2000" dirty="0"/>
              <a:t>10 May 9am to 12pm: Town Farm Primary, St Mary’s </a:t>
            </a:r>
            <a:r>
              <a:rPr lang="en-GB" sz="2000" dirty="0" err="1"/>
              <a:t>Cresent</a:t>
            </a:r>
            <a:r>
              <a:rPr lang="en-GB" sz="2000" dirty="0"/>
              <a:t>, Stanwell, Staines, Surrey TW19 7HU </a:t>
            </a:r>
          </a:p>
          <a:p>
            <a:pPr marL="342900" indent="-342900">
              <a:spcAft>
                <a:spcPts val="600"/>
              </a:spcAft>
              <a:buFont typeface="Wingdings" panose="05000000000000000000" pitchFamily="2" charset="2"/>
              <a:buChar char="ü"/>
            </a:pPr>
            <a:r>
              <a:rPr lang="en-GB" sz="2000" dirty="0"/>
              <a:t>6 June 8:30am to 11:30am: Cornerstone Primary, </a:t>
            </a:r>
            <a:r>
              <a:rPr lang="en-GB" sz="2000" dirty="0" err="1"/>
              <a:t>Bulebell</a:t>
            </a:r>
            <a:r>
              <a:rPr lang="en-GB" sz="2000" dirty="0"/>
              <a:t> Way, </a:t>
            </a:r>
            <a:r>
              <a:rPr lang="en-GB" sz="2000" dirty="0" err="1"/>
              <a:t>Whiteley</a:t>
            </a:r>
            <a:r>
              <a:rPr lang="en-GB" sz="2000" dirty="0"/>
              <a:t>, Fareham PO15 7QE </a:t>
            </a:r>
          </a:p>
          <a:p>
            <a:pPr marL="342900" indent="-342900">
              <a:spcAft>
                <a:spcPts val="600"/>
              </a:spcAft>
              <a:buFont typeface="Wingdings" panose="05000000000000000000" pitchFamily="2" charset="2"/>
              <a:buChar char="ü"/>
            </a:pPr>
            <a:r>
              <a:rPr lang="en-GB" sz="2000" dirty="0"/>
              <a:t>13 June 9am to 12pm: St Anselm’s Catholic School, Old Dover Road, Canterbury, Kent CT1 3EN </a:t>
            </a:r>
          </a:p>
          <a:p>
            <a:pPr>
              <a:spcBef>
                <a:spcPts val="1800"/>
              </a:spcBef>
              <a:spcAft>
                <a:spcPts val="600"/>
              </a:spcAft>
            </a:pPr>
            <a:r>
              <a:rPr lang="en-GB" sz="2000" dirty="0"/>
              <a:t>Please respond to CorrespondenceSouthEast@ofsted.gov.uk if you wish to reserve a place.</a:t>
            </a:r>
            <a:endParaRPr lang="en-GB" sz="2000" dirty="0">
              <a:effectLst/>
              <a:latin typeface="+mn-lt"/>
              <a:ea typeface="Calibri" panose="020F0502020204030204" pitchFamily="34" charset="0"/>
            </a:endParaRPr>
          </a:p>
        </p:txBody>
      </p:sp>
    </p:spTree>
    <p:extLst>
      <p:ext uri="{BB962C8B-B14F-4D97-AF65-F5344CB8AC3E}">
        <p14:creationId xmlns:p14="http://schemas.microsoft.com/office/powerpoint/2010/main" val="3080637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F23772E7-50A3-D4EB-5DC4-5BF40996CF22}"/>
              </a:ext>
            </a:extLst>
          </p:cNvPr>
          <p:cNvSpPr/>
          <p:nvPr/>
        </p:nvSpPr>
        <p:spPr>
          <a:xfrm>
            <a:off x="4655046" y="980728"/>
            <a:ext cx="576064" cy="4402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BA1410D-EEDE-0933-D0D0-CD7EC2F7CA89}"/>
              </a:ext>
            </a:extLst>
          </p:cNvPr>
          <p:cNvSpPr>
            <a:spLocks noGrp="1"/>
          </p:cNvSpPr>
          <p:nvPr>
            <p:ph type="title" sz="quarter" idx="10"/>
          </p:nvPr>
        </p:nvSpPr>
        <p:spPr>
          <a:xfrm>
            <a:off x="-29216" y="-170121"/>
            <a:ext cx="12212702" cy="773149"/>
          </a:xfrm>
          <a:solidFill>
            <a:schemeClr val="accent3"/>
          </a:solidFill>
        </p:spPr>
        <p:txBody>
          <a:bodyPr>
            <a:normAutofit/>
          </a:bodyPr>
          <a:lstStyle/>
          <a:p>
            <a:pPr marL="539750" algn="ctr"/>
            <a:r>
              <a:rPr lang="en-GB" sz="3600" b="1" dirty="0"/>
              <a:t>Agenda 5</a:t>
            </a:r>
            <a:r>
              <a:rPr lang="en-GB" sz="3600" b="1" baseline="30000" dirty="0"/>
              <a:t>th</a:t>
            </a:r>
            <a:r>
              <a:rPr lang="en-GB" sz="3600" b="1" dirty="0"/>
              <a:t> March 2024</a:t>
            </a:r>
          </a:p>
        </p:txBody>
      </p:sp>
      <p:sp>
        <p:nvSpPr>
          <p:cNvPr id="3" name="Text Placeholder 2">
            <a:extLst>
              <a:ext uri="{FF2B5EF4-FFF2-40B4-BE49-F238E27FC236}">
                <a16:creationId xmlns:a16="http://schemas.microsoft.com/office/drawing/2014/main" id="{E3B4D942-A21D-3178-4A9B-6F5A21BF94DB}"/>
              </a:ext>
            </a:extLst>
          </p:cNvPr>
          <p:cNvSpPr>
            <a:spLocks noGrp="1"/>
          </p:cNvSpPr>
          <p:nvPr>
            <p:ph type="body" sz="quarter" idx="11"/>
          </p:nvPr>
        </p:nvSpPr>
        <p:spPr>
          <a:xfrm>
            <a:off x="314195" y="603028"/>
            <a:ext cx="11125236" cy="5611814"/>
          </a:xfrm>
          <a:ln>
            <a:noFill/>
          </a:ln>
        </p:spPr>
        <p:txBody>
          <a:bodyPr/>
          <a:lstStyle/>
          <a:p>
            <a:pPr marL="809625" lvl="0" indent="-376238">
              <a:spcBef>
                <a:spcPts val="0"/>
              </a:spcBef>
              <a:spcAft>
                <a:spcPts val="600"/>
              </a:spcAft>
              <a:buSzPct val="100000"/>
              <a:buFont typeface="Wingdings" panose="05000000000000000000" pitchFamily="2" charset="2"/>
              <a:buChar char="q"/>
              <a:tabLst>
                <a:tab pos="5737225" algn="l"/>
              </a:tabLst>
            </a:pPr>
            <a:r>
              <a:rPr lang="en-GB" sz="1800" dirty="0">
                <a:effectLst/>
                <a:latin typeface="+mn-lt"/>
                <a:ea typeface="Calibri" panose="020F0502020204030204" pitchFamily="34" charset="0"/>
              </a:rPr>
              <a:t>Welcome from Cllr Bedi</a:t>
            </a:r>
          </a:p>
          <a:p>
            <a:pPr marL="809625" lvl="0" indent="-376238">
              <a:spcBef>
                <a:spcPts val="0"/>
              </a:spcBef>
              <a:spcAft>
                <a:spcPts val="600"/>
              </a:spcAft>
              <a:buSzPct val="100000"/>
              <a:buFont typeface="Wingdings" panose="05000000000000000000" pitchFamily="2" charset="2"/>
              <a:buChar char="q"/>
              <a:tabLst>
                <a:tab pos="5737225" algn="l"/>
              </a:tabLst>
            </a:pPr>
            <a:r>
              <a:rPr lang="en-GB" sz="1800" dirty="0">
                <a:effectLst/>
                <a:latin typeface="+mn-lt"/>
                <a:ea typeface="Calibri" panose="020F0502020204030204" pitchFamily="34" charset="0"/>
              </a:rPr>
              <a:t>Serious Violence Action Plan 	</a:t>
            </a:r>
            <a:r>
              <a:rPr lang="en-GB" sz="1800" dirty="0">
                <a:latin typeface="+mn-lt"/>
                <a:ea typeface="Calibri" panose="020F0502020204030204" pitchFamily="34" charset="0"/>
              </a:rPr>
              <a:t>(</a:t>
            </a:r>
            <a:r>
              <a:rPr lang="en-GB" sz="1800" dirty="0">
                <a:effectLst/>
                <a:latin typeface="+mn-lt"/>
                <a:ea typeface="Calibri" panose="020F0502020204030204" pitchFamily="34" charset="0"/>
              </a:rPr>
              <a:t>Rebecca Curley)</a:t>
            </a:r>
          </a:p>
          <a:p>
            <a:pPr marL="809625" lvl="0" indent="-376238">
              <a:spcBef>
                <a:spcPts val="0"/>
              </a:spcBef>
              <a:spcAft>
                <a:spcPts val="600"/>
              </a:spcAft>
              <a:buSzPct val="100000"/>
              <a:buFont typeface="Wingdings" panose="05000000000000000000" pitchFamily="2" charset="2"/>
              <a:buChar char="q"/>
              <a:tabLst>
                <a:tab pos="5737225" algn="l"/>
              </a:tabLst>
            </a:pPr>
            <a:r>
              <a:rPr lang="en-GB" sz="1800" dirty="0">
                <a:solidFill>
                  <a:srgbClr val="002060"/>
                </a:solidFill>
                <a:latin typeface="+mn-lt"/>
                <a:ea typeface="Calibri" panose="020F0502020204030204" pitchFamily="34" charset="0"/>
                <a:cs typeface="Calibri" panose="020F0502020204030204" pitchFamily="34" charset="0"/>
              </a:rPr>
              <a:t>School Intel Sharing Sessions 	(Donna Briggs)</a:t>
            </a:r>
          </a:p>
          <a:p>
            <a:pPr marL="809625" lvl="0" indent="-376238">
              <a:spcBef>
                <a:spcPts val="0"/>
              </a:spcBef>
              <a:spcAft>
                <a:spcPts val="600"/>
              </a:spcAft>
              <a:buSzPct val="100000"/>
              <a:buFont typeface="Wingdings" panose="05000000000000000000" pitchFamily="2" charset="2"/>
              <a:buChar char="q"/>
              <a:tabLst>
                <a:tab pos="5737225" algn="l"/>
              </a:tabLst>
            </a:pPr>
            <a:r>
              <a:rPr lang="en-GB" sz="1800" dirty="0">
                <a:solidFill>
                  <a:srgbClr val="002060"/>
                </a:solidFill>
                <a:latin typeface="+mn-lt"/>
                <a:ea typeface="Calibri" panose="020F0502020204030204" pitchFamily="34" charset="0"/>
                <a:cs typeface="Calibri" panose="020F0502020204030204" pitchFamily="34" charset="0"/>
              </a:rPr>
              <a:t>Safeguarding Pressures in Schools 	(Simon Tattersall)</a:t>
            </a:r>
          </a:p>
          <a:p>
            <a:pPr marL="809625" indent="-376238">
              <a:spcBef>
                <a:spcPts val="0"/>
              </a:spcBef>
              <a:spcAft>
                <a:spcPts val="600"/>
              </a:spcAft>
              <a:buSzPct val="100000"/>
              <a:buFont typeface="Wingdings" panose="05000000000000000000" pitchFamily="2" charset="2"/>
              <a:buChar char="q"/>
              <a:tabLst>
                <a:tab pos="5737225" algn="l"/>
              </a:tabLst>
            </a:pPr>
            <a:r>
              <a:rPr lang="en-GB" sz="1800" dirty="0">
                <a:solidFill>
                  <a:srgbClr val="002060"/>
                </a:solidFill>
                <a:latin typeface="+mn-lt"/>
                <a:ea typeface="Calibri" panose="020F0502020204030204" pitchFamily="34" charset="0"/>
                <a:cs typeface="Calibri" panose="020F0502020204030204" pitchFamily="34" charset="0"/>
              </a:rPr>
              <a:t>Slough Skills Plan 	(Sally-Anne Bone)</a:t>
            </a:r>
          </a:p>
          <a:p>
            <a:pPr marL="809625" indent="-376238">
              <a:spcBef>
                <a:spcPts val="0"/>
              </a:spcBef>
              <a:spcAft>
                <a:spcPts val="600"/>
              </a:spcAft>
              <a:buSzPct val="100000"/>
              <a:buFont typeface="Wingdings" panose="05000000000000000000" pitchFamily="2" charset="2"/>
              <a:buChar char="q"/>
              <a:tabLst>
                <a:tab pos="5737225" algn="l"/>
              </a:tabLst>
            </a:pPr>
            <a:r>
              <a:rPr lang="en-GB" sz="1800" dirty="0">
                <a:solidFill>
                  <a:srgbClr val="002060"/>
                </a:solidFill>
                <a:latin typeface="+mn-lt"/>
                <a:ea typeface="Calibri" panose="020F0502020204030204" pitchFamily="34" charset="0"/>
                <a:cs typeface="Calibri" panose="020F0502020204030204" pitchFamily="34" charset="0"/>
              </a:rPr>
              <a:t>CME Update 	(Sabi Hothi)</a:t>
            </a:r>
          </a:p>
          <a:p>
            <a:pPr marL="809625" lvl="0" indent="-376238">
              <a:spcBef>
                <a:spcPts val="0"/>
              </a:spcBef>
              <a:spcAft>
                <a:spcPts val="600"/>
              </a:spcAft>
              <a:buSzPct val="100000"/>
              <a:buFont typeface="Wingdings" panose="05000000000000000000" pitchFamily="2" charset="2"/>
              <a:buChar char="q"/>
              <a:tabLst>
                <a:tab pos="5737225" algn="l"/>
              </a:tabLst>
            </a:pPr>
            <a:r>
              <a:rPr lang="en-GB" sz="1800" dirty="0">
                <a:solidFill>
                  <a:srgbClr val="002060"/>
                </a:solidFill>
                <a:latin typeface="+mn-lt"/>
                <a:ea typeface="Calibri" panose="020F0502020204030204" pitchFamily="34" charset="0"/>
                <a:cs typeface="Calibri" panose="020F0502020204030204" pitchFamily="34" charset="0"/>
              </a:rPr>
              <a:t>SEND Update – March WSoA Monitoring Visit 	(Neil Hoskinson)</a:t>
            </a:r>
          </a:p>
          <a:p>
            <a:pPr marL="809625" lvl="0" indent="-376238">
              <a:spcBef>
                <a:spcPts val="0"/>
              </a:spcBef>
              <a:spcAft>
                <a:spcPts val="600"/>
              </a:spcAft>
              <a:buSzPct val="100000"/>
              <a:buFont typeface="Wingdings" panose="05000000000000000000" pitchFamily="2" charset="2"/>
              <a:buChar char="q"/>
              <a:tabLst>
                <a:tab pos="5737225" algn="l"/>
              </a:tabLst>
            </a:pPr>
            <a:r>
              <a:rPr lang="en-GB" sz="1800" dirty="0">
                <a:solidFill>
                  <a:srgbClr val="002060"/>
                </a:solidFill>
                <a:latin typeface="+mn-lt"/>
                <a:ea typeface="Calibri" panose="020F0502020204030204" pitchFamily="34" charset="0"/>
                <a:cs typeface="Calibri" panose="020F0502020204030204" pitchFamily="34" charset="0"/>
              </a:rPr>
              <a:t>Inclusion Update 	(Sam Caley)</a:t>
            </a:r>
          </a:p>
          <a:p>
            <a:pPr marL="20638" lvl="0" indent="-20638" algn="ctr">
              <a:spcBef>
                <a:spcPts val="1200"/>
              </a:spcBef>
              <a:spcAft>
                <a:spcPts val="900"/>
              </a:spcAft>
              <a:buSzPct val="100000"/>
            </a:pPr>
            <a:r>
              <a:rPr lang="en-GB" sz="2200" b="1" u="sng" dirty="0">
                <a:solidFill>
                  <a:srgbClr val="002060"/>
                </a:solidFill>
                <a:latin typeface="+mn-lt"/>
                <a:ea typeface="Calibri" panose="020F0502020204030204" pitchFamily="34" charset="0"/>
                <a:cs typeface="Calibri" panose="020F0502020204030204" pitchFamily="34" charset="0"/>
              </a:rPr>
              <a:t>Other Updates</a:t>
            </a:r>
          </a:p>
          <a:p>
            <a:pPr marL="1076325" lvl="0" indent="-355600">
              <a:spcBef>
                <a:spcPts val="0"/>
              </a:spcBef>
              <a:spcAft>
                <a:spcPts val="300"/>
              </a:spcAft>
              <a:buSzPct val="100000"/>
              <a:buFont typeface="Wingdings" panose="05000000000000000000" pitchFamily="2" charset="2"/>
              <a:buChar char="Ø"/>
            </a:pPr>
            <a:r>
              <a:rPr lang="en-GB" sz="1800" dirty="0">
                <a:solidFill>
                  <a:srgbClr val="002060"/>
                </a:solidFill>
                <a:effectLst/>
                <a:latin typeface="+mj-lt"/>
                <a:ea typeface="Calibri" panose="020F0502020204030204" pitchFamily="34" charset="0"/>
                <a:cs typeface="Calibri" panose="020F0502020204030204" pitchFamily="34" charset="0"/>
              </a:rPr>
              <a:t>HAF Easter Programme</a:t>
            </a:r>
          </a:p>
          <a:p>
            <a:pPr marL="1076325" lvl="0" indent="-355600">
              <a:spcBef>
                <a:spcPts val="0"/>
              </a:spcBef>
              <a:spcAft>
                <a:spcPts val="300"/>
              </a:spcAft>
              <a:buSzPct val="100000"/>
              <a:buFont typeface="Wingdings" panose="05000000000000000000" pitchFamily="2" charset="2"/>
              <a:buChar char="Ø"/>
            </a:pPr>
            <a:r>
              <a:rPr lang="en-GB" sz="1800" dirty="0">
                <a:solidFill>
                  <a:srgbClr val="002060"/>
                </a:solidFill>
                <a:latin typeface="+mj-lt"/>
                <a:ea typeface="Calibri" panose="020F0502020204030204" pitchFamily="34" charset="0"/>
                <a:cs typeface="Calibri" panose="020F0502020204030204" pitchFamily="34" charset="0"/>
              </a:rPr>
              <a:t>Virtual School CPD for DTs and DSLs</a:t>
            </a:r>
          </a:p>
          <a:p>
            <a:pPr marL="1076325" lvl="0" indent="-355600">
              <a:spcBef>
                <a:spcPts val="0"/>
              </a:spcBef>
              <a:spcAft>
                <a:spcPts val="300"/>
              </a:spcAft>
              <a:buSzPct val="100000"/>
              <a:buFont typeface="Wingdings" panose="05000000000000000000" pitchFamily="2" charset="2"/>
              <a:buChar char="Ø"/>
            </a:pPr>
            <a:r>
              <a:rPr lang="en-GB" sz="1800" dirty="0">
                <a:solidFill>
                  <a:srgbClr val="002060"/>
                </a:solidFill>
                <a:latin typeface="+mj-lt"/>
                <a:ea typeface="Calibri" panose="020F0502020204030204" pitchFamily="34" charset="0"/>
                <a:cs typeface="Calibri" panose="020F0502020204030204" pitchFamily="34" charset="0"/>
              </a:rPr>
              <a:t>Metropolitan Police – Vapes Containing Illegal Drugs</a:t>
            </a:r>
          </a:p>
          <a:p>
            <a:pPr marL="1076325" lvl="0" indent="-355600">
              <a:spcBef>
                <a:spcPts val="0"/>
              </a:spcBef>
              <a:spcAft>
                <a:spcPts val="300"/>
              </a:spcAft>
              <a:buSzPct val="100000"/>
              <a:buFont typeface="Wingdings" panose="05000000000000000000" pitchFamily="2" charset="2"/>
              <a:buChar char="Ø"/>
            </a:pPr>
            <a:r>
              <a:rPr lang="en-GB" sz="1800" dirty="0">
                <a:solidFill>
                  <a:srgbClr val="002060"/>
                </a:solidFill>
                <a:effectLst/>
                <a:latin typeface="+mj-lt"/>
                <a:ea typeface="Calibri" panose="020F0502020204030204" pitchFamily="34" charset="0"/>
                <a:cs typeface="Calibri" panose="020F0502020204030204" pitchFamily="34" charset="0"/>
              </a:rPr>
              <a:t>Ofsted “Big Listen” Roadshows</a:t>
            </a:r>
          </a:p>
          <a:p>
            <a:pPr marL="1076325" lvl="0" indent="-355600">
              <a:spcBef>
                <a:spcPts val="0"/>
              </a:spcBef>
              <a:spcAft>
                <a:spcPts val="300"/>
              </a:spcAft>
              <a:buSzPct val="100000"/>
              <a:buFont typeface="Wingdings" panose="05000000000000000000" pitchFamily="2" charset="2"/>
              <a:buChar char="Ø"/>
            </a:pPr>
            <a:r>
              <a:rPr lang="en-GB" sz="1800" dirty="0">
                <a:solidFill>
                  <a:srgbClr val="002060"/>
                </a:solidFill>
                <a:latin typeface="+mj-lt"/>
                <a:ea typeface="Calibri" panose="020F0502020204030204" pitchFamily="34" charset="0"/>
                <a:cs typeface="Calibri" panose="020F0502020204030204" pitchFamily="34" charset="0"/>
              </a:rPr>
              <a:t>Audits Actions in Schools</a:t>
            </a:r>
          </a:p>
          <a:p>
            <a:pPr marL="1076325" indent="-355600">
              <a:spcBef>
                <a:spcPts val="0"/>
              </a:spcBef>
              <a:spcAft>
                <a:spcPts val="300"/>
              </a:spcAft>
              <a:buSzPct val="100000"/>
              <a:buFont typeface="Wingdings" panose="05000000000000000000" pitchFamily="2" charset="2"/>
              <a:buChar char="Ø"/>
            </a:pPr>
            <a:r>
              <a:rPr lang="en-GB" sz="1800" dirty="0">
                <a:solidFill>
                  <a:srgbClr val="002060"/>
                </a:solidFill>
                <a:latin typeface="+mj-lt"/>
                <a:ea typeface="Calibri" panose="020F0502020204030204" pitchFamily="34" charset="0"/>
              </a:rPr>
              <a:t>SACRE Agreed Syllabus Conference, Wednesday, 6th March, 2024, 5.30 pm </a:t>
            </a:r>
            <a:endParaRPr lang="en-GB" sz="2200" dirty="0">
              <a:solidFill>
                <a:srgbClr val="002060"/>
              </a:solidFill>
              <a:latin typeface="+mj-lt"/>
              <a:ea typeface="Calibri" panose="020F0502020204030204" pitchFamily="34" charset="0"/>
              <a:cs typeface="Calibri" panose="020F0502020204030204" pitchFamily="34" charset="0"/>
            </a:endParaRPr>
          </a:p>
          <a:p>
            <a:pPr marL="1076325" lvl="0" indent="-355600">
              <a:spcBef>
                <a:spcPts val="0"/>
              </a:spcBef>
              <a:spcAft>
                <a:spcPts val="300"/>
              </a:spcAft>
              <a:buSzPct val="100000"/>
              <a:buFont typeface="Wingdings" panose="05000000000000000000" pitchFamily="2" charset="2"/>
              <a:buChar char="Ø"/>
            </a:pPr>
            <a:r>
              <a:rPr lang="en-GB" sz="1800" dirty="0">
                <a:solidFill>
                  <a:srgbClr val="002060"/>
                </a:solidFill>
                <a:latin typeface="+mj-lt"/>
                <a:ea typeface="Calibri" panose="020F0502020204030204" pitchFamily="34" charset="0"/>
                <a:cs typeface="Calibri" panose="020F0502020204030204" pitchFamily="34" charset="0"/>
              </a:rPr>
              <a:t>Young Traders Market</a:t>
            </a:r>
          </a:p>
        </p:txBody>
      </p:sp>
      <p:pic>
        <p:nvPicPr>
          <p:cNvPr id="8" name="Picture 7">
            <a:extLst>
              <a:ext uri="{FF2B5EF4-FFF2-40B4-BE49-F238E27FC236}">
                <a16:creationId xmlns:a16="http://schemas.microsoft.com/office/drawing/2014/main" id="{054D274C-7077-3399-BDB5-5B368A8F8F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5726" y="6414299"/>
            <a:ext cx="1327411" cy="478369"/>
          </a:xfrm>
          <a:prstGeom prst="rect">
            <a:avLst/>
          </a:prstGeom>
        </p:spPr>
      </p:pic>
      <p:sp>
        <p:nvSpPr>
          <p:cNvPr id="4" name="Rectangle 2">
            <a:extLst>
              <a:ext uri="{FF2B5EF4-FFF2-40B4-BE49-F238E27FC236}">
                <a16:creationId xmlns:a16="http://schemas.microsoft.com/office/drawing/2014/main" id="{C6D6EA74-57B8-E6B5-6990-7BE7A188DAF6}"/>
              </a:ext>
            </a:extLst>
          </p:cNvPr>
          <p:cNvSpPr>
            <a:spLocks noChangeArrowheads="1"/>
          </p:cNvSpPr>
          <p:nvPr/>
        </p:nvSpPr>
        <p:spPr bwMode="auto">
          <a:xfrm>
            <a:off x="795" y="6364341"/>
            <a:ext cx="12188826" cy="493215"/>
          </a:xfrm>
          <a:prstGeom prst="rect">
            <a:avLst/>
          </a:prstGeom>
          <a:solidFill>
            <a:schemeClr val="accent3"/>
          </a:solidFill>
          <a:ln w="9525">
            <a:solidFill>
              <a:srgbClr val="9E66AA"/>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en-US" altLang="en-US" sz="1800">
              <a:solidFill>
                <a:srgbClr val="FFFFFF"/>
              </a:solidFill>
            </a:endParaRPr>
          </a:p>
        </p:txBody>
      </p:sp>
      <p:pic>
        <p:nvPicPr>
          <p:cNvPr id="5" name="Picture 4">
            <a:extLst>
              <a:ext uri="{FF2B5EF4-FFF2-40B4-BE49-F238E27FC236}">
                <a16:creationId xmlns:a16="http://schemas.microsoft.com/office/drawing/2014/main" id="{68342507-852E-65D2-C027-44BA346A03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7123" y="6383751"/>
            <a:ext cx="1615233" cy="473802"/>
          </a:xfrm>
          <a:prstGeom prst="rect">
            <a:avLst/>
          </a:prstGeom>
        </p:spPr>
      </p:pic>
    </p:spTree>
    <p:extLst>
      <p:ext uri="{BB962C8B-B14F-4D97-AF65-F5344CB8AC3E}">
        <p14:creationId xmlns:p14="http://schemas.microsoft.com/office/powerpoint/2010/main" val="1967672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F23772E7-50A3-D4EB-5DC4-5BF40996CF22}"/>
              </a:ext>
            </a:extLst>
          </p:cNvPr>
          <p:cNvSpPr/>
          <p:nvPr/>
        </p:nvSpPr>
        <p:spPr>
          <a:xfrm>
            <a:off x="4655046" y="980728"/>
            <a:ext cx="576064" cy="4402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BA1410D-EEDE-0933-D0D0-CD7EC2F7CA89}"/>
              </a:ext>
            </a:extLst>
          </p:cNvPr>
          <p:cNvSpPr>
            <a:spLocks noGrp="1"/>
          </p:cNvSpPr>
          <p:nvPr>
            <p:ph type="title" sz="quarter" idx="10"/>
          </p:nvPr>
        </p:nvSpPr>
        <p:spPr>
          <a:xfrm>
            <a:off x="-29216" y="-170121"/>
            <a:ext cx="12212702" cy="773149"/>
          </a:xfrm>
          <a:solidFill>
            <a:schemeClr val="accent3"/>
          </a:solidFill>
        </p:spPr>
        <p:txBody>
          <a:bodyPr>
            <a:normAutofit/>
          </a:bodyPr>
          <a:lstStyle/>
          <a:p>
            <a:pPr algn="ctr"/>
            <a:endParaRPr lang="en-GB" sz="3600" b="1" dirty="0"/>
          </a:p>
        </p:txBody>
      </p:sp>
      <p:pic>
        <p:nvPicPr>
          <p:cNvPr id="8" name="Picture 7">
            <a:extLst>
              <a:ext uri="{FF2B5EF4-FFF2-40B4-BE49-F238E27FC236}">
                <a16:creationId xmlns:a16="http://schemas.microsoft.com/office/drawing/2014/main" id="{054D274C-7077-3399-BDB5-5B368A8F8F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5726" y="6414299"/>
            <a:ext cx="1327411" cy="478369"/>
          </a:xfrm>
          <a:prstGeom prst="rect">
            <a:avLst/>
          </a:prstGeom>
        </p:spPr>
      </p:pic>
      <p:sp>
        <p:nvSpPr>
          <p:cNvPr id="4" name="Rectangle 2">
            <a:extLst>
              <a:ext uri="{FF2B5EF4-FFF2-40B4-BE49-F238E27FC236}">
                <a16:creationId xmlns:a16="http://schemas.microsoft.com/office/drawing/2014/main" id="{C6D6EA74-57B8-E6B5-6990-7BE7A188DAF6}"/>
              </a:ext>
            </a:extLst>
          </p:cNvPr>
          <p:cNvSpPr>
            <a:spLocks noChangeArrowheads="1"/>
          </p:cNvSpPr>
          <p:nvPr/>
        </p:nvSpPr>
        <p:spPr bwMode="auto">
          <a:xfrm>
            <a:off x="795" y="6364341"/>
            <a:ext cx="12188826" cy="493215"/>
          </a:xfrm>
          <a:prstGeom prst="rect">
            <a:avLst/>
          </a:prstGeom>
          <a:solidFill>
            <a:schemeClr val="accent3"/>
          </a:solidFill>
          <a:ln w="9525">
            <a:solidFill>
              <a:srgbClr val="9E66AA"/>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en-US" altLang="en-US" sz="1800">
              <a:solidFill>
                <a:srgbClr val="FFFFFF"/>
              </a:solidFill>
            </a:endParaRPr>
          </a:p>
        </p:txBody>
      </p:sp>
      <p:pic>
        <p:nvPicPr>
          <p:cNvPr id="5" name="Picture 4">
            <a:extLst>
              <a:ext uri="{FF2B5EF4-FFF2-40B4-BE49-F238E27FC236}">
                <a16:creationId xmlns:a16="http://schemas.microsoft.com/office/drawing/2014/main" id="{68342507-852E-65D2-C027-44BA346A03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7123" y="6383751"/>
            <a:ext cx="1615233" cy="473802"/>
          </a:xfrm>
          <a:prstGeom prst="rect">
            <a:avLst/>
          </a:prstGeom>
        </p:spPr>
      </p:pic>
      <p:sp>
        <p:nvSpPr>
          <p:cNvPr id="6" name="Content Placeholder 5">
            <a:extLst>
              <a:ext uri="{FF2B5EF4-FFF2-40B4-BE49-F238E27FC236}">
                <a16:creationId xmlns:a16="http://schemas.microsoft.com/office/drawing/2014/main" id="{39A7F7DC-1D25-56CC-D31F-7648700135AB}"/>
              </a:ext>
            </a:extLst>
          </p:cNvPr>
          <p:cNvSpPr txBox="1">
            <a:spLocks noGrp="1"/>
          </p:cNvSpPr>
          <p:nvPr>
            <p:ph type="body" sz="quarter" idx="11"/>
          </p:nvPr>
        </p:nvSpPr>
        <p:spPr>
          <a:xfrm>
            <a:off x="87276" y="2276872"/>
            <a:ext cx="11593288" cy="5611813"/>
          </a:xfrm>
          <a:prstGeom prst="rect">
            <a:avLst/>
          </a:prstGeom>
        </p:spPr>
        <p:txBody>
          <a:bodyPr lIns="91428" tIns="45714" rIns="91428" bIns="45714"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000" dirty="0">
                <a:solidFill>
                  <a:srgbClr val="002060"/>
                </a:solidFill>
                <a:effectLst/>
                <a:ea typeface="Calibri" panose="020F0502020204030204" pitchFamily="34" charset="0"/>
              </a:rPr>
              <a:t>SACRE Agreed Syllabus Conference</a:t>
            </a:r>
          </a:p>
          <a:p>
            <a:pPr marL="0" indent="0" algn="ctr">
              <a:buNone/>
            </a:pPr>
            <a:r>
              <a:rPr lang="en-GB" sz="4000" dirty="0">
                <a:solidFill>
                  <a:srgbClr val="002060"/>
                </a:solidFill>
                <a:ea typeface="Calibri" panose="020F0502020204030204" pitchFamily="34" charset="0"/>
              </a:rPr>
              <a:t>Wednesday 6</a:t>
            </a:r>
            <a:r>
              <a:rPr lang="en-GB" sz="4000" baseline="30000" dirty="0">
                <a:solidFill>
                  <a:srgbClr val="002060"/>
                </a:solidFill>
                <a:ea typeface="Calibri" panose="020F0502020204030204" pitchFamily="34" charset="0"/>
              </a:rPr>
              <a:t>th</a:t>
            </a:r>
            <a:r>
              <a:rPr lang="en-GB" sz="4000" dirty="0">
                <a:solidFill>
                  <a:srgbClr val="002060"/>
                </a:solidFill>
                <a:ea typeface="Calibri" panose="020F0502020204030204" pitchFamily="34" charset="0"/>
              </a:rPr>
              <a:t> March 5.30pm</a:t>
            </a:r>
            <a:endParaRPr lang="en-GB" sz="4000" dirty="0">
              <a:solidFill>
                <a:srgbClr val="002060"/>
              </a:solidFill>
              <a:effectLst/>
              <a:ea typeface="Calibri" panose="020F0502020204030204" pitchFamily="34" charset="0"/>
            </a:endParaRPr>
          </a:p>
          <a:p>
            <a:endParaRPr lang="en-GB" sz="2200" dirty="0">
              <a:effectLst/>
              <a:ea typeface="Calibri" panose="020F0502020204030204" pitchFamily="34" charset="0"/>
            </a:endParaRPr>
          </a:p>
        </p:txBody>
      </p:sp>
    </p:spTree>
    <p:extLst>
      <p:ext uri="{BB962C8B-B14F-4D97-AF65-F5344CB8AC3E}">
        <p14:creationId xmlns:p14="http://schemas.microsoft.com/office/powerpoint/2010/main" val="1637479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F23772E7-50A3-D4EB-5DC4-5BF40996CF22}"/>
              </a:ext>
            </a:extLst>
          </p:cNvPr>
          <p:cNvSpPr/>
          <p:nvPr/>
        </p:nvSpPr>
        <p:spPr>
          <a:xfrm>
            <a:off x="4655046" y="980728"/>
            <a:ext cx="576064" cy="4402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BA1410D-EEDE-0933-D0D0-CD7EC2F7CA89}"/>
              </a:ext>
            </a:extLst>
          </p:cNvPr>
          <p:cNvSpPr>
            <a:spLocks noGrp="1"/>
          </p:cNvSpPr>
          <p:nvPr>
            <p:ph type="title" sz="quarter" idx="10"/>
          </p:nvPr>
        </p:nvSpPr>
        <p:spPr>
          <a:xfrm>
            <a:off x="-29216" y="-170121"/>
            <a:ext cx="12212702" cy="773149"/>
          </a:xfrm>
          <a:solidFill>
            <a:schemeClr val="accent3"/>
          </a:solidFill>
        </p:spPr>
        <p:txBody>
          <a:bodyPr>
            <a:normAutofit/>
          </a:bodyPr>
          <a:lstStyle/>
          <a:p>
            <a:pPr algn="ctr"/>
            <a:endParaRPr lang="en-GB" sz="3600" b="1" dirty="0"/>
          </a:p>
        </p:txBody>
      </p:sp>
      <p:pic>
        <p:nvPicPr>
          <p:cNvPr id="8" name="Picture 7">
            <a:extLst>
              <a:ext uri="{FF2B5EF4-FFF2-40B4-BE49-F238E27FC236}">
                <a16:creationId xmlns:a16="http://schemas.microsoft.com/office/drawing/2014/main" id="{054D274C-7077-3399-BDB5-5B368A8F8F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5726" y="6414299"/>
            <a:ext cx="1327411" cy="478369"/>
          </a:xfrm>
          <a:prstGeom prst="rect">
            <a:avLst/>
          </a:prstGeom>
        </p:spPr>
      </p:pic>
      <p:sp>
        <p:nvSpPr>
          <p:cNvPr id="4" name="Rectangle 2">
            <a:extLst>
              <a:ext uri="{FF2B5EF4-FFF2-40B4-BE49-F238E27FC236}">
                <a16:creationId xmlns:a16="http://schemas.microsoft.com/office/drawing/2014/main" id="{C6D6EA74-57B8-E6B5-6990-7BE7A188DAF6}"/>
              </a:ext>
            </a:extLst>
          </p:cNvPr>
          <p:cNvSpPr>
            <a:spLocks noChangeArrowheads="1"/>
          </p:cNvSpPr>
          <p:nvPr/>
        </p:nvSpPr>
        <p:spPr bwMode="auto">
          <a:xfrm>
            <a:off x="795" y="6364341"/>
            <a:ext cx="12188826" cy="493215"/>
          </a:xfrm>
          <a:prstGeom prst="rect">
            <a:avLst/>
          </a:prstGeom>
          <a:solidFill>
            <a:schemeClr val="accent3"/>
          </a:solidFill>
          <a:ln w="9525">
            <a:solidFill>
              <a:srgbClr val="9E66AA"/>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en-US" altLang="en-US" sz="1800">
              <a:solidFill>
                <a:srgbClr val="FFFFFF"/>
              </a:solidFill>
            </a:endParaRPr>
          </a:p>
        </p:txBody>
      </p:sp>
      <p:pic>
        <p:nvPicPr>
          <p:cNvPr id="5" name="Picture 4">
            <a:extLst>
              <a:ext uri="{FF2B5EF4-FFF2-40B4-BE49-F238E27FC236}">
                <a16:creationId xmlns:a16="http://schemas.microsoft.com/office/drawing/2014/main" id="{68342507-852E-65D2-C027-44BA346A03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7123" y="6383751"/>
            <a:ext cx="1615233" cy="473802"/>
          </a:xfrm>
          <a:prstGeom prst="rect">
            <a:avLst/>
          </a:prstGeom>
        </p:spPr>
      </p:pic>
      <p:sp>
        <p:nvSpPr>
          <p:cNvPr id="6" name="Content Placeholder 5">
            <a:extLst>
              <a:ext uri="{FF2B5EF4-FFF2-40B4-BE49-F238E27FC236}">
                <a16:creationId xmlns:a16="http://schemas.microsoft.com/office/drawing/2014/main" id="{39A7F7DC-1D25-56CC-D31F-7648700135AB}"/>
              </a:ext>
            </a:extLst>
          </p:cNvPr>
          <p:cNvSpPr txBox="1">
            <a:spLocks noGrp="1"/>
          </p:cNvSpPr>
          <p:nvPr>
            <p:ph type="body" sz="quarter" idx="11"/>
          </p:nvPr>
        </p:nvSpPr>
        <p:spPr>
          <a:xfrm>
            <a:off x="87276" y="2276872"/>
            <a:ext cx="11593288" cy="5611813"/>
          </a:xfrm>
          <a:prstGeom prst="rect">
            <a:avLst/>
          </a:prstGeom>
        </p:spPr>
        <p:txBody>
          <a:bodyPr lIns="91428" tIns="45714" rIns="91428" bIns="45714"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000" dirty="0">
                <a:solidFill>
                  <a:srgbClr val="002060"/>
                </a:solidFill>
                <a:effectLst/>
                <a:ea typeface="Calibri" panose="020F0502020204030204" pitchFamily="34" charset="0"/>
              </a:rPr>
              <a:t>Audit Compliance in Schools</a:t>
            </a:r>
          </a:p>
          <a:p>
            <a:endParaRPr lang="en-GB" sz="2200" dirty="0">
              <a:effectLst/>
              <a:ea typeface="Calibri" panose="020F0502020204030204" pitchFamily="34" charset="0"/>
            </a:endParaRPr>
          </a:p>
        </p:txBody>
      </p:sp>
    </p:spTree>
    <p:extLst>
      <p:ext uri="{BB962C8B-B14F-4D97-AF65-F5344CB8AC3E}">
        <p14:creationId xmlns:p14="http://schemas.microsoft.com/office/powerpoint/2010/main" val="3331456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F23772E7-50A3-D4EB-5DC4-5BF40996CF22}"/>
              </a:ext>
            </a:extLst>
          </p:cNvPr>
          <p:cNvSpPr/>
          <p:nvPr/>
        </p:nvSpPr>
        <p:spPr>
          <a:xfrm>
            <a:off x="4655046" y="980728"/>
            <a:ext cx="576064" cy="4402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BA1410D-EEDE-0933-D0D0-CD7EC2F7CA89}"/>
              </a:ext>
            </a:extLst>
          </p:cNvPr>
          <p:cNvSpPr>
            <a:spLocks noGrp="1"/>
          </p:cNvSpPr>
          <p:nvPr>
            <p:ph type="title" sz="quarter" idx="10"/>
          </p:nvPr>
        </p:nvSpPr>
        <p:spPr>
          <a:xfrm>
            <a:off x="-29216" y="-170121"/>
            <a:ext cx="12212702" cy="773149"/>
          </a:xfrm>
          <a:solidFill>
            <a:schemeClr val="accent3"/>
          </a:solidFill>
        </p:spPr>
        <p:txBody>
          <a:bodyPr>
            <a:normAutofit/>
          </a:bodyPr>
          <a:lstStyle/>
          <a:p>
            <a:pPr marL="539750" algn="ctr"/>
            <a:endParaRPr lang="en-GB" sz="3600" b="1" dirty="0"/>
          </a:p>
        </p:txBody>
      </p:sp>
      <p:pic>
        <p:nvPicPr>
          <p:cNvPr id="8" name="Picture 7">
            <a:extLst>
              <a:ext uri="{FF2B5EF4-FFF2-40B4-BE49-F238E27FC236}">
                <a16:creationId xmlns:a16="http://schemas.microsoft.com/office/drawing/2014/main" id="{054D274C-7077-3399-BDB5-5B368A8F8F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5726" y="6414299"/>
            <a:ext cx="1327411" cy="478369"/>
          </a:xfrm>
          <a:prstGeom prst="rect">
            <a:avLst/>
          </a:prstGeom>
        </p:spPr>
      </p:pic>
      <p:sp>
        <p:nvSpPr>
          <p:cNvPr id="4" name="Rectangle 2">
            <a:extLst>
              <a:ext uri="{FF2B5EF4-FFF2-40B4-BE49-F238E27FC236}">
                <a16:creationId xmlns:a16="http://schemas.microsoft.com/office/drawing/2014/main" id="{C6D6EA74-57B8-E6B5-6990-7BE7A188DAF6}"/>
              </a:ext>
            </a:extLst>
          </p:cNvPr>
          <p:cNvSpPr>
            <a:spLocks noChangeArrowheads="1"/>
          </p:cNvSpPr>
          <p:nvPr/>
        </p:nvSpPr>
        <p:spPr bwMode="auto">
          <a:xfrm>
            <a:off x="795" y="6364341"/>
            <a:ext cx="12188826" cy="493215"/>
          </a:xfrm>
          <a:prstGeom prst="rect">
            <a:avLst/>
          </a:prstGeom>
          <a:solidFill>
            <a:schemeClr val="accent3"/>
          </a:solidFill>
          <a:ln w="9525">
            <a:solidFill>
              <a:srgbClr val="9E66AA"/>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en-US" altLang="en-US" sz="1800">
              <a:solidFill>
                <a:srgbClr val="FFFFFF"/>
              </a:solidFill>
            </a:endParaRPr>
          </a:p>
        </p:txBody>
      </p:sp>
      <p:pic>
        <p:nvPicPr>
          <p:cNvPr id="5" name="Picture 4">
            <a:extLst>
              <a:ext uri="{FF2B5EF4-FFF2-40B4-BE49-F238E27FC236}">
                <a16:creationId xmlns:a16="http://schemas.microsoft.com/office/drawing/2014/main" id="{68342507-852E-65D2-C027-44BA346A03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7123" y="6383751"/>
            <a:ext cx="1615233" cy="473802"/>
          </a:xfrm>
          <a:prstGeom prst="rect">
            <a:avLst/>
          </a:prstGeom>
        </p:spPr>
      </p:pic>
      <p:sp>
        <p:nvSpPr>
          <p:cNvPr id="6" name="Content Placeholder 5">
            <a:extLst>
              <a:ext uri="{FF2B5EF4-FFF2-40B4-BE49-F238E27FC236}">
                <a16:creationId xmlns:a16="http://schemas.microsoft.com/office/drawing/2014/main" id="{39A7F7DC-1D25-56CC-D31F-7648700135AB}"/>
              </a:ext>
            </a:extLst>
          </p:cNvPr>
          <p:cNvSpPr txBox="1">
            <a:spLocks noGrp="1"/>
          </p:cNvSpPr>
          <p:nvPr>
            <p:ph type="body" sz="quarter" idx="11"/>
          </p:nvPr>
        </p:nvSpPr>
        <p:spPr>
          <a:xfrm>
            <a:off x="262558" y="717550"/>
            <a:ext cx="11593288" cy="5611813"/>
          </a:xfrm>
          <a:prstGeom prst="rect">
            <a:avLst/>
          </a:prstGeom>
        </p:spPr>
        <p:txBody>
          <a:bodyPr lIns="91428" tIns="45714" rIns="91428" bIns="45714"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4000" dirty="0">
              <a:solidFill>
                <a:srgbClr val="002060"/>
              </a:solidFill>
              <a:effectLst/>
              <a:latin typeface="+mn-lt"/>
              <a:ea typeface="Calibri" panose="020F0502020204030204" pitchFamily="34" charset="0"/>
            </a:endParaRPr>
          </a:p>
          <a:p>
            <a:pPr marL="0" indent="0" algn="ctr">
              <a:buNone/>
            </a:pPr>
            <a:endParaRPr lang="en-GB" sz="4000" dirty="0">
              <a:solidFill>
                <a:srgbClr val="002060"/>
              </a:solidFill>
              <a:ea typeface="Calibri" panose="020F0502020204030204" pitchFamily="34" charset="0"/>
            </a:endParaRPr>
          </a:p>
          <a:p>
            <a:pPr marL="0" indent="0" algn="ctr">
              <a:buNone/>
            </a:pPr>
            <a:r>
              <a:rPr lang="en-GB" sz="4000" dirty="0">
                <a:solidFill>
                  <a:srgbClr val="002060"/>
                </a:solidFill>
                <a:effectLst/>
                <a:latin typeface="+mn-lt"/>
                <a:ea typeface="Calibri" panose="020F0502020204030204" pitchFamily="34" charset="0"/>
              </a:rPr>
              <a:t>Welcome</a:t>
            </a:r>
          </a:p>
          <a:p>
            <a:pPr marL="0" indent="0" algn="ctr">
              <a:buNone/>
            </a:pPr>
            <a:r>
              <a:rPr lang="en-GB" sz="4000" dirty="0">
                <a:solidFill>
                  <a:srgbClr val="002060"/>
                </a:solidFill>
                <a:effectLst/>
                <a:latin typeface="+mn-lt"/>
                <a:ea typeface="Calibri" panose="020F0502020204030204" pitchFamily="34" charset="0"/>
              </a:rPr>
              <a:t>Cllr Bedi</a:t>
            </a:r>
            <a:endParaRPr lang="en-GB" sz="4000" dirty="0">
              <a:solidFill>
                <a:srgbClr val="00206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71491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F23772E7-50A3-D4EB-5DC4-5BF40996CF22}"/>
              </a:ext>
            </a:extLst>
          </p:cNvPr>
          <p:cNvSpPr/>
          <p:nvPr/>
        </p:nvSpPr>
        <p:spPr>
          <a:xfrm>
            <a:off x="4655046" y="980728"/>
            <a:ext cx="576064" cy="4402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BA1410D-EEDE-0933-D0D0-CD7EC2F7CA89}"/>
              </a:ext>
            </a:extLst>
          </p:cNvPr>
          <p:cNvSpPr>
            <a:spLocks noGrp="1"/>
          </p:cNvSpPr>
          <p:nvPr>
            <p:ph type="title" sz="quarter" idx="10"/>
          </p:nvPr>
        </p:nvSpPr>
        <p:spPr>
          <a:xfrm>
            <a:off x="-29216" y="-170121"/>
            <a:ext cx="12212702" cy="773149"/>
          </a:xfrm>
          <a:solidFill>
            <a:schemeClr val="accent3"/>
          </a:solidFill>
        </p:spPr>
        <p:txBody>
          <a:bodyPr>
            <a:normAutofit/>
          </a:bodyPr>
          <a:lstStyle/>
          <a:p>
            <a:pPr marL="539750" algn="ctr"/>
            <a:endParaRPr lang="en-GB" sz="3600" b="1" dirty="0"/>
          </a:p>
        </p:txBody>
      </p:sp>
      <p:pic>
        <p:nvPicPr>
          <p:cNvPr id="8" name="Picture 7">
            <a:extLst>
              <a:ext uri="{FF2B5EF4-FFF2-40B4-BE49-F238E27FC236}">
                <a16:creationId xmlns:a16="http://schemas.microsoft.com/office/drawing/2014/main" id="{054D274C-7077-3399-BDB5-5B368A8F8F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5726" y="6414299"/>
            <a:ext cx="1327411" cy="478369"/>
          </a:xfrm>
          <a:prstGeom prst="rect">
            <a:avLst/>
          </a:prstGeom>
        </p:spPr>
      </p:pic>
      <p:sp>
        <p:nvSpPr>
          <p:cNvPr id="4" name="Rectangle 2">
            <a:extLst>
              <a:ext uri="{FF2B5EF4-FFF2-40B4-BE49-F238E27FC236}">
                <a16:creationId xmlns:a16="http://schemas.microsoft.com/office/drawing/2014/main" id="{C6D6EA74-57B8-E6B5-6990-7BE7A188DAF6}"/>
              </a:ext>
            </a:extLst>
          </p:cNvPr>
          <p:cNvSpPr>
            <a:spLocks noChangeArrowheads="1"/>
          </p:cNvSpPr>
          <p:nvPr/>
        </p:nvSpPr>
        <p:spPr bwMode="auto">
          <a:xfrm>
            <a:off x="795" y="6364341"/>
            <a:ext cx="12188826" cy="493215"/>
          </a:xfrm>
          <a:prstGeom prst="rect">
            <a:avLst/>
          </a:prstGeom>
          <a:solidFill>
            <a:schemeClr val="accent3"/>
          </a:solidFill>
          <a:ln w="9525">
            <a:solidFill>
              <a:srgbClr val="9E66AA"/>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en-US" altLang="en-US" sz="1800">
              <a:solidFill>
                <a:srgbClr val="FFFFFF"/>
              </a:solidFill>
            </a:endParaRPr>
          </a:p>
        </p:txBody>
      </p:sp>
      <p:pic>
        <p:nvPicPr>
          <p:cNvPr id="5" name="Picture 4">
            <a:extLst>
              <a:ext uri="{FF2B5EF4-FFF2-40B4-BE49-F238E27FC236}">
                <a16:creationId xmlns:a16="http://schemas.microsoft.com/office/drawing/2014/main" id="{68342507-852E-65D2-C027-44BA346A03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7123" y="6383751"/>
            <a:ext cx="1615233" cy="473802"/>
          </a:xfrm>
          <a:prstGeom prst="rect">
            <a:avLst/>
          </a:prstGeom>
        </p:spPr>
      </p:pic>
      <p:sp>
        <p:nvSpPr>
          <p:cNvPr id="6" name="Content Placeholder 5">
            <a:extLst>
              <a:ext uri="{FF2B5EF4-FFF2-40B4-BE49-F238E27FC236}">
                <a16:creationId xmlns:a16="http://schemas.microsoft.com/office/drawing/2014/main" id="{39A7F7DC-1D25-56CC-D31F-7648700135AB}"/>
              </a:ext>
            </a:extLst>
          </p:cNvPr>
          <p:cNvSpPr txBox="1">
            <a:spLocks noGrp="1"/>
          </p:cNvSpPr>
          <p:nvPr>
            <p:ph type="body" sz="quarter" idx="11"/>
          </p:nvPr>
        </p:nvSpPr>
        <p:spPr>
          <a:xfrm>
            <a:off x="262558" y="717550"/>
            <a:ext cx="11593288" cy="5611813"/>
          </a:xfrm>
          <a:prstGeom prst="rect">
            <a:avLst/>
          </a:prstGeom>
        </p:spPr>
        <p:txBody>
          <a:bodyPr lIns="91428" tIns="45714" rIns="91428" bIns="45714"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sz="4000" dirty="0">
              <a:solidFill>
                <a:srgbClr val="002060"/>
              </a:solidFill>
              <a:effectLst/>
              <a:latin typeface="+mn-lt"/>
              <a:ea typeface="Calibri" panose="020F0502020204030204" pitchFamily="34" charset="0"/>
            </a:endParaRPr>
          </a:p>
          <a:p>
            <a:pPr marL="0" indent="0" algn="ctr">
              <a:buNone/>
            </a:pPr>
            <a:endParaRPr lang="en-GB" sz="4000" dirty="0">
              <a:solidFill>
                <a:srgbClr val="002060"/>
              </a:solidFill>
              <a:ea typeface="Calibri" panose="020F0502020204030204" pitchFamily="34" charset="0"/>
            </a:endParaRPr>
          </a:p>
          <a:p>
            <a:pPr marL="0" indent="0" algn="ctr">
              <a:buNone/>
            </a:pPr>
            <a:r>
              <a:rPr lang="en-GB" sz="4000" dirty="0">
                <a:solidFill>
                  <a:srgbClr val="002060"/>
                </a:solidFill>
                <a:effectLst/>
                <a:latin typeface="+mn-lt"/>
                <a:ea typeface="Calibri" panose="020F0502020204030204" pitchFamily="34" charset="0"/>
              </a:rPr>
              <a:t>Serious Violence Action Plan </a:t>
            </a:r>
          </a:p>
          <a:p>
            <a:pPr marL="0" indent="0" algn="ctr">
              <a:buNone/>
            </a:pPr>
            <a:r>
              <a:rPr lang="en-GB" sz="4000" dirty="0">
                <a:solidFill>
                  <a:srgbClr val="002060"/>
                </a:solidFill>
                <a:effectLst/>
                <a:latin typeface="+mn-lt"/>
                <a:ea typeface="Calibri" panose="020F0502020204030204" pitchFamily="34" charset="0"/>
              </a:rPr>
              <a:t>Rebecca Curley</a:t>
            </a:r>
            <a:endParaRPr lang="en-GB" sz="4000" dirty="0">
              <a:solidFill>
                <a:srgbClr val="00206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22110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F23772E7-50A3-D4EB-5DC4-5BF40996CF22}"/>
              </a:ext>
            </a:extLst>
          </p:cNvPr>
          <p:cNvSpPr/>
          <p:nvPr/>
        </p:nvSpPr>
        <p:spPr>
          <a:xfrm>
            <a:off x="4655046" y="980728"/>
            <a:ext cx="576064" cy="4402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BA1410D-EEDE-0933-D0D0-CD7EC2F7CA89}"/>
              </a:ext>
            </a:extLst>
          </p:cNvPr>
          <p:cNvSpPr>
            <a:spLocks noGrp="1"/>
          </p:cNvSpPr>
          <p:nvPr>
            <p:ph type="title" sz="quarter" idx="10"/>
          </p:nvPr>
        </p:nvSpPr>
        <p:spPr>
          <a:xfrm>
            <a:off x="-29216" y="-170121"/>
            <a:ext cx="12212702" cy="773149"/>
          </a:xfrm>
          <a:solidFill>
            <a:schemeClr val="accent3"/>
          </a:solidFill>
        </p:spPr>
        <p:txBody>
          <a:bodyPr>
            <a:normAutofit/>
          </a:bodyPr>
          <a:lstStyle/>
          <a:p>
            <a:pPr marL="539750" algn="ctr"/>
            <a:r>
              <a:rPr lang="en-GB" sz="3600" b="1" dirty="0"/>
              <a:t>Intel Sharing – Donna Briggs</a:t>
            </a:r>
          </a:p>
        </p:txBody>
      </p:sp>
      <p:pic>
        <p:nvPicPr>
          <p:cNvPr id="8" name="Picture 7">
            <a:extLst>
              <a:ext uri="{FF2B5EF4-FFF2-40B4-BE49-F238E27FC236}">
                <a16:creationId xmlns:a16="http://schemas.microsoft.com/office/drawing/2014/main" id="{054D274C-7077-3399-BDB5-5B368A8F8F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5726" y="6414299"/>
            <a:ext cx="1327411" cy="478369"/>
          </a:xfrm>
          <a:prstGeom prst="rect">
            <a:avLst/>
          </a:prstGeom>
        </p:spPr>
      </p:pic>
      <p:sp>
        <p:nvSpPr>
          <p:cNvPr id="4" name="Rectangle 2">
            <a:extLst>
              <a:ext uri="{FF2B5EF4-FFF2-40B4-BE49-F238E27FC236}">
                <a16:creationId xmlns:a16="http://schemas.microsoft.com/office/drawing/2014/main" id="{C6D6EA74-57B8-E6B5-6990-7BE7A188DAF6}"/>
              </a:ext>
            </a:extLst>
          </p:cNvPr>
          <p:cNvSpPr>
            <a:spLocks noChangeArrowheads="1"/>
          </p:cNvSpPr>
          <p:nvPr/>
        </p:nvSpPr>
        <p:spPr bwMode="auto">
          <a:xfrm>
            <a:off x="795" y="6364341"/>
            <a:ext cx="12188826" cy="493215"/>
          </a:xfrm>
          <a:prstGeom prst="rect">
            <a:avLst/>
          </a:prstGeom>
          <a:solidFill>
            <a:schemeClr val="accent3"/>
          </a:solidFill>
          <a:ln w="9525">
            <a:solidFill>
              <a:srgbClr val="9E66AA"/>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en-US" altLang="en-US" sz="1800">
              <a:solidFill>
                <a:srgbClr val="FFFFFF"/>
              </a:solidFill>
            </a:endParaRPr>
          </a:p>
        </p:txBody>
      </p:sp>
      <p:pic>
        <p:nvPicPr>
          <p:cNvPr id="5" name="Picture 4">
            <a:extLst>
              <a:ext uri="{FF2B5EF4-FFF2-40B4-BE49-F238E27FC236}">
                <a16:creationId xmlns:a16="http://schemas.microsoft.com/office/drawing/2014/main" id="{68342507-852E-65D2-C027-44BA346A03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7123" y="6383751"/>
            <a:ext cx="1615233" cy="473802"/>
          </a:xfrm>
          <a:prstGeom prst="rect">
            <a:avLst/>
          </a:prstGeom>
        </p:spPr>
      </p:pic>
      <p:sp>
        <p:nvSpPr>
          <p:cNvPr id="6" name="Content Placeholder 5">
            <a:extLst>
              <a:ext uri="{FF2B5EF4-FFF2-40B4-BE49-F238E27FC236}">
                <a16:creationId xmlns:a16="http://schemas.microsoft.com/office/drawing/2014/main" id="{39A7F7DC-1D25-56CC-D31F-7648700135AB}"/>
              </a:ext>
            </a:extLst>
          </p:cNvPr>
          <p:cNvSpPr txBox="1">
            <a:spLocks noGrp="1"/>
          </p:cNvSpPr>
          <p:nvPr>
            <p:ph type="body" sz="quarter" idx="11"/>
          </p:nvPr>
        </p:nvSpPr>
        <p:spPr>
          <a:xfrm>
            <a:off x="43734" y="638140"/>
            <a:ext cx="8280920" cy="5611813"/>
          </a:xfrm>
          <a:prstGeom prst="rect">
            <a:avLst/>
          </a:prstGeom>
        </p:spPr>
        <p:txBody>
          <a:bodyPr lIns="91428" tIns="45714" rIns="91428" bIns="45714"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266700" algn="ctr">
              <a:buNone/>
            </a:pPr>
            <a:r>
              <a:rPr lang="en-GB" sz="2200" b="1" u="sng" dirty="0">
                <a:solidFill>
                  <a:srgbClr val="002060"/>
                </a:solidFill>
                <a:effectLst/>
                <a:ea typeface="Calibri" panose="020F0502020204030204" pitchFamily="34" charset="0"/>
              </a:rPr>
              <a:t>Intel Sharing Sessions for Schools</a:t>
            </a:r>
          </a:p>
          <a:p>
            <a:pPr marL="355600" indent="-355600">
              <a:buFont typeface="Wingdings" panose="05000000000000000000" pitchFamily="2" charset="2"/>
              <a:buChar char="q"/>
            </a:pPr>
            <a:r>
              <a:rPr lang="en-GB" sz="2200" dirty="0">
                <a:solidFill>
                  <a:srgbClr val="002060"/>
                </a:solidFill>
                <a:effectLst/>
                <a:ea typeface="Calibri" panose="020F0502020204030204" pitchFamily="34" charset="0"/>
              </a:rPr>
              <a:t>It is clear that schools want something more specific about information sharing. Donna Briggs has followed up with those who attended and already has a secondary and a primary volunteer to meet to plan what is needed.</a:t>
            </a:r>
          </a:p>
          <a:p>
            <a:pPr marL="355600" indent="-355600">
              <a:buNone/>
            </a:pPr>
            <a:r>
              <a:rPr lang="en-GB" sz="2200" dirty="0">
                <a:solidFill>
                  <a:srgbClr val="002060"/>
                </a:solidFill>
                <a:effectLst/>
                <a:ea typeface="Calibri" panose="020F0502020204030204" pitchFamily="34" charset="0"/>
              </a:rPr>
              <a:t>	Therefore, we are planning intel sharing sessions and looking at how to remove the barriers that make this difficult. Donna is hoping to have an initial planning meeting before Easter.</a:t>
            </a:r>
          </a:p>
          <a:p>
            <a:pPr marL="355600" indent="-355600">
              <a:lnSpc>
                <a:spcPct val="110000"/>
              </a:lnSpc>
              <a:spcBef>
                <a:spcPts val="1800"/>
              </a:spcBef>
              <a:spcAft>
                <a:spcPts val="900"/>
              </a:spcAft>
              <a:buFont typeface="Wingdings" panose="05000000000000000000" pitchFamily="2" charset="2"/>
              <a:buChar char="q"/>
            </a:pPr>
            <a:r>
              <a:rPr lang="en-GB" sz="2200" dirty="0">
                <a:solidFill>
                  <a:srgbClr val="002060"/>
                </a:solidFill>
                <a:ea typeface="Calibri" panose="020F0502020204030204" pitchFamily="34" charset="0"/>
              </a:rPr>
              <a:t>SEPB / Partnership Working with Thames Valley Police re robberies and under reporting.</a:t>
            </a:r>
          </a:p>
          <a:p>
            <a:pPr marL="355600" indent="-355600">
              <a:lnSpc>
                <a:spcPct val="110000"/>
              </a:lnSpc>
              <a:spcBef>
                <a:spcPts val="900"/>
              </a:spcBef>
              <a:spcAft>
                <a:spcPts val="900"/>
              </a:spcAft>
              <a:buFont typeface="Wingdings" panose="05000000000000000000" pitchFamily="2" charset="2"/>
              <a:buChar char="q"/>
            </a:pPr>
            <a:r>
              <a:rPr lang="en-GB" sz="2200" u="sng" dirty="0">
                <a:solidFill>
                  <a:srgbClr val="002060"/>
                </a:solidFill>
                <a:effectLst/>
                <a:ea typeface="Calibri" panose="020F0502020204030204" pitchFamily="34" charset="0"/>
                <a:hlinkClick r:id="rId3" tooltip="https://forms.office.com/Pages/ResponsePage.aspx?id=Smt1dxzp5UmU-0odmEH4EIJaQYhmXqBEucSl4rTSwjFUOUVJTUVUMVkxOEVUT1c3T044MkdHOEs2Vi4u">
                  <a:extLst>
                    <a:ext uri="{A12FA001-AC4F-418D-AE19-62706E023703}">
                      <ahyp:hlinkClr xmlns:ahyp="http://schemas.microsoft.com/office/drawing/2018/hyperlinkcolor" val="tx"/>
                    </a:ext>
                  </a:extLst>
                </a:hlinkClick>
              </a:rPr>
              <a:t>S.A.F.E Survey for Young People</a:t>
            </a:r>
            <a:r>
              <a:rPr lang="en-GB" sz="2200" u="sng" dirty="0">
                <a:solidFill>
                  <a:srgbClr val="002060"/>
                </a:solidFill>
                <a:effectLst/>
                <a:ea typeface="Calibri" panose="020F0502020204030204" pitchFamily="34" charset="0"/>
              </a:rPr>
              <a:t>.</a:t>
            </a:r>
          </a:p>
          <a:p>
            <a:pPr marL="355600" indent="-355600">
              <a:lnSpc>
                <a:spcPct val="110000"/>
              </a:lnSpc>
              <a:spcBef>
                <a:spcPts val="900"/>
              </a:spcBef>
              <a:spcAft>
                <a:spcPts val="900"/>
              </a:spcAft>
              <a:buFont typeface="Wingdings" panose="05000000000000000000" pitchFamily="2" charset="2"/>
              <a:buChar char="q"/>
            </a:pPr>
            <a:r>
              <a:rPr lang="en-GB" sz="2200" dirty="0">
                <a:solidFill>
                  <a:srgbClr val="002060"/>
                </a:solidFill>
                <a:ea typeface="Calibri" panose="020F0502020204030204" pitchFamily="34" charset="0"/>
              </a:rPr>
              <a:t>Safeguarding Practice Review.</a:t>
            </a:r>
          </a:p>
          <a:p>
            <a:pPr marL="355600" indent="-355600">
              <a:lnSpc>
                <a:spcPct val="110000"/>
              </a:lnSpc>
              <a:spcBef>
                <a:spcPts val="900"/>
              </a:spcBef>
              <a:spcAft>
                <a:spcPts val="900"/>
              </a:spcAft>
              <a:buFont typeface="Wingdings" panose="05000000000000000000" pitchFamily="2" charset="2"/>
              <a:buChar char="q"/>
            </a:pPr>
            <a:r>
              <a:rPr lang="en-GB" sz="2200" dirty="0">
                <a:solidFill>
                  <a:srgbClr val="002060"/>
                </a:solidFill>
                <a:ea typeface="Calibri" panose="020F0502020204030204" pitchFamily="34" charset="0"/>
              </a:rPr>
              <a:t>New Intel sharing form from TVP.</a:t>
            </a:r>
            <a:endParaRPr lang="en-GB" sz="2200" dirty="0">
              <a:solidFill>
                <a:srgbClr val="002060"/>
              </a:solidFill>
              <a:effectLst/>
              <a:ea typeface="Calibri" panose="020F0502020204030204" pitchFamily="34" charset="0"/>
            </a:endParaRPr>
          </a:p>
        </p:txBody>
      </p:sp>
      <p:graphicFrame>
        <p:nvGraphicFramePr>
          <p:cNvPr id="3" name="Object 2">
            <a:extLst>
              <a:ext uri="{FF2B5EF4-FFF2-40B4-BE49-F238E27FC236}">
                <a16:creationId xmlns:a16="http://schemas.microsoft.com/office/drawing/2014/main" id="{CE1CE479-3EF3-0E6F-5793-F0080C0AECCC}"/>
              </a:ext>
            </a:extLst>
          </p:cNvPr>
          <p:cNvGraphicFramePr>
            <a:graphicFrameLocks noChangeAspect="1"/>
          </p:cNvGraphicFramePr>
          <p:nvPr>
            <p:extLst>
              <p:ext uri="{D42A27DB-BD31-4B8C-83A1-F6EECF244321}">
                <p14:modId xmlns:p14="http://schemas.microsoft.com/office/powerpoint/2010/main" val="3578625744"/>
              </p:ext>
            </p:extLst>
          </p:nvPr>
        </p:nvGraphicFramePr>
        <p:xfrm>
          <a:off x="8244699" y="717416"/>
          <a:ext cx="3843530" cy="5936678"/>
        </p:xfrm>
        <a:graphic>
          <a:graphicData uri="http://schemas.openxmlformats.org/presentationml/2006/ole">
            <mc:AlternateContent xmlns:mc="http://schemas.openxmlformats.org/markup-compatibility/2006">
              <mc:Choice xmlns:v="urn:schemas-microsoft-com:vml" Requires="v">
                <p:oleObj name="Document" r:id="rId4" imgW="5732651" imgH="8853645" progId="Word.Document.12">
                  <p:embed/>
                </p:oleObj>
              </mc:Choice>
              <mc:Fallback>
                <p:oleObj name="Document" r:id="rId4" imgW="5732651" imgH="8853645" progId="Word.Document.12">
                  <p:embed/>
                  <p:pic>
                    <p:nvPicPr>
                      <p:cNvPr id="3" name="Object 2">
                        <a:extLst>
                          <a:ext uri="{FF2B5EF4-FFF2-40B4-BE49-F238E27FC236}">
                            <a16:creationId xmlns:a16="http://schemas.microsoft.com/office/drawing/2014/main" id="{CE1CE479-3EF3-0E6F-5793-F0080C0AECCC}"/>
                          </a:ext>
                        </a:extLst>
                      </p:cNvPr>
                      <p:cNvPicPr/>
                      <p:nvPr/>
                    </p:nvPicPr>
                    <p:blipFill>
                      <a:blip r:embed="rId5"/>
                      <a:stretch>
                        <a:fillRect/>
                      </a:stretch>
                    </p:blipFill>
                    <p:spPr>
                      <a:xfrm>
                        <a:off x="8244699" y="717416"/>
                        <a:ext cx="3843530" cy="5936678"/>
                      </a:xfrm>
                      <a:prstGeom prst="rect">
                        <a:avLst/>
                      </a:prstGeom>
                    </p:spPr>
                  </p:pic>
                </p:oleObj>
              </mc:Fallback>
            </mc:AlternateContent>
          </a:graphicData>
        </a:graphic>
      </p:graphicFrame>
    </p:spTree>
    <p:extLst>
      <p:ext uri="{BB962C8B-B14F-4D97-AF65-F5344CB8AC3E}">
        <p14:creationId xmlns:p14="http://schemas.microsoft.com/office/powerpoint/2010/main" val="1515329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F23772E7-50A3-D4EB-5DC4-5BF40996CF22}"/>
              </a:ext>
            </a:extLst>
          </p:cNvPr>
          <p:cNvSpPr/>
          <p:nvPr/>
        </p:nvSpPr>
        <p:spPr>
          <a:xfrm>
            <a:off x="4655046" y="980728"/>
            <a:ext cx="576064" cy="4402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BA1410D-EEDE-0933-D0D0-CD7EC2F7CA89}"/>
              </a:ext>
            </a:extLst>
          </p:cNvPr>
          <p:cNvSpPr>
            <a:spLocks noGrp="1"/>
          </p:cNvSpPr>
          <p:nvPr>
            <p:ph type="title" sz="quarter" idx="10"/>
          </p:nvPr>
        </p:nvSpPr>
        <p:spPr>
          <a:xfrm>
            <a:off x="-29216" y="-170121"/>
            <a:ext cx="12212702" cy="773149"/>
          </a:xfrm>
          <a:solidFill>
            <a:schemeClr val="accent3"/>
          </a:solidFill>
        </p:spPr>
        <p:txBody>
          <a:bodyPr>
            <a:normAutofit/>
          </a:bodyPr>
          <a:lstStyle/>
          <a:p>
            <a:pPr marL="539750" algn="ctr"/>
            <a:r>
              <a:rPr lang="en-GB" sz="3600" b="1" dirty="0"/>
              <a:t>Notes for SEPB Meeting – Simon Tattersall</a:t>
            </a:r>
          </a:p>
        </p:txBody>
      </p:sp>
      <p:pic>
        <p:nvPicPr>
          <p:cNvPr id="8" name="Picture 7">
            <a:extLst>
              <a:ext uri="{FF2B5EF4-FFF2-40B4-BE49-F238E27FC236}">
                <a16:creationId xmlns:a16="http://schemas.microsoft.com/office/drawing/2014/main" id="{054D274C-7077-3399-BDB5-5B368A8F8F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5726" y="6414299"/>
            <a:ext cx="1327411" cy="478369"/>
          </a:xfrm>
          <a:prstGeom prst="rect">
            <a:avLst/>
          </a:prstGeom>
        </p:spPr>
      </p:pic>
      <p:sp>
        <p:nvSpPr>
          <p:cNvPr id="4" name="Rectangle 2">
            <a:extLst>
              <a:ext uri="{FF2B5EF4-FFF2-40B4-BE49-F238E27FC236}">
                <a16:creationId xmlns:a16="http://schemas.microsoft.com/office/drawing/2014/main" id="{C6D6EA74-57B8-E6B5-6990-7BE7A188DAF6}"/>
              </a:ext>
            </a:extLst>
          </p:cNvPr>
          <p:cNvSpPr>
            <a:spLocks noChangeArrowheads="1"/>
          </p:cNvSpPr>
          <p:nvPr/>
        </p:nvSpPr>
        <p:spPr bwMode="auto">
          <a:xfrm>
            <a:off x="795" y="6364341"/>
            <a:ext cx="12188826" cy="493215"/>
          </a:xfrm>
          <a:prstGeom prst="rect">
            <a:avLst/>
          </a:prstGeom>
          <a:solidFill>
            <a:schemeClr val="accent3"/>
          </a:solidFill>
          <a:ln w="9525">
            <a:solidFill>
              <a:srgbClr val="9E66AA"/>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en-US" altLang="en-US" sz="1800">
              <a:solidFill>
                <a:srgbClr val="FFFFFF"/>
              </a:solidFill>
            </a:endParaRPr>
          </a:p>
        </p:txBody>
      </p:sp>
      <p:pic>
        <p:nvPicPr>
          <p:cNvPr id="5" name="Picture 4">
            <a:extLst>
              <a:ext uri="{FF2B5EF4-FFF2-40B4-BE49-F238E27FC236}">
                <a16:creationId xmlns:a16="http://schemas.microsoft.com/office/drawing/2014/main" id="{68342507-852E-65D2-C027-44BA346A03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7123" y="6383751"/>
            <a:ext cx="1615233" cy="473802"/>
          </a:xfrm>
          <a:prstGeom prst="rect">
            <a:avLst/>
          </a:prstGeom>
        </p:spPr>
      </p:pic>
      <p:sp>
        <p:nvSpPr>
          <p:cNvPr id="6" name="Content Placeholder 5">
            <a:extLst>
              <a:ext uri="{FF2B5EF4-FFF2-40B4-BE49-F238E27FC236}">
                <a16:creationId xmlns:a16="http://schemas.microsoft.com/office/drawing/2014/main" id="{39A7F7DC-1D25-56CC-D31F-7648700135AB}"/>
              </a:ext>
            </a:extLst>
          </p:cNvPr>
          <p:cNvSpPr txBox="1">
            <a:spLocks noGrp="1"/>
          </p:cNvSpPr>
          <p:nvPr>
            <p:ph type="body" sz="quarter" idx="11"/>
          </p:nvPr>
        </p:nvSpPr>
        <p:spPr>
          <a:xfrm>
            <a:off x="280491" y="836712"/>
            <a:ext cx="11593288" cy="5611813"/>
          </a:xfrm>
          <a:prstGeom prst="rect">
            <a:avLst/>
          </a:prstGeom>
        </p:spPr>
        <p:txBody>
          <a:bodyPr lIns="91428" tIns="45714" rIns="91428" bIns="45714"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nSpc>
                <a:spcPct val="107000"/>
              </a:lnSpc>
              <a:spcBef>
                <a:spcPts val="0"/>
              </a:spcBef>
              <a:spcAft>
                <a:spcPts val="600"/>
              </a:spcAft>
              <a:buNone/>
            </a:pPr>
            <a:r>
              <a:rPr lang="en-GB" sz="2000" b="1" u="sng" kern="100" dirty="0">
                <a:solidFill>
                  <a:srgbClr val="002060"/>
                </a:solidFill>
                <a:effectLst/>
                <a:ea typeface="Calibri" panose="020F0502020204030204" pitchFamily="34" charset="0"/>
                <a:cs typeface="Times New Roman" panose="02020603050405020304" pitchFamily="18" charset="0"/>
              </a:rPr>
              <a:t>School Safeguarding Pressures</a:t>
            </a:r>
            <a:endParaRPr lang="en-GB" sz="2000" kern="100" dirty="0">
              <a:solidFill>
                <a:srgbClr val="002060"/>
              </a:solidFill>
              <a:effectLst/>
              <a:ea typeface="Calibri" panose="020F0502020204030204" pitchFamily="34" charset="0"/>
              <a:cs typeface="Times New Roman" panose="02020603050405020304" pitchFamily="18" charset="0"/>
            </a:endParaRPr>
          </a:p>
          <a:p>
            <a:pPr marL="355600" lvl="0" indent="-355600">
              <a:lnSpc>
                <a:spcPct val="107000"/>
              </a:lnSpc>
              <a:spcBef>
                <a:spcPts val="0"/>
              </a:spcBef>
              <a:spcAft>
                <a:spcPts val="600"/>
              </a:spcAft>
              <a:buFont typeface="Wingdings" panose="05000000000000000000" pitchFamily="2" charset="2"/>
              <a:buChar char="q"/>
            </a:pPr>
            <a:r>
              <a:rPr lang="en-GB" sz="2000" b="1" kern="100" dirty="0">
                <a:solidFill>
                  <a:srgbClr val="002060"/>
                </a:solidFill>
                <a:effectLst/>
                <a:ea typeface="Calibri" panose="020F0502020204030204" pitchFamily="34" charset="0"/>
                <a:cs typeface="Times New Roman" panose="02020603050405020304" pitchFamily="18" charset="0"/>
              </a:rPr>
              <a:t>Community Issues Breaching the School Gates </a:t>
            </a:r>
            <a:r>
              <a:rPr lang="en-GB" sz="2000" kern="100" dirty="0">
                <a:solidFill>
                  <a:srgbClr val="002060"/>
                </a:solidFill>
                <a:effectLst/>
                <a:ea typeface="Calibri" panose="020F0502020204030204" pitchFamily="34" charset="0"/>
                <a:cs typeface="Times New Roman" panose="02020603050405020304" pitchFamily="18" charset="0"/>
              </a:rPr>
              <a:t>– mobile phone use / community incidents</a:t>
            </a:r>
          </a:p>
          <a:p>
            <a:pPr marL="355600" indent="-355600">
              <a:lnSpc>
                <a:spcPct val="107000"/>
              </a:lnSpc>
              <a:spcBef>
                <a:spcPts val="0"/>
              </a:spcBef>
              <a:spcAft>
                <a:spcPts val="600"/>
              </a:spcAft>
              <a:buFont typeface="Wingdings" panose="05000000000000000000" pitchFamily="2" charset="2"/>
              <a:buChar char="q"/>
            </a:pPr>
            <a:r>
              <a:rPr lang="en-GB" sz="2000" b="1" kern="100" dirty="0">
                <a:solidFill>
                  <a:srgbClr val="002060"/>
                </a:solidFill>
                <a:effectLst/>
                <a:ea typeface="Calibri" panose="020F0502020204030204" pitchFamily="34" charset="0"/>
                <a:cs typeface="Times New Roman" panose="02020603050405020304" pitchFamily="18" charset="0"/>
              </a:rPr>
              <a:t>Case Load - </a:t>
            </a:r>
            <a:r>
              <a:rPr lang="en-GB" sz="2000" kern="100" dirty="0">
                <a:solidFill>
                  <a:srgbClr val="002060"/>
                </a:solidFill>
                <a:effectLst/>
                <a:ea typeface="Calibri" panose="020F0502020204030204" pitchFamily="34" charset="0"/>
                <a:cs typeface="Times New Roman" panose="02020603050405020304" pitchFamily="18" charset="0"/>
              </a:rPr>
              <a:t>spike in safeguarding cases / age profile lowering </a:t>
            </a:r>
          </a:p>
          <a:p>
            <a:pPr marL="355600" indent="-355600">
              <a:lnSpc>
                <a:spcPct val="107000"/>
              </a:lnSpc>
              <a:spcBef>
                <a:spcPts val="0"/>
              </a:spcBef>
              <a:spcAft>
                <a:spcPts val="600"/>
              </a:spcAft>
              <a:buFont typeface="Wingdings" panose="05000000000000000000" pitchFamily="2" charset="2"/>
              <a:buChar char="q"/>
            </a:pPr>
            <a:r>
              <a:rPr lang="en-GB" sz="2000" b="1" kern="100" dirty="0">
                <a:solidFill>
                  <a:srgbClr val="002060"/>
                </a:solidFill>
                <a:effectLst/>
                <a:ea typeface="Calibri" panose="020F0502020204030204" pitchFamily="34" charset="0"/>
                <a:cs typeface="Times New Roman" panose="02020603050405020304" pitchFamily="18" charset="0"/>
              </a:rPr>
              <a:t>Case Management - </a:t>
            </a:r>
            <a:r>
              <a:rPr lang="en-GB" sz="2000" kern="100" dirty="0">
                <a:solidFill>
                  <a:srgbClr val="002060"/>
                </a:solidFill>
                <a:effectLst/>
                <a:ea typeface="Calibri" panose="020F0502020204030204" pitchFamily="34" charset="0"/>
                <a:cs typeface="Times New Roman" panose="02020603050405020304" pitchFamily="18" charset="0"/>
              </a:rPr>
              <a:t> turnover of social workers / step-down V step-up  </a:t>
            </a:r>
          </a:p>
          <a:p>
            <a:pPr marL="355600" indent="-355600">
              <a:lnSpc>
                <a:spcPct val="107000"/>
              </a:lnSpc>
              <a:spcBef>
                <a:spcPts val="0"/>
              </a:spcBef>
              <a:spcAft>
                <a:spcPts val="600"/>
              </a:spcAft>
              <a:buFont typeface="Wingdings" panose="05000000000000000000" pitchFamily="2" charset="2"/>
              <a:buChar char="q"/>
            </a:pPr>
            <a:r>
              <a:rPr lang="en-GB" sz="2000" b="1" kern="100" dirty="0">
                <a:solidFill>
                  <a:srgbClr val="002060"/>
                </a:solidFill>
                <a:effectLst/>
                <a:ea typeface="Calibri" panose="020F0502020204030204" pitchFamily="34" charset="0"/>
                <a:cs typeface="Times New Roman" panose="02020603050405020304" pitchFamily="18" charset="0"/>
              </a:rPr>
              <a:t>Parental Engagement </a:t>
            </a:r>
            <a:r>
              <a:rPr lang="en-GB" sz="2000" kern="100" dirty="0">
                <a:solidFill>
                  <a:srgbClr val="002060"/>
                </a:solidFill>
                <a:effectLst/>
                <a:ea typeface="Calibri" panose="020F0502020204030204" pitchFamily="34" charset="0"/>
                <a:cs typeface="Times New Roman" panose="02020603050405020304" pitchFamily="18" charset="0"/>
              </a:rPr>
              <a:t>– engagement with services / feuding families</a:t>
            </a:r>
          </a:p>
          <a:p>
            <a:pPr marL="355600" lvl="1" indent="-355600">
              <a:lnSpc>
                <a:spcPct val="107000"/>
              </a:lnSpc>
              <a:spcBef>
                <a:spcPts val="0"/>
              </a:spcBef>
              <a:spcAft>
                <a:spcPts val="600"/>
              </a:spcAft>
              <a:buFont typeface="Wingdings" panose="05000000000000000000" pitchFamily="2" charset="2"/>
              <a:buChar char="q"/>
            </a:pPr>
            <a:r>
              <a:rPr lang="en-GB" sz="2000" b="1" kern="100" dirty="0">
                <a:solidFill>
                  <a:srgbClr val="002060"/>
                </a:solidFill>
                <a:effectLst/>
                <a:ea typeface="Calibri" panose="020F0502020204030204" pitchFamily="34" charset="0"/>
                <a:cs typeface="Times New Roman" panose="02020603050405020304" pitchFamily="18" charset="0"/>
              </a:rPr>
              <a:t>Contextual Safeguarding - </a:t>
            </a:r>
            <a:r>
              <a:rPr lang="en-GB" sz="2000" kern="100" dirty="0">
                <a:solidFill>
                  <a:srgbClr val="002060"/>
                </a:solidFill>
                <a:effectLst/>
                <a:ea typeface="Calibri" panose="020F0502020204030204" pitchFamily="34" charset="0"/>
                <a:cs typeface="Times New Roman" panose="02020603050405020304" pitchFamily="18" charset="0"/>
              </a:rPr>
              <a:t>selling of ‘vapes’ to children / anti-social behaviour </a:t>
            </a:r>
          </a:p>
          <a:p>
            <a:pPr marL="355600" indent="-355600">
              <a:lnSpc>
                <a:spcPct val="107000"/>
              </a:lnSpc>
              <a:spcBef>
                <a:spcPts val="1200"/>
              </a:spcBef>
              <a:spcAft>
                <a:spcPts val="600"/>
              </a:spcAft>
              <a:buNone/>
            </a:pPr>
            <a:r>
              <a:rPr lang="en-GB" sz="2000" b="1" u="sng" kern="100" dirty="0">
                <a:solidFill>
                  <a:srgbClr val="002060"/>
                </a:solidFill>
                <a:effectLst/>
                <a:ea typeface="Calibri" panose="020F0502020204030204" pitchFamily="34" charset="0"/>
                <a:cs typeface="Times New Roman" panose="02020603050405020304" pitchFamily="18" charset="0"/>
              </a:rPr>
              <a:t>Opportunities / Areas to Consider</a:t>
            </a:r>
            <a:endParaRPr lang="en-GB" sz="2000" kern="100" dirty="0">
              <a:solidFill>
                <a:srgbClr val="002060"/>
              </a:solidFill>
              <a:effectLst/>
              <a:ea typeface="Calibri" panose="020F0502020204030204" pitchFamily="34" charset="0"/>
              <a:cs typeface="Times New Roman" panose="02020603050405020304" pitchFamily="18" charset="0"/>
            </a:endParaRPr>
          </a:p>
          <a:p>
            <a:pPr marL="355600" lvl="0" indent="-355600">
              <a:lnSpc>
                <a:spcPct val="107000"/>
              </a:lnSpc>
              <a:spcBef>
                <a:spcPts val="0"/>
              </a:spcBef>
              <a:spcAft>
                <a:spcPts val="600"/>
              </a:spcAft>
              <a:buFont typeface="Wingdings" panose="05000000000000000000" pitchFamily="2" charset="2"/>
              <a:buChar char="q"/>
            </a:pPr>
            <a:r>
              <a:rPr lang="en-GB" sz="2000" b="1" kern="100" dirty="0">
                <a:solidFill>
                  <a:srgbClr val="002060"/>
                </a:solidFill>
                <a:effectLst/>
                <a:ea typeface="Calibri" panose="020F0502020204030204" pitchFamily="34" charset="0"/>
                <a:cs typeface="Times New Roman" panose="02020603050405020304" pitchFamily="18" charset="0"/>
              </a:rPr>
              <a:t>Networking and Mapping </a:t>
            </a:r>
            <a:r>
              <a:rPr lang="en-GB" sz="2000" kern="100" dirty="0">
                <a:solidFill>
                  <a:srgbClr val="002060"/>
                </a:solidFill>
                <a:effectLst/>
                <a:ea typeface="Calibri" panose="020F0502020204030204" pitchFamily="34" charset="0"/>
                <a:cs typeface="Times New Roman" panose="02020603050405020304" pitchFamily="18" charset="0"/>
              </a:rPr>
              <a:t>– more opportunities to map key links / complex strategy meetings</a:t>
            </a:r>
          </a:p>
          <a:p>
            <a:pPr marL="355600" indent="-355600">
              <a:lnSpc>
                <a:spcPct val="107000"/>
              </a:lnSpc>
              <a:spcBef>
                <a:spcPts val="0"/>
              </a:spcBef>
              <a:spcAft>
                <a:spcPts val="600"/>
              </a:spcAft>
              <a:buFont typeface="Wingdings" panose="05000000000000000000" pitchFamily="2" charset="2"/>
              <a:buChar char="q"/>
            </a:pPr>
            <a:r>
              <a:rPr lang="en-GB" sz="2000" b="1" kern="100" dirty="0">
                <a:solidFill>
                  <a:srgbClr val="002060"/>
                </a:solidFill>
                <a:effectLst/>
                <a:ea typeface="Calibri" panose="020F0502020204030204" pitchFamily="34" charset="0"/>
                <a:cs typeface="Times New Roman" panose="02020603050405020304" pitchFamily="18" charset="0"/>
              </a:rPr>
              <a:t>Schools Safeguarding Curriculum</a:t>
            </a:r>
            <a:r>
              <a:rPr lang="en-GB" sz="2000" kern="100" dirty="0">
                <a:solidFill>
                  <a:srgbClr val="002060"/>
                </a:solidFill>
                <a:effectLst/>
                <a:ea typeface="Calibri" panose="020F0502020204030204" pitchFamily="34" charset="0"/>
                <a:cs typeface="Times New Roman" panose="02020603050405020304" pitchFamily="18" charset="0"/>
              </a:rPr>
              <a:t> - universal offer / ‘Slough Schools Safeguarding Charter’.</a:t>
            </a:r>
          </a:p>
          <a:p>
            <a:pPr marL="355600" indent="-355600">
              <a:lnSpc>
                <a:spcPct val="107000"/>
              </a:lnSpc>
              <a:spcBef>
                <a:spcPts val="0"/>
              </a:spcBef>
              <a:spcAft>
                <a:spcPts val="600"/>
              </a:spcAft>
              <a:buFont typeface="Wingdings" panose="05000000000000000000" pitchFamily="2" charset="2"/>
              <a:buChar char="q"/>
            </a:pPr>
            <a:r>
              <a:rPr lang="en-GB" sz="2000" b="1" kern="100" dirty="0">
                <a:solidFill>
                  <a:srgbClr val="002060"/>
                </a:solidFill>
                <a:effectLst/>
                <a:ea typeface="Calibri" panose="020F0502020204030204" pitchFamily="34" charset="0"/>
                <a:cs typeface="Times New Roman" panose="02020603050405020304" pitchFamily="18" charset="0"/>
              </a:rPr>
              <a:t>Outside of the School Gate - s</a:t>
            </a:r>
            <a:r>
              <a:rPr lang="en-GB" sz="2000" kern="100" dirty="0">
                <a:solidFill>
                  <a:srgbClr val="002060"/>
                </a:solidFill>
                <a:effectLst/>
                <a:ea typeface="Calibri" panose="020F0502020204030204" pitchFamily="34" charset="0"/>
                <a:cs typeface="Times New Roman" panose="02020603050405020304" pitchFamily="18" charset="0"/>
              </a:rPr>
              <a:t>chools rightly at the centre of keeping children safe 8am – 4pm / how are we keeping students safe 4pm – 8am?  </a:t>
            </a:r>
          </a:p>
          <a:p>
            <a:pPr marL="355600" lvl="1" indent="-355600">
              <a:lnSpc>
                <a:spcPct val="107000"/>
              </a:lnSpc>
              <a:spcBef>
                <a:spcPts val="0"/>
              </a:spcBef>
              <a:spcAft>
                <a:spcPts val="600"/>
              </a:spcAft>
              <a:buFont typeface="Wingdings" panose="05000000000000000000" pitchFamily="2" charset="2"/>
              <a:buChar char="q"/>
            </a:pPr>
            <a:r>
              <a:rPr lang="en-GB" sz="2000" b="1" kern="100" dirty="0">
                <a:solidFill>
                  <a:srgbClr val="002060"/>
                </a:solidFill>
                <a:effectLst/>
                <a:ea typeface="Calibri" panose="020F0502020204030204" pitchFamily="34" charset="0"/>
                <a:cs typeface="Times New Roman" panose="02020603050405020304" pitchFamily="18" charset="0"/>
              </a:rPr>
              <a:t>Final Thought</a:t>
            </a:r>
            <a:r>
              <a:rPr lang="en-GB" sz="2000" kern="100" dirty="0">
                <a:solidFill>
                  <a:srgbClr val="002060"/>
                </a:solidFill>
                <a:effectLst/>
                <a:ea typeface="Calibri" panose="020F0502020204030204" pitchFamily="34" charset="0"/>
                <a:cs typeface="Times New Roman" panose="02020603050405020304" pitchFamily="18" charset="0"/>
              </a:rPr>
              <a:t> - are the strategic plans delivering on an operational level that has impact on young people and families in Slough?  </a:t>
            </a:r>
          </a:p>
          <a:p>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64588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F23772E7-50A3-D4EB-5DC4-5BF40996CF22}"/>
              </a:ext>
            </a:extLst>
          </p:cNvPr>
          <p:cNvSpPr/>
          <p:nvPr/>
        </p:nvSpPr>
        <p:spPr>
          <a:xfrm>
            <a:off x="4655046" y="980728"/>
            <a:ext cx="576064" cy="4402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BA1410D-EEDE-0933-D0D0-CD7EC2F7CA89}"/>
              </a:ext>
            </a:extLst>
          </p:cNvPr>
          <p:cNvSpPr>
            <a:spLocks noGrp="1"/>
          </p:cNvSpPr>
          <p:nvPr>
            <p:ph type="title" sz="quarter" idx="10"/>
          </p:nvPr>
        </p:nvSpPr>
        <p:spPr>
          <a:xfrm>
            <a:off x="-29216" y="-170121"/>
            <a:ext cx="12212702" cy="773149"/>
          </a:xfrm>
          <a:solidFill>
            <a:schemeClr val="accent3"/>
          </a:solidFill>
        </p:spPr>
        <p:txBody>
          <a:bodyPr>
            <a:normAutofit/>
          </a:bodyPr>
          <a:lstStyle/>
          <a:p>
            <a:pPr marL="539750" algn="ctr"/>
            <a:r>
              <a:rPr lang="en-GB" sz="3600" b="1" dirty="0"/>
              <a:t>Safeguarding Lead</a:t>
            </a:r>
          </a:p>
        </p:txBody>
      </p:sp>
      <p:pic>
        <p:nvPicPr>
          <p:cNvPr id="8" name="Picture 7">
            <a:extLst>
              <a:ext uri="{FF2B5EF4-FFF2-40B4-BE49-F238E27FC236}">
                <a16:creationId xmlns:a16="http://schemas.microsoft.com/office/drawing/2014/main" id="{054D274C-7077-3399-BDB5-5B368A8F8F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5726" y="6414299"/>
            <a:ext cx="1327411" cy="478369"/>
          </a:xfrm>
          <a:prstGeom prst="rect">
            <a:avLst/>
          </a:prstGeom>
        </p:spPr>
      </p:pic>
      <p:sp>
        <p:nvSpPr>
          <p:cNvPr id="4" name="Rectangle 2">
            <a:extLst>
              <a:ext uri="{FF2B5EF4-FFF2-40B4-BE49-F238E27FC236}">
                <a16:creationId xmlns:a16="http://schemas.microsoft.com/office/drawing/2014/main" id="{C6D6EA74-57B8-E6B5-6990-7BE7A188DAF6}"/>
              </a:ext>
            </a:extLst>
          </p:cNvPr>
          <p:cNvSpPr>
            <a:spLocks noChangeArrowheads="1"/>
          </p:cNvSpPr>
          <p:nvPr/>
        </p:nvSpPr>
        <p:spPr bwMode="auto">
          <a:xfrm>
            <a:off x="795" y="6364341"/>
            <a:ext cx="12188826" cy="493215"/>
          </a:xfrm>
          <a:prstGeom prst="rect">
            <a:avLst/>
          </a:prstGeom>
          <a:solidFill>
            <a:schemeClr val="accent3"/>
          </a:solidFill>
          <a:ln w="9525">
            <a:solidFill>
              <a:srgbClr val="9E66AA"/>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en-US" altLang="en-US" sz="1800">
              <a:solidFill>
                <a:srgbClr val="FFFFFF"/>
              </a:solidFill>
            </a:endParaRPr>
          </a:p>
        </p:txBody>
      </p:sp>
      <p:pic>
        <p:nvPicPr>
          <p:cNvPr id="5" name="Picture 4">
            <a:extLst>
              <a:ext uri="{FF2B5EF4-FFF2-40B4-BE49-F238E27FC236}">
                <a16:creationId xmlns:a16="http://schemas.microsoft.com/office/drawing/2014/main" id="{68342507-852E-65D2-C027-44BA346A03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7123" y="6383751"/>
            <a:ext cx="1615233" cy="473802"/>
          </a:xfrm>
          <a:prstGeom prst="rect">
            <a:avLst/>
          </a:prstGeom>
        </p:spPr>
      </p:pic>
      <p:sp>
        <p:nvSpPr>
          <p:cNvPr id="3" name="Text Placeholder 2">
            <a:extLst>
              <a:ext uri="{FF2B5EF4-FFF2-40B4-BE49-F238E27FC236}">
                <a16:creationId xmlns:a16="http://schemas.microsoft.com/office/drawing/2014/main" id="{21AD7DF4-82FD-621F-3C97-FBB5A544BEFB}"/>
              </a:ext>
            </a:extLst>
          </p:cNvPr>
          <p:cNvSpPr>
            <a:spLocks noGrp="1"/>
          </p:cNvSpPr>
          <p:nvPr>
            <p:ph type="body" sz="quarter" idx="11"/>
          </p:nvPr>
        </p:nvSpPr>
        <p:spPr/>
        <p:txBody>
          <a:bodyPr/>
          <a:lstStyle/>
          <a:p>
            <a:endParaRPr lang="en-GB" dirty="0"/>
          </a:p>
        </p:txBody>
      </p:sp>
      <p:pic>
        <p:nvPicPr>
          <p:cNvPr id="10" name="Picture 9">
            <a:extLst>
              <a:ext uri="{FF2B5EF4-FFF2-40B4-BE49-F238E27FC236}">
                <a16:creationId xmlns:a16="http://schemas.microsoft.com/office/drawing/2014/main" id="{5BFCBF93-1A08-B97E-352B-C6ACC5D8DC95}"/>
              </a:ext>
            </a:extLst>
          </p:cNvPr>
          <p:cNvPicPr>
            <a:picLocks noChangeAspect="1"/>
          </p:cNvPicPr>
          <p:nvPr/>
        </p:nvPicPr>
        <p:blipFill rotWithShape="1">
          <a:blip r:embed="rId3"/>
          <a:srcRect l="37400" t="35300" r="2013" b="20761"/>
          <a:stretch/>
        </p:blipFill>
        <p:spPr>
          <a:xfrm>
            <a:off x="140467" y="615530"/>
            <a:ext cx="11932139" cy="5666722"/>
          </a:xfrm>
          <a:prstGeom prst="rect">
            <a:avLst/>
          </a:prstGeom>
        </p:spPr>
      </p:pic>
    </p:spTree>
    <p:extLst>
      <p:ext uri="{BB962C8B-B14F-4D97-AF65-F5344CB8AC3E}">
        <p14:creationId xmlns:p14="http://schemas.microsoft.com/office/powerpoint/2010/main" val="1421944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F23772E7-50A3-D4EB-5DC4-5BF40996CF22}"/>
              </a:ext>
            </a:extLst>
          </p:cNvPr>
          <p:cNvSpPr/>
          <p:nvPr/>
        </p:nvSpPr>
        <p:spPr>
          <a:xfrm>
            <a:off x="4655046" y="980728"/>
            <a:ext cx="576064" cy="4402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BA1410D-EEDE-0933-D0D0-CD7EC2F7CA89}"/>
              </a:ext>
            </a:extLst>
          </p:cNvPr>
          <p:cNvSpPr>
            <a:spLocks noGrp="1"/>
          </p:cNvSpPr>
          <p:nvPr>
            <p:ph type="title" sz="quarter" idx="10"/>
          </p:nvPr>
        </p:nvSpPr>
        <p:spPr>
          <a:xfrm>
            <a:off x="-29216" y="-170121"/>
            <a:ext cx="12212702" cy="773149"/>
          </a:xfrm>
          <a:solidFill>
            <a:schemeClr val="accent3"/>
          </a:solidFill>
        </p:spPr>
        <p:txBody>
          <a:bodyPr>
            <a:normAutofit/>
          </a:bodyPr>
          <a:lstStyle/>
          <a:p>
            <a:pPr algn="ctr"/>
            <a:r>
              <a:rPr lang="en-GB" sz="3600" b="1" dirty="0">
                <a:solidFill>
                  <a:schemeClr val="bg1"/>
                </a:solidFill>
                <a:latin typeface="+mn-lt"/>
                <a:ea typeface="Calibri" panose="020F0502020204030204" pitchFamily="34" charset="0"/>
              </a:rPr>
              <a:t>Slough Skills Plan - Sally-Anne Bone</a:t>
            </a:r>
            <a:endParaRPr lang="en-GB" sz="3600" b="1" dirty="0">
              <a:solidFill>
                <a:schemeClr val="bg1"/>
              </a:solidFill>
            </a:endParaRPr>
          </a:p>
        </p:txBody>
      </p:sp>
      <p:pic>
        <p:nvPicPr>
          <p:cNvPr id="8" name="Picture 7">
            <a:extLst>
              <a:ext uri="{FF2B5EF4-FFF2-40B4-BE49-F238E27FC236}">
                <a16:creationId xmlns:a16="http://schemas.microsoft.com/office/drawing/2014/main" id="{054D274C-7077-3399-BDB5-5B368A8F8F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5726" y="6414299"/>
            <a:ext cx="1327411" cy="478369"/>
          </a:xfrm>
          <a:prstGeom prst="rect">
            <a:avLst/>
          </a:prstGeom>
        </p:spPr>
      </p:pic>
      <p:sp>
        <p:nvSpPr>
          <p:cNvPr id="4" name="Rectangle 2">
            <a:extLst>
              <a:ext uri="{FF2B5EF4-FFF2-40B4-BE49-F238E27FC236}">
                <a16:creationId xmlns:a16="http://schemas.microsoft.com/office/drawing/2014/main" id="{C6D6EA74-57B8-E6B5-6990-7BE7A188DAF6}"/>
              </a:ext>
            </a:extLst>
          </p:cNvPr>
          <p:cNvSpPr>
            <a:spLocks noChangeArrowheads="1"/>
          </p:cNvSpPr>
          <p:nvPr/>
        </p:nvSpPr>
        <p:spPr bwMode="auto">
          <a:xfrm>
            <a:off x="795" y="6364341"/>
            <a:ext cx="12188826" cy="493215"/>
          </a:xfrm>
          <a:prstGeom prst="rect">
            <a:avLst/>
          </a:prstGeom>
          <a:solidFill>
            <a:schemeClr val="accent3"/>
          </a:solidFill>
          <a:ln w="9525">
            <a:solidFill>
              <a:srgbClr val="9E66AA"/>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en-US" altLang="en-US" sz="1800">
              <a:solidFill>
                <a:srgbClr val="FFFFFF"/>
              </a:solidFill>
            </a:endParaRPr>
          </a:p>
        </p:txBody>
      </p:sp>
      <p:pic>
        <p:nvPicPr>
          <p:cNvPr id="5" name="Picture 4">
            <a:extLst>
              <a:ext uri="{FF2B5EF4-FFF2-40B4-BE49-F238E27FC236}">
                <a16:creationId xmlns:a16="http://schemas.microsoft.com/office/drawing/2014/main" id="{68342507-852E-65D2-C027-44BA346A03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7123" y="6383751"/>
            <a:ext cx="1615233" cy="473802"/>
          </a:xfrm>
          <a:prstGeom prst="rect">
            <a:avLst/>
          </a:prstGeom>
        </p:spPr>
      </p:pic>
      <p:pic>
        <p:nvPicPr>
          <p:cNvPr id="10" name="Picture 9">
            <a:extLst>
              <a:ext uri="{FF2B5EF4-FFF2-40B4-BE49-F238E27FC236}">
                <a16:creationId xmlns:a16="http://schemas.microsoft.com/office/drawing/2014/main" id="{23549032-9231-8F28-972C-4BA156E1B9DA}"/>
              </a:ext>
            </a:extLst>
          </p:cNvPr>
          <p:cNvPicPr>
            <a:picLocks noChangeAspect="1"/>
          </p:cNvPicPr>
          <p:nvPr/>
        </p:nvPicPr>
        <p:blipFill rotWithShape="1">
          <a:blip r:embed="rId3"/>
          <a:srcRect l="12999" t="11827" r="62771" b="64119"/>
          <a:stretch/>
        </p:blipFill>
        <p:spPr>
          <a:xfrm>
            <a:off x="1846734" y="616127"/>
            <a:ext cx="8172908" cy="5713102"/>
          </a:xfrm>
          <a:prstGeom prst="rect">
            <a:avLst/>
          </a:prstGeom>
        </p:spPr>
      </p:pic>
    </p:spTree>
    <p:extLst>
      <p:ext uri="{BB962C8B-B14F-4D97-AF65-F5344CB8AC3E}">
        <p14:creationId xmlns:p14="http://schemas.microsoft.com/office/powerpoint/2010/main" val="270643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F23772E7-50A3-D4EB-5DC4-5BF40996CF22}"/>
              </a:ext>
            </a:extLst>
          </p:cNvPr>
          <p:cNvSpPr/>
          <p:nvPr/>
        </p:nvSpPr>
        <p:spPr>
          <a:xfrm>
            <a:off x="4655046" y="980728"/>
            <a:ext cx="576064" cy="4402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BA1410D-EEDE-0933-D0D0-CD7EC2F7CA89}"/>
              </a:ext>
            </a:extLst>
          </p:cNvPr>
          <p:cNvSpPr>
            <a:spLocks noGrp="1"/>
          </p:cNvSpPr>
          <p:nvPr>
            <p:ph type="title" sz="quarter" idx="10"/>
          </p:nvPr>
        </p:nvSpPr>
        <p:spPr>
          <a:xfrm>
            <a:off x="-29216" y="-170121"/>
            <a:ext cx="12212702" cy="773149"/>
          </a:xfrm>
          <a:solidFill>
            <a:schemeClr val="accent3"/>
          </a:solidFill>
        </p:spPr>
        <p:txBody>
          <a:bodyPr>
            <a:normAutofit/>
          </a:bodyPr>
          <a:lstStyle/>
          <a:p>
            <a:pPr algn="ctr"/>
            <a:r>
              <a:rPr lang="en-GB" sz="3600" b="1" dirty="0"/>
              <a:t>CME Update</a:t>
            </a:r>
          </a:p>
        </p:txBody>
      </p:sp>
      <p:pic>
        <p:nvPicPr>
          <p:cNvPr id="8" name="Picture 7">
            <a:extLst>
              <a:ext uri="{FF2B5EF4-FFF2-40B4-BE49-F238E27FC236}">
                <a16:creationId xmlns:a16="http://schemas.microsoft.com/office/drawing/2014/main" id="{054D274C-7077-3399-BDB5-5B368A8F8F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5726" y="6414299"/>
            <a:ext cx="1327411" cy="478369"/>
          </a:xfrm>
          <a:prstGeom prst="rect">
            <a:avLst/>
          </a:prstGeom>
        </p:spPr>
      </p:pic>
      <p:sp>
        <p:nvSpPr>
          <p:cNvPr id="4" name="Rectangle 2">
            <a:extLst>
              <a:ext uri="{FF2B5EF4-FFF2-40B4-BE49-F238E27FC236}">
                <a16:creationId xmlns:a16="http://schemas.microsoft.com/office/drawing/2014/main" id="{C6D6EA74-57B8-E6B5-6990-7BE7A188DAF6}"/>
              </a:ext>
            </a:extLst>
          </p:cNvPr>
          <p:cNvSpPr>
            <a:spLocks noChangeArrowheads="1"/>
          </p:cNvSpPr>
          <p:nvPr/>
        </p:nvSpPr>
        <p:spPr bwMode="auto">
          <a:xfrm>
            <a:off x="795" y="6364341"/>
            <a:ext cx="12188826" cy="493215"/>
          </a:xfrm>
          <a:prstGeom prst="rect">
            <a:avLst/>
          </a:prstGeom>
          <a:solidFill>
            <a:schemeClr val="accent3"/>
          </a:solidFill>
          <a:ln w="9525">
            <a:solidFill>
              <a:srgbClr val="9E66AA"/>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endParaRPr lang="en-US" altLang="en-US" sz="1800">
              <a:solidFill>
                <a:srgbClr val="FFFFFF"/>
              </a:solidFill>
            </a:endParaRPr>
          </a:p>
        </p:txBody>
      </p:sp>
      <p:pic>
        <p:nvPicPr>
          <p:cNvPr id="5" name="Picture 4">
            <a:extLst>
              <a:ext uri="{FF2B5EF4-FFF2-40B4-BE49-F238E27FC236}">
                <a16:creationId xmlns:a16="http://schemas.microsoft.com/office/drawing/2014/main" id="{68342507-852E-65D2-C027-44BA346A03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7123" y="6383751"/>
            <a:ext cx="1615233" cy="473802"/>
          </a:xfrm>
          <a:prstGeom prst="rect">
            <a:avLst/>
          </a:prstGeom>
        </p:spPr>
      </p:pic>
      <p:sp>
        <p:nvSpPr>
          <p:cNvPr id="6" name="Content Placeholder 5">
            <a:extLst>
              <a:ext uri="{FF2B5EF4-FFF2-40B4-BE49-F238E27FC236}">
                <a16:creationId xmlns:a16="http://schemas.microsoft.com/office/drawing/2014/main" id="{39A7F7DC-1D25-56CC-D31F-7648700135AB}"/>
              </a:ext>
            </a:extLst>
          </p:cNvPr>
          <p:cNvSpPr txBox="1">
            <a:spLocks noGrp="1"/>
          </p:cNvSpPr>
          <p:nvPr>
            <p:ph type="body" sz="quarter" idx="11"/>
          </p:nvPr>
        </p:nvSpPr>
        <p:spPr>
          <a:xfrm>
            <a:off x="87276" y="2276872"/>
            <a:ext cx="11593288" cy="5611813"/>
          </a:xfrm>
          <a:prstGeom prst="rect">
            <a:avLst/>
          </a:prstGeom>
        </p:spPr>
        <p:txBody>
          <a:bodyPr lIns="91428" tIns="45714" rIns="91428" bIns="45714"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000" dirty="0">
                <a:solidFill>
                  <a:srgbClr val="002060"/>
                </a:solidFill>
                <a:effectLst/>
                <a:ea typeface="Calibri" panose="020F0502020204030204" pitchFamily="34" charset="0"/>
              </a:rPr>
              <a:t>CME Update</a:t>
            </a:r>
          </a:p>
          <a:p>
            <a:pPr marL="0" indent="0" algn="ctr">
              <a:buNone/>
            </a:pPr>
            <a:r>
              <a:rPr lang="en-GB" sz="4000" dirty="0">
                <a:solidFill>
                  <a:srgbClr val="002060"/>
                </a:solidFill>
                <a:effectLst/>
                <a:ea typeface="Calibri" panose="020F0502020204030204" pitchFamily="34" charset="0"/>
              </a:rPr>
              <a:t>Sabi Hothi</a:t>
            </a:r>
          </a:p>
          <a:p>
            <a:endParaRPr lang="en-GB" sz="2200" dirty="0">
              <a:effectLst/>
              <a:ea typeface="Calibri" panose="020F0502020204030204" pitchFamily="34" charset="0"/>
            </a:endParaRPr>
          </a:p>
        </p:txBody>
      </p:sp>
    </p:spTree>
    <p:extLst>
      <p:ext uri="{BB962C8B-B14F-4D97-AF65-F5344CB8AC3E}">
        <p14:creationId xmlns:p14="http://schemas.microsoft.com/office/powerpoint/2010/main" val="2544537546"/>
      </p:ext>
    </p:extLst>
  </p:cSld>
  <p:clrMapOvr>
    <a:masterClrMapping/>
  </p:clrMapOvr>
</p:sld>
</file>

<file path=ppt/theme/theme1.xml><?xml version="1.0" encoding="utf-8"?>
<a:theme xmlns:a="http://schemas.openxmlformats.org/drawingml/2006/main" name="3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50A3D52EFAE7740B6874BD0C892866E" ma:contentTypeVersion="2" ma:contentTypeDescription="Create a new document." ma:contentTypeScope="" ma:versionID="4ff1c45bfc0a61ec53e22d6ff1b31e92">
  <xsd:schema xmlns:xsd="http://www.w3.org/2001/XMLSchema" xmlns:xs="http://www.w3.org/2001/XMLSchema" xmlns:p="http://schemas.microsoft.com/office/2006/metadata/properties" xmlns:ns3="928190e1-d374-463d-b41a-222285cb2885" targetNamespace="http://schemas.microsoft.com/office/2006/metadata/properties" ma:root="true" ma:fieldsID="674ee0a4e099ccacf5aead8344972422" ns3:_="">
    <xsd:import namespace="928190e1-d374-463d-b41a-222285cb2885"/>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8190e1-d374-463d-b41a-222285cb28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6395E7-8D67-46F0-A186-6420E19690A7}">
  <ds:schemaRefs>
    <ds:schemaRef ds:uri="http://schemas.microsoft.com/sharepoint/v3/contenttype/forms"/>
  </ds:schemaRefs>
</ds:datastoreItem>
</file>

<file path=customXml/itemProps2.xml><?xml version="1.0" encoding="utf-8"?>
<ds:datastoreItem xmlns:ds="http://schemas.openxmlformats.org/officeDocument/2006/customXml" ds:itemID="{5791B5C6-315A-48B5-B114-0C53FFCD54D5}">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928190e1-d374-463d-b41a-222285cb2885"/>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3F031C85-1548-4823-BB62-FB0A881DB8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8190e1-d374-463d-b41a-222285cb28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7186</TotalTime>
  <Words>1794</Words>
  <Application>Microsoft Office PowerPoint</Application>
  <PresentationFormat>Custom</PresentationFormat>
  <Paragraphs>136</Paragraphs>
  <Slides>21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Aptos</vt:lpstr>
      <vt:lpstr>Arial</vt:lpstr>
      <vt:lpstr>Calibri</vt:lpstr>
      <vt:lpstr>Wingdings</vt:lpstr>
      <vt:lpstr>3_Default Design</vt:lpstr>
      <vt:lpstr>Document</vt:lpstr>
      <vt:lpstr>School Information Sharing Session March 2024</vt:lpstr>
      <vt:lpstr>Agenda 5th March 2024</vt:lpstr>
      <vt:lpstr>PowerPoint Presentation</vt:lpstr>
      <vt:lpstr>PowerPoint Presentation</vt:lpstr>
      <vt:lpstr>Intel Sharing – Donna Briggs</vt:lpstr>
      <vt:lpstr>Notes for SEPB Meeting – Simon Tattersall</vt:lpstr>
      <vt:lpstr>Safeguarding Lead</vt:lpstr>
      <vt:lpstr>Slough Skills Plan - Sally-Anne Bone</vt:lpstr>
      <vt:lpstr>CME Update</vt:lpstr>
      <vt:lpstr>SEND Update</vt:lpstr>
      <vt:lpstr>SEND Performance</vt:lpstr>
      <vt:lpstr>Next Steps</vt:lpstr>
      <vt:lpstr>Inclusion – Key Achievements Sam Caley</vt:lpstr>
      <vt:lpstr>Current SEND Team</vt:lpstr>
      <vt:lpstr>HAF Funding Easter Holidays – Clare Thompson</vt:lpstr>
      <vt:lpstr>Virtual School CPD for DTs and DSLs – Cherie Sears</vt:lpstr>
      <vt:lpstr>Metropolitan Police – Vapes Containing Illegal Drugs</vt:lpstr>
      <vt:lpstr>Other Key Information</vt:lpstr>
      <vt:lpstr>Headteacher and Senior Leader Roadshows</vt:lpstr>
      <vt:lpstr>PowerPoint Presentation</vt:lpstr>
      <vt:lpstr>PowerPoint Presentation</vt:lpstr>
    </vt:vector>
  </TitlesOfParts>
  <Company>Slough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Little Anna</dc:creator>
  <cp:lastModifiedBy>Neil Hoskinson</cp:lastModifiedBy>
  <cp:revision>124</cp:revision>
  <cp:lastPrinted>2023-09-12T07:31:08Z</cp:lastPrinted>
  <dcterms:created xsi:type="dcterms:W3CDTF">2016-10-24T14:33:03Z</dcterms:created>
  <dcterms:modified xsi:type="dcterms:W3CDTF">2024-03-11T22:37:03Z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0x010100250A3D52EFAE7740B6874BD0C892866E</vt:lpwstr>
  </property>
</Properties>
</file>